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57" r:id="rId5"/>
  </p:sldMasterIdLst>
  <p:notesMasterIdLst>
    <p:notesMasterId r:id="rId25"/>
  </p:notesMasterIdLst>
  <p:sldIdLst>
    <p:sldId id="257" r:id="rId6"/>
    <p:sldId id="273" r:id="rId7"/>
    <p:sldId id="297" r:id="rId8"/>
    <p:sldId id="306" r:id="rId9"/>
    <p:sldId id="308" r:id="rId10"/>
    <p:sldId id="310" r:id="rId11"/>
    <p:sldId id="307" r:id="rId12"/>
    <p:sldId id="314" r:id="rId13"/>
    <p:sldId id="305" r:id="rId14"/>
    <p:sldId id="309" r:id="rId15"/>
    <p:sldId id="311" r:id="rId16"/>
    <p:sldId id="312" r:id="rId17"/>
    <p:sldId id="277" r:id="rId18"/>
    <p:sldId id="316" r:id="rId19"/>
    <p:sldId id="313" r:id="rId20"/>
    <p:sldId id="317" r:id="rId21"/>
    <p:sldId id="315" r:id="rId22"/>
    <p:sldId id="318" r:id="rId23"/>
    <p:sldId id="319" r:id="rId24"/>
  </p:sldIdLst>
  <p:sldSz cx="9144000" cy="6858000" type="screen4x3"/>
  <p:notesSz cx="6797675" cy="9928225"/>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15:guide id="1" orient="horz" pos="2523"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22" autoAdjust="0"/>
    <p:restoredTop sz="83668" autoAdjust="0"/>
  </p:normalViewPr>
  <p:slideViewPr>
    <p:cSldViewPr snapToGrid="0" snapToObjects="1">
      <p:cViewPr varScale="1">
        <p:scale>
          <a:sx n="69" d="100"/>
          <a:sy n="69" d="100"/>
        </p:scale>
        <p:origin x="1776" y="58"/>
      </p:cViewPr>
      <p:guideLst>
        <p:guide orient="horz" pos="2523"/>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F08622-8892-4839-B063-1C93259471E3}"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da-DK"/>
        </a:p>
      </dgm:t>
    </dgm:pt>
    <dgm:pt modelId="{4699DD22-63DE-4DA1-9CD0-AE8A01641725}">
      <dgm:prSet phldrT="[Tekst]"/>
      <dgm:spPr>
        <a:solidFill>
          <a:schemeClr val="accent5">
            <a:lumMod val="75000"/>
          </a:schemeClr>
        </a:solidFill>
      </dgm:spPr>
      <dgm:t>
        <a:bodyPr/>
        <a:lstStyle/>
        <a:p>
          <a:r>
            <a:rPr lang="da-DK" dirty="0"/>
            <a:t>Efterspørgerens viden i centrum</a:t>
          </a:r>
        </a:p>
      </dgm:t>
    </dgm:pt>
    <dgm:pt modelId="{9E215EA0-93E3-49D1-8A1F-34ED7880DC12}" type="parTrans" cxnId="{E40E5C30-AF2C-431A-BEDF-23C37D7871A7}">
      <dgm:prSet/>
      <dgm:spPr/>
      <dgm:t>
        <a:bodyPr/>
        <a:lstStyle/>
        <a:p>
          <a:endParaRPr lang="da-DK"/>
        </a:p>
      </dgm:t>
    </dgm:pt>
    <dgm:pt modelId="{5DE49FA3-591A-45DD-BA61-74DDDC7EDF0E}" type="sibTrans" cxnId="{E40E5C30-AF2C-431A-BEDF-23C37D7871A7}">
      <dgm:prSet/>
      <dgm:spPr/>
      <dgm:t>
        <a:bodyPr/>
        <a:lstStyle/>
        <a:p>
          <a:endParaRPr lang="da-DK"/>
        </a:p>
      </dgm:t>
    </dgm:pt>
    <dgm:pt modelId="{605B185A-7D5C-4738-B6A8-66A1EB4D99CE}">
      <dgm:prSet phldrT="[Tekst]"/>
      <dgm:spPr>
        <a:solidFill>
          <a:schemeClr val="accent5">
            <a:lumMod val="75000"/>
          </a:schemeClr>
        </a:solidFill>
      </dgm:spPr>
      <dgm:t>
        <a:bodyPr/>
        <a:lstStyle/>
        <a:p>
          <a:r>
            <a:rPr lang="da-DK" dirty="0"/>
            <a:t>Din viden i centrum</a:t>
          </a:r>
        </a:p>
      </dgm:t>
    </dgm:pt>
    <dgm:pt modelId="{372FF9C2-5920-42C5-8A52-535C84598394}" type="parTrans" cxnId="{C0A2F726-0465-489C-9AD2-1279610342DF}">
      <dgm:prSet/>
      <dgm:spPr/>
      <dgm:t>
        <a:bodyPr/>
        <a:lstStyle/>
        <a:p>
          <a:endParaRPr lang="da-DK"/>
        </a:p>
      </dgm:t>
    </dgm:pt>
    <dgm:pt modelId="{87DF533B-8E60-4D7B-9D93-C1E97985BC11}" type="sibTrans" cxnId="{C0A2F726-0465-489C-9AD2-1279610342DF}">
      <dgm:prSet/>
      <dgm:spPr/>
      <dgm:t>
        <a:bodyPr/>
        <a:lstStyle/>
        <a:p>
          <a:endParaRPr lang="da-DK"/>
        </a:p>
      </dgm:t>
    </dgm:pt>
    <dgm:pt modelId="{01B2AAF5-A05F-49B3-ABF2-443B2EADFB58}" type="pres">
      <dgm:prSet presAssocID="{7CF08622-8892-4839-B063-1C93259471E3}" presName="cycle" presStyleCnt="0">
        <dgm:presLayoutVars>
          <dgm:dir/>
          <dgm:resizeHandles val="exact"/>
        </dgm:presLayoutVars>
      </dgm:prSet>
      <dgm:spPr/>
    </dgm:pt>
    <dgm:pt modelId="{09347080-D6D2-4704-838E-4C8EC5EA5146}" type="pres">
      <dgm:prSet presAssocID="{4699DD22-63DE-4DA1-9CD0-AE8A01641725}" presName="node" presStyleLbl="node1" presStyleIdx="0" presStyleCnt="2">
        <dgm:presLayoutVars>
          <dgm:bulletEnabled val="1"/>
        </dgm:presLayoutVars>
      </dgm:prSet>
      <dgm:spPr/>
    </dgm:pt>
    <dgm:pt modelId="{BACB07D5-5B7F-4C1B-A06E-F3107C14C38C}" type="pres">
      <dgm:prSet presAssocID="{5DE49FA3-591A-45DD-BA61-74DDDC7EDF0E}" presName="sibTrans" presStyleLbl="sibTrans2D1" presStyleIdx="0" presStyleCnt="2"/>
      <dgm:spPr/>
    </dgm:pt>
    <dgm:pt modelId="{DEB3918D-BFE9-41A5-B064-9F1E0815EAB5}" type="pres">
      <dgm:prSet presAssocID="{5DE49FA3-591A-45DD-BA61-74DDDC7EDF0E}" presName="connectorText" presStyleLbl="sibTrans2D1" presStyleIdx="0" presStyleCnt="2"/>
      <dgm:spPr/>
    </dgm:pt>
    <dgm:pt modelId="{1BED1ED5-C11F-4F64-BB6F-F6AC6D3CC684}" type="pres">
      <dgm:prSet presAssocID="{605B185A-7D5C-4738-B6A8-66A1EB4D99CE}" presName="node" presStyleLbl="node1" presStyleIdx="1" presStyleCnt="2">
        <dgm:presLayoutVars>
          <dgm:bulletEnabled val="1"/>
        </dgm:presLayoutVars>
      </dgm:prSet>
      <dgm:spPr/>
    </dgm:pt>
    <dgm:pt modelId="{74323F1E-7394-4203-A7EB-D34FEB2892C3}" type="pres">
      <dgm:prSet presAssocID="{87DF533B-8E60-4D7B-9D93-C1E97985BC11}" presName="sibTrans" presStyleLbl="sibTrans2D1" presStyleIdx="1" presStyleCnt="2"/>
      <dgm:spPr/>
    </dgm:pt>
    <dgm:pt modelId="{8584C0B8-4A35-482F-96F9-E87E1CF2B38A}" type="pres">
      <dgm:prSet presAssocID="{87DF533B-8E60-4D7B-9D93-C1E97985BC11}" presName="connectorText" presStyleLbl="sibTrans2D1" presStyleIdx="1" presStyleCnt="2"/>
      <dgm:spPr/>
    </dgm:pt>
  </dgm:ptLst>
  <dgm:cxnLst>
    <dgm:cxn modelId="{7245C220-FF98-4F95-91D0-DED7CE22C753}" type="presOf" srcId="{7CF08622-8892-4839-B063-1C93259471E3}" destId="{01B2AAF5-A05F-49B3-ABF2-443B2EADFB58}" srcOrd="0" destOrd="0" presId="urn:microsoft.com/office/officeart/2005/8/layout/cycle2"/>
    <dgm:cxn modelId="{C0A2F726-0465-489C-9AD2-1279610342DF}" srcId="{7CF08622-8892-4839-B063-1C93259471E3}" destId="{605B185A-7D5C-4738-B6A8-66A1EB4D99CE}" srcOrd="1" destOrd="0" parTransId="{372FF9C2-5920-42C5-8A52-535C84598394}" sibTransId="{87DF533B-8E60-4D7B-9D93-C1E97985BC11}"/>
    <dgm:cxn modelId="{E40E5C30-AF2C-431A-BEDF-23C37D7871A7}" srcId="{7CF08622-8892-4839-B063-1C93259471E3}" destId="{4699DD22-63DE-4DA1-9CD0-AE8A01641725}" srcOrd="0" destOrd="0" parTransId="{9E215EA0-93E3-49D1-8A1F-34ED7880DC12}" sibTransId="{5DE49FA3-591A-45DD-BA61-74DDDC7EDF0E}"/>
    <dgm:cxn modelId="{8235CC63-FE4F-4BFA-9B4F-F41A03705794}" type="presOf" srcId="{4699DD22-63DE-4DA1-9CD0-AE8A01641725}" destId="{09347080-D6D2-4704-838E-4C8EC5EA5146}" srcOrd="0" destOrd="0" presId="urn:microsoft.com/office/officeart/2005/8/layout/cycle2"/>
    <dgm:cxn modelId="{397074A2-9A45-4BC3-8438-92382AB97087}" type="presOf" srcId="{87DF533B-8E60-4D7B-9D93-C1E97985BC11}" destId="{74323F1E-7394-4203-A7EB-D34FEB2892C3}" srcOrd="0" destOrd="0" presId="urn:microsoft.com/office/officeart/2005/8/layout/cycle2"/>
    <dgm:cxn modelId="{05AFC9A9-4A12-4351-8915-C5C5BB0D31DA}" type="presOf" srcId="{605B185A-7D5C-4738-B6A8-66A1EB4D99CE}" destId="{1BED1ED5-C11F-4F64-BB6F-F6AC6D3CC684}" srcOrd="0" destOrd="0" presId="urn:microsoft.com/office/officeart/2005/8/layout/cycle2"/>
    <dgm:cxn modelId="{8470E7BE-E1FC-46F8-A82B-663E5F79B465}" type="presOf" srcId="{5DE49FA3-591A-45DD-BA61-74DDDC7EDF0E}" destId="{DEB3918D-BFE9-41A5-B064-9F1E0815EAB5}" srcOrd="1" destOrd="0" presId="urn:microsoft.com/office/officeart/2005/8/layout/cycle2"/>
    <dgm:cxn modelId="{41888AC1-671F-4FDF-8587-6BEBD758C219}" type="presOf" srcId="{5DE49FA3-591A-45DD-BA61-74DDDC7EDF0E}" destId="{BACB07D5-5B7F-4C1B-A06E-F3107C14C38C}" srcOrd="0" destOrd="0" presId="urn:microsoft.com/office/officeart/2005/8/layout/cycle2"/>
    <dgm:cxn modelId="{49880BDF-857C-41E3-9E6A-6311DCFC1110}" type="presOf" srcId="{87DF533B-8E60-4D7B-9D93-C1E97985BC11}" destId="{8584C0B8-4A35-482F-96F9-E87E1CF2B38A}" srcOrd="1" destOrd="0" presId="urn:microsoft.com/office/officeart/2005/8/layout/cycle2"/>
    <dgm:cxn modelId="{79F0C27F-C49A-4674-BC12-C28CF485F93A}" type="presParOf" srcId="{01B2AAF5-A05F-49B3-ABF2-443B2EADFB58}" destId="{09347080-D6D2-4704-838E-4C8EC5EA5146}" srcOrd="0" destOrd="0" presId="urn:microsoft.com/office/officeart/2005/8/layout/cycle2"/>
    <dgm:cxn modelId="{DA23EF04-C619-433F-A180-88CE59F7C0A0}" type="presParOf" srcId="{01B2AAF5-A05F-49B3-ABF2-443B2EADFB58}" destId="{BACB07D5-5B7F-4C1B-A06E-F3107C14C38C}" srcOrd="1" destOrd="0" presId="urn:microsoft.com/office/officeart/2005/8/layout/cycle2"/>
    <dgm:cxn modelId="{FF7520A5-12FB-4F9B-9814-11BB5220E5F9}" type="presParOf" srcId="{BACB07D5-5B7F-4C1B-A06E-F3107C14C38C}" destId="{DEB3918D-BFE9-41A5-B064-9F1E0815EAB5}" srcOrd="0" destOrd="0" presId="urn:microsoft.com/office/officeart/2005/8/layout/cycle2"/>
    <dgm:cxn modelId="{730F385D-1F2A-45DA-9684-D5E62CAE304C}" type="presParOf" srcId="{01B2AAF5-A05F-49B3-ABF2-443B2EADFB58}" destId="{1BED1ED5-C11F-4F64-BB6F-F6AC6D3CC684}" srcOrd="2" destOrd="0" presId="urn:microsoft.com/office/officeart/2005/8/layout/cycle2"/>
    <dgm:cxn modelId="{057E55AA-D09B-4CB6-8146-852ACF2DC936}" type="presParOf" srcId="{01B2AAF5-A05F-49B3-ABF2-443B2EADFB58}" destId="{74323F1E-7394-4203-A7EB-D34FEB2892C3}" srcOrd="3" destOrd="0" presId="urn:microsoft.com/office/officeart/2005/8/layout/cycle2"/>
    <dgm:cxn modelId="{4C3AD768-C338-4AB7-97E6-BA744E245D7B}" type="presParOf" srcId="{74323F1E-7394-4203-A7EB-D34FEB2892C3}" destId="{8584C0B8-4A35-482F-96F9-E87E1CF2B38A}"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347080-D6D2-4704-838E-4C8EC5EA5146}">
      <dsp:nvSpPr>
        <dsp:cNvPr id="0" name=""/>
        <dsp:cNvSpPr/>
      </dsp:nvSpPr>
      <dsp:spPr>
        <a:xfrm>
          <a:off x="788" y="642671"/>
          <a:ext cx="1708888" cy="1708888"/>
        </a:xfrm>
        <a:prstGeom prst="ellipse">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a-DK" sz="1400" kern="1200" dirty="0"/>
            <a:t>Efterspørgerens viden i centrum</a:t>
          </a:r>
        </a:p>
      </dsp:txBody>
      <dsp:txXfrm>
        <a:off x="251049" y="892932"/>
        <a:ext cx="1208366" cy="1208366"/>
      </dsp:txXfrm>
    </dsp:sp>
    <dsp:sp modelId="{BACB07D5-5B7F-4C1B-A06E-F3107C14C38C}">
      <dsp:nvSpPr>
        <dsp:cNvPr id="0" name=""/>
        <dsp:cNvSpPr/>
      </dsp:nvSpPr>
      <dsp:spPr>
        <a:xfrm>
          <a:off x="1576481" y="401157"/>
          <a:ext cx="1065230" cy="57674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da-DK" sz="1100" kern="1200"/>
        </a:p>
      </dsp:txBody>
      <dsp:txXfrm>
        <a:off x="1576481" y="516507"/>
        <a:ext cx="892205" cy="346049"/>
      </dsp:txXfrm>
    </dsp:sp>
    <dsp:sp modelId="{1BED1ED5-C11F-4F64-BB6F-F6AC6D3CC684}">
      <dsp:nvSpPr>
        <dsp:cNvPr id="0" name=""/>
        <dsp:cNvSpPr/>
      </dsp:nvSpPr>
      <dsp:spPr>
        <a:xfrm>
          <a:off x="2568812" y="642671"/>
          <a:ext cx="1708888" cy="1708888"/>
        </a:xfrm>
        <a:prstGeom prst="ellipse">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da-DK" sz="1400" kern="1200" dirty="0"/>
            <a:t>Din viden i centrum</a:t>
          </a:r>
        </a:p>
      </dsp:txBody>
      <dsp:txXfrm>
        <a:off x="2819073" y="892932"/>
        <a:ext cx="1208366" cy="1208366"/>
      </dsp:txXfrm>
    </dsp:sp>
    <dsp:sp modelId="{74323F1E-7394-4203-A7EB-D34FEB2892C3}">
      <dsp:nvSpPr>
        <dsp:cNvPr id="0" name=""/>
        <dsp:cNvSpPr/>
      </dsp:nvSpPr>
      <dsp:spPr>
        <a:xfrm rot="10800000">
          <a:off x="1636777" y="2016324"/>
          <a:ext cx="1065230" cy="57674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da-DK" sz="1100" kern="1200"/>
        </a:p>
      </dsp:txBody>
      <dsp:txXfrm rot="10800000">
        <a:off x="1809802" y="2131674"/>
        <a:ext cx="892205" cy="34604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917575" y="744538"/>
            <a:ext cx="4962525" cy="3722687"/>
          </a:xfrm>
          <a:prstGeom prst="rect">
            <a:avLst/>
          </a:prstGeom>
        </p:spPr>
        <p:txBody>
          <a:bodyPr/>
          <a:lstStyle/>
          <a:p>
            <a:endParaRPr/>
          </a:p>
        </p:txBody>
      </p:sp>
      <p:sp>
        <p:nvSpPr>
          <p:cNvPr id="110" name="Shape 110"/>
          <p:cNvSpPr>
            <a:spLocks noGrp="1"/>
          </p:cNvSpPr>
          <p:nvPr>
            <p:ph type="body" sz="quarter" idx="1"/>
          </p:nvPr>
        </p:nvSpPr>
        <p:spPr>
          <a:xfrm>
            <a:off x="906357" y="4715907"/>
            <a:ext cx="4984962" cy="4467701"/>
          </a:xfrm>
          <a:prstGeom prst="rect">
            <a:avLst/>
          </a:prstGeom>
        </p:spPr>
        <p:txBody>
          <a:bodyPr/>
          <a:lstStyle/>
          <a:p>
            <a:endParaRPr/>
          </a:p>
        </p:txBody>
      </p:sp>
    </p:spTree>
    <p:extLst>
      <p:ext uri="{BB962C8B-B14F-4D97-AF65-F5344CB8AC3E}">
        <p14:creationId xmlns:p14="http://schemas.microsoft.com/office/powerpoint/2010/main" val="3578118004"/>
      </p:ext>
    </p:extLst>
  </p:cSld>
  <p:clrMap bg1="lt1" tx1="dk1" bg2="lt2" tx2="dk2" accent1="accent1" accent2="accent2" accent3="accent3" accent4="accent4" accent5="accent5" accent6="accent6" hlink="hlink" folHlink="folHlink"/>
  <p:notesStyle>
    <a:lvl1pPr defTabSz="457200" latinLnBrk="0">
      <a:defRPr sz="1200">
        <a:latin typeface="+mn-lt"/>
        <a:ea typeface="+mn-ea"/>
        <a:cs typeface="+mn-cs"/>
        <a:sym typeface="Calibri"/>
      </a:defRPr>
    </a:lvl1pPr>
    <a:lvl2pPr indent="228600" defTabSz="457200" latinLnBrk="0">
      <a:defRPr sz="1200">
        <a:latin typeface="+mn-lt"/>
        <a:ea typeface="+mn-ea"/>
        <a:cs typeface="+mn-cs"/>
        <a:sym typeface="Calibri"/>
      </a:defRPr>
    </a:lvl2pPr>
    <a:lvl3pPr indent="457200" defTabSz="457200" latinLnBrk="0">
      <a:defRPr sz="1200">
        <a:latin typeface="+mn-lt"/>
        <a:ea typeface="+mn-ea"/>
        <a:cs typeface="+mn-cs"/>
        <a:sym typeface="Calibri"/>
      </a:defRPr>
    </a:lvl3pPr>
    <a:lvl4pPr indent="685800" defTabSz="457200" latinLnBrk="0">
      <a:defRPr sz="1200">
        <a:latin typeface="+mn-lt"/>
        <a:ea typeface="+mn-ea"/>
        <a:cs typeface="+mn-cs"/>
        <a:sym typeface="Calibri"/>
      </a:defRPr>
    </a:lvl4pPr>
    <a:lvl5pPr indent="914400" defTabSz="457200" latinLnBrk="0">
      <a:defRPr sz="1200">
        <a:latin typeface="+mn-lt"/>
        <a:ea typeface="+mn-ea"/>
        <a:cs typeface="+mn-cs"/>
        <a:sym typeface="Calibri"/>
      </a:defRPr>
    </a:lvl5pPr>
    <a:lvl6pPr indent="1143000" defTabSz="457200" latinLnBrk="0">
      <a:defRPr sz="1200">
        <a:latin typeface="+mn-lt"/>
        <a:ea typeface="+mn-ea"/>
        <a:cs typeface="+mn-cs"/>
        <a:sym typeface="Calibri"/>
      </a:defRPr>
    </a:lvl6pPr>
    <a:lvl7pPr indent="1371600" defTabSz="457200" latinLnBrk="0">
      <a:defRPr sz="1200">
        <a:latin typeface="+mn-lt"/>
        <a:ea typeface="+mn-ea"/>
        <a:cs typeface="+mn-cs"/>
        <a:sym typeface="Calibri"/>
      </a:defRPr>
    </a:lvl7pPr>
    <a:lvl8pPr indent="1600200" defTabSz="457200" latinLnBrk="0">
      <a:defRPr sz="1200">
        <a:latin typeface="+mn-lt"/>
        <a:ea typeface="+mn-ea"/>
        <a:cs typeface="+mn-cs"/>
        <a:sym typeface="Calibri"/>
      </a:defRPr>
    </a:lvl8pPr>
    <a:lvl9pPr indent="1828800" defTabSz="4572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Kunsten at give – og ikke give – gode råd</a:t>
            </a:r>
          </a:p>
        </p:txBody>
      </p:sp>
    </p:spTree>
    <p:extLst>
      <p:ext uri="{BB962C8B-B14F-4D97-AF65-F5344CB8AC3E}">
        <p14:creationId xmlns:p14="http://schemas.microsoft.com/office/powerpoint/2010/main" val="3933390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sz="1800" dirty="0">
                <a:effectLst/>
                <a:latin typeface="Calibri" panose="020F0502020204030204" pitchFamily="34" charset="0"/>
                <a:ea typeface="Calibri" panose="020F0502020204030204" pitchFamily="34" charset="0"/>
              </a:rPr>
              <a:t>13.30-14.45</a:t>
            </a:r>
          </a:p>
          <a:p>
            <a:r>
              <a:rPr lang="da-DK" b="1" i="0" dirty="0">
                <a:solidFill>
                  <a:srgbClr val="333333"/>
                </a:solidFill>
                <a:effectLst/>
                <a:latin typeface="Montserrat" panose="00000500000000000000" pitchFamily="2" charset="0"/>
              </a:rPr>
              <a:t>Om at vejlede og støtte unge</a:t>
            </a:r>
            <a:r>
              <a:rPr lang="da-DK" b="0" i="0" dirty="0">
                <a:solidFill>
                  <a:srgbClr val="333333"/>
                </a:solidFill>
                <a:effectLst/>
                <a:latin typeface="Montserrat" panose="00000500000000000000" pitchFamily="2" charset="0"/>
              </a:rPr>
              <a:t>: I vores arbejde er rådgivning essentielt . De unge efterspørger det, og gør de det ikke, kan vi ofte ikke lade være alligevel. Jeg siger noget om, hvornår vi bør rådgive, og hvornår vi netop ikke bør rådgive – og om de fælder, vi kan falde i, hvor vi kommer til at rådgive for vores egen skyld, eller glemmer at undersøge om problemet virkelig er problemet. Og selvom vores unge efterspørger gode råd, har mange alligevel svært ved at tage imod rådene. Jeg siger noget om, hvad der udgør et godt råd, og hvordan du leverer det, så den anden tør tage eller tør afvise det.</a:t>
            </a:r>
            <a:endParaRPr lang="da-DK" dirty="0"/>
          </a:p>
        </p:txBody>
      </p:sp>
    </p:spTree>
    <p:extLst>
      <p:ext uri="{BB962C8B-B14F-4D97-AF65-F5344CB8AC3E}">
        <p14:creationId xmlns:p14="http://schemas.microsoft.com/office/powerpoint/2010/main" val="23241578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a:lnSpc>
                <a:spcPct val="107000"/>
              </a:lnSpc>
              <a:spcAft>
                <a:spcPts val="800"/>
              </a:spcAft>
            </a:pPr>
            <a:endParaRPr lang="da-D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9251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a:lnSpc>
                <a:spcPct val="107000"/>
              </a:lnSpc>
              <a:spcAft>
                <a:spcPts val="800"/>
              </a:spcAft>
            </a:pPr>
            <a:endParaRPr lang="da-D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532372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a:lnSpc>
                <a:spcPct val="107000"/>
              </a:lnSpc>
              <a:spcAft>
                <a:spcPts val="800"/>
              </a:spcAft>
            </a:pPr>
            <a:endParaRPr lang="da-D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18249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a:lnSpc>
                <a:spcPct val="107000"/>
              </a:lnSpc>
              <a:spcAft>
                <a:spcPts val="800"/>
              </a:spcAft>
            </a:pPr>
            <a:endParaRPr lang="da-DK"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2426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sz="1800" dirty="0">
                <a:effectLst/>
                <a:latin typeface="Calibri" panose="020F0502020204030204" pitchFamily="34" charset="0"/>
                <a:ea typeface="Calibri" panose="020F0502020204030204" pitchFamily="34" charset="0"/>
              </a:rPr>
              <a:t>13.30-14.45</a:t>
            </a:r>
          </a:p>
          <a:p>
            <a:r>
              <a:rPr lang="da-DK" b="1" i="0" dirty="0">
                <a:solidFill>
                  <a:srgbClr val="333333"/>
                </a:solidFill>
                <a:effectLst/>
                <a:latin typeface="Montserrat" panose="00000500000000000000" pitchFamily="2" charset="0"/>
              </a:rPr>
              <a:t>Om at vejlede og støtte unge</a:t>
            </a:r>
            <a:r>
              <a:rPr lang="da-DK" b="0" i="0" dirty="0">
                <a:solidFill>
                  <a:srgbClr val="333333"/>
                </a:solidFill>
                <a:effectLst/>
                <a:latin typeface="Montserrat" panose="00000500000000000000" pitchFamily="2" charset="0"/>
              </a:rPr>
              <a:t>: I vores arbejde er rådgivning essentielt . De unge efterspørger det, og gør de det ikke, kan vi ofte ikke lade være alligevel. Jeg siger noget om, hvornår vi bør rådgive, og hvornår vi netop ikke bør rådgive – og om de fælder, vi kan falde i, hvor vi kommer til at rådgive for vores egen skyld, eller glemmer at undersøge om problemet virkelig er problemet. Og selvom vores unge efterspørger gode råd, har mange alligevel svært ved at tage imod rådene. Jeg siger noget om, hvad der udgør et godt råd, og hvordan du leverer det, så den anden tør tage eller tør afvise det.</a:t>
            </a:r>
            <a:endParaRPr lang="da-DK" dirty="0"/>
          </a:p>
        </p:txBody>
      </p:sp>
    </p:spTree>
    <p:extLst>
      <p:ext uri="{BB962C8B-B14F-4D97-AF65-F5344CB8AC3E}">
        <p14:creationId xmlns:p14="http://schemas.microsoft.com/office/powerpoint/2010/main" val="1133221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sz="1800" dirty="0">
                <a:effectLst/>
                <a:latin typeface="Calibri" panose="020F0502020204030204" pitchFamily="34" charset="0"/>
                <a:ea typeface="Calibri" panose="020F0502020204030204" pitchFamily="34" charset="0"/>
                <a:cs typeface="Times New Roman" panose="02020603050405020304" pitchFamily="18" charset="0"/>
              </a:rPr>
              <a:t>Men vi kan også blive grebet af trangen til at rådgive hvis råd efterspørges: synes du jeg skal fortælle mine kammerater om min far sygdom? </a:t>
            </a:r>
            <a:endParaRPr lang="da-DK" dirty="0"/>
          </a:p>
        </p:txBody>
      </p:sp>
    </p:spTree>
    <p:extLst>
      <p:ext uri="{BB962C8B-B14F-4D97-AF65-F5344CB8AC3E}">
        <p14:creationId xmlns:p14="http://schemas.microsoft.com/office/powerpoint/2010/main" val="232340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Mennesker er faktisk ret kompetente til at finde deres egne løsninger. Når man har et problem, lad os kalde det P1, så har man typisk prøvet alle de løsningsmuligheder, der er </a:t>
            </a:r>
            <a:r>
              <a:rPr lang="da-DK" sz="1800" dirty="0" err="1">
                <a:effectLst/>
                <a:latin typeface="Times New Roman" panose="02020603050405020304" pitchFamily="18" charset="0"/>
                <a:ea typeface="Calibri" panose="020F0502020204030204" pitchFamily="34" charset="0"/>
                <a:cs typeface="Times New Roman" panose="02020603050405020304" pitchFamily="18" charset="0"/>
              </a:rPr>
              <a:t>tilgengængelige</a:t>
            </a: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 – uden held. Mange kender præcis den følelse, man får, når man fortæller nogen om et problem, så kommer de med alle mulige ubrugelige forslag. Ubrugelige enten fordi man har forsøgt dem uden held, eller fordi de ikke forstår problemet helt. </a:t>
            </a:r>
          </a:p>
          <a:p>
            <a:pPr indent="228600"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Et eksempel kan være Line på 22 år som siger til veninderne: ”Jeg ville ønske, jeg kunne sige fra over for min mor, når hun drikker” (P1). Veninderne svarer: </a:t>
            </a:r>
          </a:p>
          <a:p>
            <a:pPr indent="228600"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342900" lvl="0" indent="-342900" algn="just">
              <a:lnSpc>
                <a:spcPct val="150000"/>
              </a:lnSpc>
              <a:buFont typeface="Symbol" panose="05050102010706020507" pitchFamily="18" charset="2"/>
              <a:buChar char=""/>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”du skal bare sige til hende, at du ikke kan lide den person, hun bliver, når hun drikker” (L1) </a:t>
            </a:r>
          </a:p>
          <a:p>
            <a:pPr marL="342900" lvl="0" indent="-342900" algn="just">
              <a:lnSpc>
                <a:spcPct val="150000"/>
              </a:lnSpc>
              <a:buFont typeface="Symbol" panose="05050102010706020507" pitchFamily="18" charset="2"/>
              <a:buChar char=""/>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”bare ignorer det, det er jo hendes problem, hvis hun bliver fuld” (L2) </a:t>
            </a:r>
          </a:p>
          <a:p>
            <a:pPr marL="342900" lvl="0" indent="-342900" algn="just">
              <a:lnSpc>
                <a:spcPct val="150000"/>
              </a:lnSpc>
              <a:buFont typeface="Symbol" panose="05050102010706020507" pitchFamily="18" charset="2"/>
              <a:buChar char=""/>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”kan du ikke bare lade være med at byde hende vin, når hun kommer på besøg?” (L3) osv. </a:t>
            </a:r>
          </a:p>
          <a:p>
            <a:pPr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Samtalen med veninderne gør det ikke bedre for Line, tværtimod. Nu føler Line sig både dum og inkompetent, fordi hun ikke kan finde ud af at bruge løsningerne, som virker nemme for veninderne. Hun føler sig ikke helt forstået og derved står hun endnu mere ensom med sit problem. Vi kan som nævnt aldrig forlade et sted, hvor vi ikke er blevet set. Line kommer nu i terapi hos mig med et ønske om at lære at sige fra overfor sin mor, når hun drikker. Hun er helt fortabt i, hvordan hun dog nogensinde skal lære det, og slår sig selv oven i hovedet over ikke at kunne finde ud af det.</a:t>
            </a:r>
          </a:p>
          <a:p>
            <a:pPr indent="828040"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Og her er det jeg spørger nysgerrigt: ”Hvorfor vil du egentligt gerne sige fra? Hvor har du fået den idé fra </a:t>
            </a:r>
            <a:r>
              <a:rPr lang="da-DK" sz="1800" dirty="0" err="1">
                <a:effectLst/>
                <a:latin typeface="Times New Roman" panose="02020603050405020304" pitchFamily="18" charset="0"/>
                <a:ea typeface="Calibri" panose="020F0502020204030204" pitchFamily="34" charset="0"/>
                <a:cs typeface="Times New Roman" panose="02020603050405020304" pitchFamily="18" charset="0"/>
              </a:rPr>
              <a:t>fra</a:t>
            </a: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 Hvordan ville dit liv være anderledes, hvis du bare kunne sige fra? Hvis du bare kunne sige fra, hvad ville du så være bange for, der skete?” Som psykolog skal man </a:t>
            </a:r>
            <a:r>
              <a:rPr lang="da-DK" sz="1800" i="1" dirty="0" err="1">
                <a:effectLst/>
                <a:latin typeface="Times New Roman" panose="02020603050405020304" pitchFamily="18" charset="0"/>
                <a:ea typeface="Calibri" panose="020F0502020204030204" pitchFamily="34" charset="0"/>
                <a:cs typeface="Times New Roman" panose="02020603050405020304" pitchFamily="18" charset="0"/>
              </a:rPr>
              <a:t>exoticise</a:t>
            </a:r>
            <a:r>
              <a:rPr lang="da-DK" sz="1800" i="1" dirty="0">
                <a:effectLst/>
                <a:latin typeface="Times New Roman" panose="02020603050405020304" pitchFamily="18" charset="0"/>
                <a:ea typeface="Calibri" panose="020F0502020204030204" pitchFamily="34" charset="0"/>
                <a:cs typeface="Times New Roman" panose="02020603050405020304" pitchFamily="18" charset="0"/>
              </a:rPr>
              <a:t> the </a:t>
            </a:r>
            <a:r>
              <a:rPr lang="da-DK" sz="1800" i="1" dirty="0" err="1">
                <a:effectLst/>
                <a:latin typeface="Times New Roman" panose="02020603050405020304" pitchFamily="18" charset="0"/>
                <a:ea typeface="Calibri" panose="020F0502020204030204" pitchFamily="34" charset="0"/>
                <a:cs typeface="Times New Roman" panose="02020603050405020304" pitchFamily="18" charset="0"/>
              </a:rPr>
              <a:t>domestic</a:t>
            </a: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 – det vil sige ikke bare acceptere noget, som virker som banale naturligheder og sandheder, men kigge på alt, som var det helt ukendt. </a:t>
            </a:r>
          </a:p>
          <a:p>
            <a:pPr indent="828040"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Midt i første session kommer Line frem til at hun slet ikke har lyst til at sige fra, men at hun ønsker, at hendes mor skal stoppe med at drikke. Og hvis Line overhovedet skulle begynde at blive lidt bedre til at sige fra, så skal vi kalde det ’melde ud’, for disse ord føles mindre drastiske end at sige ’sige fra’, hvilket fylder Line med angst. Og en ’</a:t>
            </a:r>
            <a:r>
              <a:rPr lang="da-DK" sz="1800" dirty="0" err="1">
                <a:effectLst/>
                <a:latin typeface="Times New Roman" panose="02020603050405020304" pitchFamily="18" charset="0"/>
                <a:ea typeface="Calibri" panose="020F0502020204030204" pitchFamily="34" charset="0"/>
                <a:cs typeface="Times New Roman" panose="02020603050405020304" pitchFamily="18" charset="0"/>
              </a:rPr>
              <a:t>melden</a:t>
            </a: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 ud’ skulle være på en måde, hvor Line ikke blev overvældet af dårlig samvittighed, og hvis hun så blev det, så ville hun gerne lære, hvordan hun skulle tackle den dårlige samvittighed. </a:t>
            </a:r>
          </a:p>
          <a:p>
            <a:pPr indent="228600"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Line og jeg kan nu – efter den første og måske den anden session – definere en ny problemformulering: ”Jeg ville ønske at jeg kunne melde en lille bitte smule ud til min mor om, hvordan jeg har det, når hun drikker, og uden at jeg bliver helt slået omkuld af den dårlige samvittighed bagefter” (P2). Og dette nye problem, som Line nu har fået defineret, har hun allerede selv nogle idéer til hvordan hun kan komme videre med: </a:t>
            </a:r>
          </a:p>
          <a:p>
            <a:pPr indent="228600"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342900" lvl="0" indent="-342900" algn="just">
              <a:lnSpc>
                <a:spcPct val="150000"/>
              </a:lnSpc>
              <a:buFont typeface="Symbol" panose="05050102010706020507" pitchFamily="18" charset="2"/>
              <a:buChar char=""/>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”måske jeg kunne begynde bare at øve mig i at mærke, hvad jeg ville sige, hvis jeg kunne melde lidt ud” (L1), </a:t>
            </a:r>
          </a:p>
          <a:p>
            <a:pPr marL="342900" lvl="0" indent="-342900" algn="just">
              <a:lnSpc>
                <a:spcPct val="150000"/>
              </a:lnSpc>
              <a:buFont typeface="Symbol" panose="05050102010706020507" pitchFamily="18" charset="2"/>
              <a:buChar char=""/>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”måske jeg kunne skrive et brev til min mor uden at sende det, så jeg kunne øve mig” (L2), og</a:t>
            </a:r>
          </a:p>
          <a:p>
            <a:pPr marL="342900" lvl="0" indent="-342900" algn="just">
              <a:lnSpc>
                <a:spcPct val="150000"/>
              </a:lnSpc>
              <a:buFont typeface="Symbol" panose="05050102010706020507" pitchFamily="18" charset="2"/>
              <a:buChar char=""/>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”måske jeg kunne prøve at melde ud til en god veninde jeg har, hvor det ikke gør mig så bange, så jeg kan øve mig” (L3).</a:t>
            </a:r>
          </a:p>
          <a:p>
            <a:pPr algn="just">
              <a:lnSpc>
                <a:spcPct val="150000"/>
              </a:lnSpc>
            </a:pPr>
            <a:r>
              <a:rPr lang="da-DK" sz="1800" dirty="0">
                <a:effectLst/>
                <a:latin typeface="Times New Roman" panose="02020603050405020304" pitchFamily="18" charset="0"/>
                <a:ea typeface="Calibri" panose="020F0502020204030204" pitchFamily="34" charset="0"/>
                <a:cs typeface="Times New Roman" panose="02020603050405020304" pitchFamily="18" charset="0"/>
              </a:rPr>
              <a:t>Så inden man kaster dig ud i sige-fra-arbejdet, bør man være opmærksom på, om det er sigen-fra, man ønsker, og på hvilken måde man i virkeligheden ønsker den. </a:t>
            </a:r>
          </a:p>
          <a:p>
            <a:endParaRPr lang="da-DK" dirty="0"/>
          </a:p>
        </p:txBody>
      </p:sp>
    </p:spTree>
    <p:extLst>
      <p:ext uri="{BB962C8B-B14F-4D97-AF65-F5344CB8AC3E}">
        <p14:creationId xmlns:p14="http://schemas.microsoft.com/office/powerpoint/2010/main" val="2906475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Meta-spejling </a:t>
            </a:r>
          </a:p>
          <a:p>
            <a:pPr>
              <a:lnSpc>
                <a:spcPct val="107000"/>
              </a:lnSpc>
              <a:spcAft>
                <a:spcPts val="800"/>
              </a:spcAft>
            </a:pPr>
            <a:r>
              <a:rPr lang="da-DK" sz="1800" dirty="0">
                <a:effectLst/>
                <a:latin typeface="Calibri" panose="020F0502020204030204" pitchFamily="34" charset="0"/>
                <a:ea typeface="Calibri" panose="020F0502020204030204" pitchFamily="34" charset="0"/>
                <a:cs typeface="Times New Roman" panose="02020603050405020304" pitchFamily="18" charset="0"/>
              </a:rPr>
              <a:t>Jeg kan godt huske jeg selv var i tvivl rigtigt længe. </a:t>
            </a:r>
          </a:p>
          <a:p>
            <a:r>
              <a:rPr lang="da-DK" sz="1800" dirty="0">
                <a:effectLst/>
                <a:latin typeface="Calibri" panose="020F0502020204030204" pitchFamily="34" charset="0"/>
                <a:ea typeface="Calibri" panose="020F0502020204030204" pitchFamily="34" charset="0"/>
                <a:cs typeface="Times New Roman" panose="02020603050405020304" pitchFamily="18" charset="0"/>
              </a:rPr>
              <a:t>ELLER jeg kender godt det med man bare ikke aner hvad man skal gøre </a:t>
            </a:r>
          </a:p>
          <a:p>
            <a:r>
              <a:rPr lang="da-DK" sz="1800" dirty="0">
                <a:effectLst/>
                <a:latin typeface="Calibri" panose="020F0502020204030204" pitchFamily="34" charset="0"/>
                <a:ea typeface="Calibri" panose="020F0502020204030204" pitchFamily="34" charset="0"/>
                <a:cs typeface="Times New Roman" panose="02020603050405020304" pitchFamily="18" charset="0"/>
              </a:rPr>
              <a:t>ELLER da min far fik diagnosen, så havde jeg det bare som om der ikke var nogen god vej at gå...</a:t>
            </a:r>
            <a:endParaRPr lang="da-DK" dirty="0"/>
          </a:p>
        </p:txBody>
      </p:sp>
    </p:spTree>
    <p:extLst>
      <p:ext uri="{BB962C8B-B14F-4D97-AF65-F5344CB8AC3E}">
        <p14:creationId xmlns:p14="http://schemas.microsoft.com/office/powerpoint/2010/main" val="1945684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marL="0" marR="0" lvl="0" indent="0" defTabSz="457200" eaLnBrk="1" fontAlgn="auto" latinLnBrk="0" hangingPunct="1">
              <a:lnSpc>
                <a:spcPct val="100000"/>
              </a:lnSpc>
              <a:spcBef>
                <a:spcPts val="0"/>
              </a:spcBef>
              <a:spcAft>
                <a:spcPts val="0"/>
              </a:spcAft>
              <a:buClrTx/>
              <a:buSzTx/>
              <a:buFontTx/>
              <a:buNone/>
              <a:tabLst/>
              <a:defRPr/>
            </a:pPr>
            <a:r>
              <a:rPr lang="da-DK" sz="1800" dirty="0">
                <a:effectLst/>
                <a:latin typeface="Calibri" panose="020F0502020204030204" pitchFamily="34" charset="0"/>
                <a:ea typeface="Calibri" panose="020F0502020204030204" pitchFamily="34" charset="0"/>
              </a:rPr>
              <a:t>Hvordan bruger vi os selv og samtidig bevarer fagligheden? – Hvilke værktøjer kan jeg gøre brug af?</a:t>
            </a:r>
          </a:p>
          <a:p>
            <a:endParaRPr lang="da-DK" dirty="0"/>
          </a:p>
        </p:txBody>
      </p:sp>
    </p:spTree>
    <p:extLst>
      <p:ext uri="{BB962C8B-B14F-4D97-AF65-F5344CB8AC3E}">
        <p14:creationId xmlns:p14="http://schemas.microsoft.com/office/powerpoint/2010/main" val="2590503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Hvordan kommer jeg så tæt på efterspørgerens konkrete udfordringer og måder at se verden på, at vi sammen kan udvikle ideer og perspektiver der er relevante?</a:t>
            </a:r>
          </a:p>
          <a:p>
            <a:r>
              <a:rPr lang="da-DK" sz="1800" dirty="0">
                <a:effectLst/>
                <a:latin typeface="Calibri" panose="020F0502020204030204" pitchFamily="34" charset="0"/>
                <a:ea typeface="Calibri" panose="020F0502020204030204" pitchFamily="34" charset="0"/>
                <a:cs typeface="Times New Roman" panose="02020603050405020304" pitchFamily="18" charset="0"/>
              </a:rPr>
              <a:t>Det er vigtigt at have for øje at vi kun hører en brøkdel af de tanker, erfaringer, følelser som brugeren har. For at kunne give et ”godt” råd – så skal vi være sikre på vi forstår den anden – og derfor kan man starte med at udforske: hvad er du mest i tvivl om, hvad taler for og hvad taler imod, hvis du skulle gøre noget helt tredje hvad kunne det være, hvad har du allerede forsøgt, ved du hvad det er der gør dig i tvivl, har du spurgt andre til råds og hvad sagde de, hvad har du brug for osv.</a:t>
            </a:r>
          </a:p>
          <a:p>
            <a:r>
              <a:rPr lang="da-DK" sz="1800" dirty="0">
                <a:effectLst/>
                <a:latin typeface="Calibri" panose="020F0502020204030204" pitchFamily="34" charset="0"/>
                <a:cs typeface="Times New Roman" panose="02020603050405020304" pitchFamily="18" charset="0"/>
              </a:rPr>
              <a:t>**svarene giver dig ikke kun mulighed for at skræddersy et råd – men giver muligvis også selv efterspørgeren blik for nye veje at gå…..</a:t>
            </a:r>
          </a:p>
          <a:p>
            <a:r>
              <a:rPr lang="da-DK" sz="1800" dirty="0">
                <a:effectLst/>
                <a:latin typeface="Calibri" panose="020F0502020204030204" pitchFamily="34" charset="0"/>
                <a:cs typeface="Times New Roman" panose="02020603050405020304" pitchFamily="18" charset="0"/>
              </a:rPr>
              <a:t>** at være i TVIVL kræver at man har blik for noget – og fokus bliver derfor ikke kun på hvad efterspørgeren MANGLER af viden – ved at udforske tvivlen retter du blikket mod den ekspertise, erfaringer og førstehåndsviden som efterspørgeren har. </a:t>
            </a:r>
            <a:endParaRPr lang="da-DK" dirty="0"/>
          </a:p>
        </p:txBody>
      </p:sp>
    </p:spTree>
    <p:extLst>
      <p:ext uri="{BB962C8B-B14F-4D97-AF65-F5344CB8AC3E}">
        <p14:creationId xmlns:p14="http://schemas.microsoft.com/office/powerpoint/2010/main" val="694658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a:lnSpc>
                <a:spcPct val="107000"/>
              </a:lnSpc>
              <a:spcAft>
                <a:spcPts val="800"/>
              </a:spcAft>
            </a:pPr>
            <a:r>
              <a:rPr lang="da-DK" sz="1800" dirty="0">
                <a:effectLst/>
                <a:latin typeface="Calibri" panose="020F0502020204030204" pitchFamily="34" charset="0"/>
                <a:ea typeface="Calibri" panose="020F0502020204030204" pitchFamily="34" charset="0"/>
                <a:cs typeface="Times New Roman" panose="02020603050405020304" pitchFamily="18" charset="0"/>
              </a:rPr>
              <a:t>Det er altid sårbart at få et ”godt råd” – derfor skal vi gøre os umage med at servere rådene, på en måde, så lytteren kan forholde sig til dem konstruktivt. </a:t>
            </a:r>
          </a:p>
          <a:p>
            <a:pPr marL="342900" lvl="0" indent="-342900">
              <a:lnSpc>
                <a:spcPct val="107000"/>
              </a:lnSpc>
              <a:buFont typeface="+mj-lt"/>
              <a:buAutoNum type="alphaLcPeriod"/>
            </a:pPr>
            <a:r>
              <a:rPr lang="da-DK" sz="1800" dirty="0">
                <a:effectLst/>
                <a:latin typeface="Calibri" panose="020F0502020204030204" pitchFamily="34" charset="0"/>
                <a:ea typeface="Calibri" panose="020F0502020204030204" pitchFamily="34" charset="0"/>
                <a:cs typeface="Times New Roman" panose="02020603050405020304" pitchFamily="18" charset="0"/>
              </a:rPr>
              <a:t>Når du fortæller om din far, og at han selv er en meget stolt person, men samtidig også en åben person som altid har haft tætte venner og været ærlig, så får det mig til at tænke at....</a:t>
            </a:r>
          </a:p>
          <a:p>
            <a:pPr marL="342900" lvl="0" indent="-342900">
              <a:lnSpc>
                <a:spcPct val="107000"/>
              </a:lnSpc>
              <a:buFont typeface="+mj-lt"/>
              <a:buAutoNum type="alphaLcPeriod"/>
            </a:pPr>
            <a:r>
              <a:rPr lang="da-DK" sz="1800" dirty="0">
                <a:effectLst/>
                <a:latin typeface="Calibri" panose="020F0502020204030204" pitchFamily="34" charset="0"/>
                <a:ea typeface="Calibri" panose="020F0502020204030204" pitchFamily="34" charset="0"/>
                <a:cs typeface="Times New Roman" panose="02020603050405020304" pitchFamily="18" charset="0"/>
              </a:rPr>
              <a:t>Nu kunne jeg nemt få den tanke at du bare skal fortælle dine venner det, men når du ikke bare gør det, så tænker jeg at der er noget du ved, som jeg ikke ved.</a:t>
            </a:r>
          </a:p>
          <a:p>
            <a:pPr marL="342900" lvl="0" indent="-342900">
              <a:lnSpc>
                <a:spcPct val="107000"/>
              </a:lnSpc>
              <a:buFont typeface="+mj-lt"/>
              <a:buAutoNum type="alphaLcPeriod"/>
            </a:pPr>
            <a:r>
              <a:rPr lang="da-DK" sz="1800" dirty="0">
                <a:effectLst/>
                <a:latin typeface="Calibri" panose="020F0502020204030204" pitchFamily="34" charset="0"/>
                <a:ea typeface="Calibri" panose="020F0502020204030204" pitchFamily="34" charset="0"/>
                <a:cs typeface="Times New Roman" panose="02020603050405020304" pitchFamily="18" charset="0"/>
              </a:rPr>
              <a:t>Jeg har nogle tanker om hvad man kan gøre, og måske er det relevant og måske kan du slet ikke bruge det til noget, men på en måde så tænker jeg at dine venner måske vil komme endnu tættere på dig hvis du fortæller dem at din far er syg</a:t>
            </a:r>
          </a:p>
          <a:p>
            <a:pPr marL="342900" lvl="0" indent="-342900">
              <a:lnSpc>
                <a:spcPct val="107000"/>
              </a:lnSpc>
              <a:buFont typeface="+mj-lt"/>
              <a:buAutoNum type="alphaLcPeriod"/>
            </a:pPr>
            <a:r>
              <a:rPr lang="da-DK" sz="1800" dirty="0">
                <a:effectLst/>
                <a:latin typeface="Calibri" panose="020F0502020204030204" pitchFamily="34" charset="0"/>
                <a:ea typeface="Calibri" panose="020F0502020204030204" pitchFamily="34" charset="0"/>
                <a:cs typeface="Times New Roman" panose="02020603050405020304" pitchFamily="18" charset="0"/>
              </a:rPr>
              <a:t>Når du fortæller mig om din far, så kan jeg ikke lade være med at tænke på mine egne oplevelser med en syg forældre, og derfor kan jeg ikke lade være med at tænke at du kunne..... (ELLER) det jeg gjorde var at sige det til mine venner</a:t>
            </a:r>
          </a:p>
          <a:p>
            <a:pPr marL="342900" lvl="0" indent="-342900">
              <a:lnSpc>
                <a:spcPct val="107000"/>
              </a:lnSpc>
              <a:spcAft>
                <a:spcPts val="800"/>
              </a:spcAft>
              <a:buFont typeface="+mj-lt"/>
              <a:buAutoNum type="alphaLcPeriod"/>
            </a:pPr>
            <a:r>
              <a:rPr lang="da-DK" sz="1800" dirty="0">
                <a:effectLst/>
                <a:latin typeface="Calibri" panose="020F0502020204030204" pitchFamily="34" charset="0"/>
                <a:ea typeface="Calibri" panose="020F0502020204030204" pitchFamily="34" charset="0"/>
                <a:cs typeface="Times New Roman" panose="02020603050405020304" pitchFamily="18" charset="0"/>
              </a:rPr>
              <a:t>Det første der falder mig ind er at du skal sige det til dine venner fordi..... men på den anden side, kan det også være du netop ikke skal sige det til dine venner fordi.......</a:t>
            </a:r>
          </a:p>
        </p:txBody>
      </p:sp>
    </p:spTree>
    <p:extLst>
      <p:ext uri="{BB962C8B-B14F-4D97-AF65-F5344CB8AC3E}">
        <p14:creationId xmlns:p14="http://schemas.microsoft.com/office/powerpoint/2010/main" val="2731361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a:lnSpc>
                <a:spcPct val="107000"/>
              </a:lnSpc>
              <a:spcAft>
                <a:spcPts val="800"/>
              </a:spcAft>
            </a:pPr>
            <a:r>
              <a:rPr lang="da-DK" sz="1800" dirty="0">
                <a:effectLst/>
                <a:latin typeface="Calibri" panose="020F0502020204030204" pitchFamily="34" charset="0"/>
                <a:ea typeface="Calibri" panose="020F0502020204030204" pitchFamily="34" charset="0"/>
                <a:cs typeface="Times New Roman" panose="02020603050405020304" pitchFamily="18" charset="0"/>
              </a:rPr>
              <a:t>Når jeg får den ide at du kunne fortælle det til dine nærmeste venner, giver det overhoved mening for dig eller hvad kommer du til at tænke på?</a:t>
            </a:r>
          </a:p>
          <a:p>
            <a:r>
              <a:rPr lang="da-DK" sz="1800" dirty="0">
                <a:effectLst/>
                <a:latin typeface="Calibri" panose="020F0502020204030204" pitchFamily="34" charset="0"/>
                <a:ea typeface="Calibri" panose="020F0502020204030204" pitchFamily="34" charset="0"/>
                <a:cs typeface="Times New Roman" panose="02020603050405020304" pitchFamily="18" charset="0"/>
              </a:rPr>
              <a:t>Du siger du synes det er en god ide, har du nogen tanker om hvem du vil starte med at fortælle det til og hvordan?</a:t>
            </a:r>
            <a:endParaRPr lang="da-DK" dirty="0"/>
          </a:p>
        </p:txBody>
      </p:sp>
    </p:spTree>
    <p:extLst>
      <p:ext uri="{BB962C8B-B14F-4D97-AF65-F5344CB8AC3E}">
        <p14:creationId xmlns:p14="http://schemas.microsoft.com/office/powerpoint/2010/main" val="2770583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fælles">
    <p:spTree>
      <p:nvGrpSpPr>
        <p:cNvPr id="1" name=""/>
        <p:cNvGrpSpPr/>
        <p:nvPr/>
      </p:nvGrpSpPr>
      <p:grpSpPr>
        <a:xfrm>
          <a:off x="0" y="0"/>
          <a:ext cx="0" cy="0"/>
          <a:chOff x="0" y="0"/>
          <a:chExt cx="0" cy="0"/>
        </a:xfrm>
      </p:grpSpPr>
      <p:sp>
        <p:nvSpPr>
          <p:cNvPr id="5" name="Shape 11"/>
          <p:cNvSpPr>
            <a:spLocks noGrp="1"/>
          </p:cNvSpPr>
          <p:nvPr>
            <p:ph type="title" hasCustomPrompt="1"/>
          </p:nvPr>
        </p:nvSpPr>
        <p:spPr>
          <a:xfrm>
            <a:off x="5542671" y="5291614"/>
            <a:ext cx="2974796" cy="541844"/>
          </a:xfrm>
          <a:prstGeom prst="rect">
            <a:avLst/>
          </a:prstGeom>
        </p:spPr>
        <p:txBody>
          <a:bodyPr anchor="t" anchorCtr="0">
            <a:noAutofit/>
          </a:bodyPr>
          <a:lstStyle>
            <a:lvl1pPr marL="0" marR="0" indent="0" algn="r" defTabSz="457200" rtl="0" eaLnBrk="1" fontAlgn="auto" latinLnBrk="0" hangingPunct="1">
              <a:lnSpc>
                <a:spcPct val="100000"/>
              </a:lnSpc>
              <a:spcBef>
                <a:spcPts val="0"/>
              </a:spcBef>
              <a:spcAft>
                <a:spcPts val="0"/>
              </a:spcAft>
              <a:buClrTx/>
              <a:buSzTx/>
              <a:buFontTx/>
              <a:buNone/>
              <a:tabLst/>
              <a:defRPr sz="3000" b="0">
                <a:latin typeface="Futura Std ExtraBold" pitchFamily="34" charset="0"/>
              </a:defRPr>
            </a:lvl1pPr>
          </a:lstStyle>
          <a:p>
            <a:r>
              <a:rPr lang="en-US" dirty="0">
                <a:latin typeface="B Futura Bold"/>
                <a:cs typeface="B Futura Bold"/>
              </a:rPr>
              <a:t>PROJEKT X</a:t>
            </a:r>
            <a:endParaRPr dirty="0"/>
          </a:p>
        </p:txBody>
      </p:sp>
      <p:sp>
        <p:nvSpPr>
          <p:cNvPr id="6" name="Shape 12"/>
          <p:cNvSpPr>
            <a:spLocks noGrp="1"/>
          </p:cNvSpPr>
          <p:nvPr>
            <p:ph type="body" sz="quarter" idx="1" hasCustomPrompt="1"/>
          </p:nvPr>
        </p:nvSpPr>
        <p:spPr>
          <a:xfrm>
            <a:off x="6287135" y="5689318"/>
            <a:ext cx="2230332" cy="419123"/>
          </a:xfrm>
          <a:prstGeom prst="rect">
            <a:avLst/>
          </a:prstGeom>
        </p:spPr>
        <p:txBody>
          <a:bodyPr>
            <a:normAutofit/>
          </a:bodyPr>
          <a:lstStyle>
            <a:lvl1pPr marL="0" indent="0" algn="r">
              <a:buSzTx/>
              <a:buFontTx/>
              <a:buNone/>
              <a:defRPr sz="1500">
                <a:solidFill>
                  <a:schemeClr val="tx1"/>
                </a:solidFill>
                <a:latin typeface="Futura (Light)" panose="020B7200000000000000" pitchFamily="34" charset="0"/>
                <a:cs typeface="Futura (Light)" panose="020B7200000000000000" pitchFamily="34" charset="0"/>
              </a:defRPr>
            </a:lvl1pPr>
            <a:lvl2pPr marL="0" indent="457200" algn="ctr">
              <a:buSzTx/>
              <a:buFontTx/>
              <a:buNone/>
              <a:defRPr>
                <a:solidFill>
                  <a:srgbClr val="888888"/>
                </a:solidFill>
                <a:latin typeface="Futura Book"/>
                <a:cs typeface="Futura Book"/>
              </a:defRPr>
            </a:lvl2pPr>
            <a:lvl3pPr marL="0" indent="914400" algn="ctr">
              <a:buSzTx/>
              <a:buFontTx/>
              <a:buNone/>
              <a:defRPr>
                <a:solidFill>
                  <a:srgbClr val="888888"/>
                </a:solidFill>
                <a:latin typeface="Futura Book"/>
                <a:cs typeface="Futura Book"/>
              </a:defRPr>
            </a:lvl3pPr>
            <a:lvl4pPr marL="0" indent="1371600" algn="ctr">
              <a:buSzTx/>
              <a:buFontTx/>
              <a:buNone/>
              <a:defRPr>
                <a:solidFill>
                  <a:srgbClr val="888888"/>
                </a:solidFill>
                <a:latin typeface="Futura Book"/>
                <a:cs typeface="Futura Book"/>
              </a:defRPr>
            </a:lvl4pPr>
            <a:lvl5pPr marL="0" indent="1828800" algn="ctr">
              <a:buSzTx/>
              <a:buFontTx/>
              <a:buNone/>
              <a:defRPr>
                <a:solidFill>
                  <a:srgbClr val="888888"/>
                </a:solidFill>
                <a:latin typeface="Futura Book"/>
                <a:cs typeface="Futura Book"/>
              </a:defRPr>
            </a:lvl5pPr>
          </a:lstStyle>
          <a:p>
            <a:r>
              <a:rPr lang="pt-BR" dirty="0">
                <a:latin typeface="L Futura Light"/>
                <a:cs typeface="L Futura Light"/>
              </a:rPr>
              <a:t>DATO XX.XX.2017</a:t>
            </a:r>
          </a:p>
        </p:txBody>
      </p:sp>
    </p:spTree>
    <p:extLst>
      <p:ext uri="{BB962C8B-B14F-4D97-AF65-F5344CB8AC3E}">
        <p14:creationId xmlns:p14="http://schemas.microsoft.com/office/powerpoint/2010/main" val="110801434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hold fælles">
    <p:spTree>
      <p:nvGrpSpPr>
        <p:cNvPr id="1" name=""/>
        <p:cNvGrpSpPr/>
        <p:nvPr/>
      </p:nvGrpSpPr>
      <p:grpSpPr>
        <a:xfrm>
          <a:off x="0" y="0"/>
          <a:ext cx="0" cy="0"/>
          <a:chOff x="0" y="0"/>
          <a:chExt cx="0" cy="0"/>
        </a:xfrm>
      </p:grpSpPr>
      <p:sp>
        <p:nvSpPr>
          <p:cNvPr id="7" name="Shape 2"/>
          <p:cNvSpPr>
            <a:spLocks noGrp="1"/>
          </p:cNvSpPr>
          <p:nvPr>
            <p:ph type="title"/>
          </p:nvPr>
        </p:nvSpPr>
        <p:spPr>
          <a:xfrm>
            <a:off x="1464734" y="2424561"/>
            <a:ext cx="6118578" cy="557918"/>
          </a:xfrm>
          <a:prstGeom prst="rect">
            <a:avLst/>
          </a:prstGeom>
          <a:ln w="12700">
            <a:miter lim="400000"/>
          </a:ln>
          <a:extLst>
            <a:ext uri="{C572A759-6A51-4108-AA02-DFA0A04FC94B}">
              <ma14:wrappingTextBoxFlag xmlns:ma14="http://schemas.microsoft.com/office/mac/drawingml/2011/main" xmlns="" val="1"/>
            </a:ext>
          </a:extLst>
        </p:spPr>
        <p:txBody>
          <a:bodyPr lIns="45719" rIns="45719" anchor="t" anchorCtr="0">
            <a:normAutofit/>
          </a:bodyPr>
          <a:lstStyle>
            <a:lvl1pPr algn="ctr">
              <a:defRPr b="1">
                <a:latin typeface="Futura Std Medium" pitchFamily="34" charset="0"/>
              </a:defRPr>
            </a:lvl1pPr>
          </a:lstStyle>
          <a:p>
            <a:endParaRPr lang="en-US" dirty="0">
              <a:latin typeface="H Futura Heavy"/>
              <a:cs typeface="H Futura Heavy"/>
            </a:endParaRPr>
          </a:p>
        </p:txBody>
      </p:sp>
      <p:sp>
        <p:nvSpPr>
          <p:cNvPr id="14" name="Shape 3"/>
          <p:cNvSpPr>
            <a:spLocks noGrp="1"/>
          </p:cNvSpPr>
          <p:nvPr>
            <p:ph idx="1" hasCustomPrompt="1"/>
          </p:nvPr>
        </p:nvSpPr>
        <p:spPr>
          <a:xfrm>
            <a:off x="1464734" y="2864059"/>
            <a:ext cx="6118578" cy="3701602"/>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lvl1pPr>
              <a:defRPr>
                <a:latin typeface="Futura Std Light" pitchFamily="34" charset="0"/>
              </a:defRPr>
            </a:lvl1pPr>
          </a:lstStyle>
          <a:p>
            <a:r>
              <a:rPr lang="en-US" dirty="0" err="1">
                <a:latin typeface="L Futura Light"/>
                <a:cs typeface="L Futura Light"/>
              </a:rPr>
              <a:t>Tekst</a:t>
            </a:r>
            <a:endParaRPr lang="en-US" dirty="0">
              <a:latin typeface="L Futura Light"/>
              <a:cs typeface="L Futura Light"/>
            </a:endParaRPr>
          </a:p>
        </p:txBody>
      </p:sp>
    </p:spTree>
    <p:extLst>
      <p:ext uri="{BB962C8B-B14F-4D97-AF65-F5344CB8AC3E}">
        <p14:creationId xmlns:p14="http://schemas.microsoft.com/office/powerpoint/2010/main" val="703783149"/>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 name="Rectangle 11"/>
          <p:cNvSpPr/>
          <p:nvPr userDrawn="1"/>
        </p:nvSpPr>
        <p:spPr>
          <a:xfrm>
            <a:off x="1" y="0"/>
            <a:ext cx="9143999" cy="6858000"/>
          </a:xfrm>
          <a:prstGeom prst="rect">
            <a:avLst/>
          </a:prstGeom>
          <a:noFill/>
          <a:ln w="76200">
            <a:solidFill>
              <a:srgbClr val="006293"/>
            </a:solidFill>
            <a:miter lim="800000"/>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a-DK" dirty="0" err="1"/>
              <a:t>Click</a:t>
            </a:r>
            <a:r>
              <a:rPr lang="da-DK" dirty="0"/>
              <a:t> to </a:t>
            </a:r>
            <a:r>
              <a:rPr lang="da-DK" dirty="0" err="1"/>
              <a:t>edit</a:t>
            </a:r>
            <a:r>
              <a:rPr lang="da-DK" dirty="0"/>
              <a:t> Master </a:t>
            </a:r>
            <a:r>
              <a:rPr lang="da-DK" dirty="0" err="1"/>
              <a:t>title</a:t>
            </a:r>
            <a:r>
              <a:rPr lang="da-DK" dirty="0"/>
              <a:t> </a:t>
            </a:r>
            <a:r>
              <a:rPr lang="da-DK" dirty="0" err="1"/>
              <a:t>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a-DK" dirty="0" err="1"/>
              <a:t>Click</a:t>
            </a:r>
            <a:r>
              <a:rPr lang="da-DK" dirty="0"/>
              <a:t> to </a:t>
            </a:r>
            <a:r>
              <a:rPr lang="da-DK" dirty="0" err="1"/>
              <a:t>edit</a:t>
            </a:r>
            <a:r>
              <a:rPr lang="da-DK" dirty="0"/>
              <a: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en-US" dirty="0"/>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Lst>
  <p:transition spd="med"/>
  <p:txStyles>
    <p:titleStyle>
      <a:lvl1pPr marL="0" marR="0" indent="0" algn="l"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p:titleStyle>
    <p:bodyStyle>
      <a:lvl1pPr marL="0" marR="0" indent="0" algn="l" defTabSz="457200" rtl="0" latinLnBrk="0">
        <a:lnSpc>
          <a:spcPct val="100000"/>
        </a:lnSpc>
        <a:spcBef>
          <a:spcPts val="700"/>
        </a:spcBef>
        <a:spcAft>
          <a:spcPts val="0"/>
        </a:spcAft>
        <a:buClrTx/>
        <a:buSzPct val="100000"/>
        <a:buFont typeface="Arial"/>
        <a:buNone/>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4pPr>
      <a:lvl5pPr marL="2194560" marR="0" indent="-365760" algn="l" defTabSz="457200" rtl="0" latinLnBrk="0">
        <a:lnSpc>
          <a:spcPct val="100000"/>
        </a:lnSpc>
        <a:spcBef>
          <a:spcPts val="700"/>
        </a:spcBef>
        <a:spcAft>
          <a:spcPts val="0"/>
        </a:spcAft>
        <a:buClrTx/>
        <a:buSzPct val="100000"/>
        <a:buFont typeface="Arial"/>
        <a:buChar char="»"/>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2" name="Rectangle 11"/>
          <p:cNvSpPr/>
          <p:nvPr userDrawn="1"/>
        </p:nvSpPr>
        <p:spPr>
          <a:xfrm>
            <a:off x="1" y="0"/>
            <a:ext cx="9143999" cy="6858000"/>
          </a:xfrm>
          <a:prstGeom prst="rect">
            <a:avLst/>
          </a:prstGeom>
          <a:noFill/>
          <a:ln w="76200">
            <a:solidFill>
              <a:srgbClr val="006293"/>
            </a:solidFill>
            <a:miter lim="800000"/>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a-DK" dirty="0" err="1"/>
              <a:t>Click</a:t>
            </a:r>
            <a:r>
              <a:rPr lang="da-DK" dirty="0"/>
              <a:t> to </a:t>
            </a:r>
            <a:r>
              <a:rPr lang="da-DK" dirty="0" err="1"/>
              <a:t>edit</a:t>
            </a:r>
            <a:r>
              <a:rPr lang="da-DK" dirty="0"/>
              <a:t> Master </a:t>
            </a:r>
            <a:r>
              <a:rPr lang="da-DK" dirty="0" err="1"/>
              <a:t>title</a:t>
            </a:r>
            <a:r>
              <a:rPr lang="da-DK" dirty="0"/>
              <a:t> </a:t>
            </a:r>
            <a:r>
              <a:rPr lang="da-DK" dirty="0" err="1"/>
              <a:t>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a-DK" dirty="0" err="1"/>
              <a:t>Click</a:t>
            </a:r>
            <a:r>
              <a:rPr lang="da-DK" dirty="0"/>
              <a:t> to </a:t>
            </a:r>
            <a:r>
              <a:rPr lang="da-DK" dirty="0" err="1"/>
              <a:t>edit</a:t>
            </a:r>
            <a:r>
              <a:rPr lang="da-DK" dirty="0"/>
              <a: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en-US" dirty="0"/>
          </a:p>
        </p:txBody>
      </p:sp>
    </p:spTree>
    <p:extLst>
      <p:ext uri="{BB962C8B-B14F-4D97-AF65-F5344CB8AC3E}">
        <p14:creationId xmlns:p14="http://schemas.microsoft.com/office/powerpoint/2010/main" val="3986322175"/>
      </p:ext>
    </p:extLst>
  </p:cSld>
  <p:clrMap bg1="lt1" tx1="dk1" bg2="lt2" tx2="dk2" accent1="accent1" accent2="accent2" accent3="accent3" accent4="accent4" accent5="accent5" accent6="accent6" hlink="hlink" folHlink="folHlink"/>
  <p:transition spd="med"/>
  <p:txStyles>
    <p:titleStyle>
      <a:lvl1pPr marL="0" marR="0" indent="0" algn="l"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p:titleStyle>
    <p:bodyStyle>
      <a:lvl1pPr marL="0" marR="0" indent="0" algn="l" defTabSz="457200" rtl="0" latinLnBrk="0">
        <a:lnSpc>
          <a:spcPct val="100000"/>
        </a:lnSpc>
        <a:spcBef>
          <a:spcPts val="700"/>
        </a:spcBef>
        <a:spcAft>
          <a:spcPts val="0"/>
        </a:spcAft>
        <a:buClrTx/>
        <a:buSzPct val="100000"/>
        <a:buFont typeface="Arial"/>
        <a:buNone/>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4pPr>
      <a:lvl5pPr marL="2194560" marR="0" indent="-365760" algn="l" defTabSz="457200" rtl="0" latinLnBrk="0">
        <a:lnSpc>
          <a:spcPct val="100000"/>
        </a:lnSpc>
        <a:spcBef>
          <a:spcPts val="700"/>
        </a:spcBef>
        <a:spcAft>
          <a:spcPts val="0"/>
        </a:spcAft>
        <a:buClrTx/>
        <a:buSzPct val="100000"/>
        <a:buFont typeface="Arial"/>
        <a:buChar char="»"/>
        <a:tabLst/>
        <a:defRPr sz="1800" b="0" i="0" u="none" strike="noStrike" cap="none" spc="0" baseline="0">
          <a:ln>
            <a:noFill/>
          </a:ln>
          <a:solidFill>
            <a:srgbClr val="000000"/>
          </a:solidFill>
          <a:uFillTx/>
          <a:latin typeface="Futura (Light)" panose="020B7200000000000000" pitchFamily="34" charset="0"/>
          <a:ea typeface="+mn-ea"/>
          <a:cs typeface="Futura (Light)" panose="020B7200000000000000" pitchFamily="34" charset="0"/>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4EDhdAHrOg?feature=oembed"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2-small.jpg" descr="shutterstock_495366475.jpg"/>
          <p:cNvPicPr>
            <a:picLocks noChangeAspect="1"/>
          </p:cNvPicPr>
          <p:nvPr/>
        </p:nvPicPr>
        <p:blipFill rotWithShape="1">
          <a:blip r:embed="rId3"/>
          <a:srcRect l="51571" t="2533" r="883" b="12659"/>
          <a:stretch/>
        </p:blipFill>
        <p:spPr>
          <a:xfrm>
            <a:off x="-29181" y="-50452"/>
            <a:ext cx="9270458" cy="7016172"/>
          </a:xfrm>
          <a:prstGeom prst="rect">
            <a:avLst/>
          </a:prstGeom>
          <a:ln w="12700">
            <a:miter lim="400000"/>
          </a:ln>
        </p:spPr>
      </p:pic>
      <p:sp>
        <p:nvSpPr>
          <p:cNvPr id="2" name="Pladsholder til tekst 1"/>
          <p:cNvSpPr>
            <a:spLocks noGrp="1"/>
          </p:cNvSpPr>
          <p:nvPr>
            <p:ph type="body" sz="quarter" idx="1"/>
          </p:nvPr>
        </p:nvSpPr>
        <p:spPr>
          <a:xfrm>
            <a:off x="2122720" y="5519911"/>
            <a:ext cx="2880238" cy="1552976"/>
          </a:xfrm>
        </p:spPr>
        <p:txBody>
          <a:bodyPr>
            <a:normAutofit/>
          </a:bodyPr>
          <a:lstStyle/>
          <a:p>
            <a:pPr algn="ctr"/>
            <a:r>
              <a:rPr lang="da-DK" sz="1600" b="1" dirty="0">
                <a:latin typeface="Candara" panose="020E0502030303020204" pitchFamily="34" charset="0"/>
              </a:rPr>
              <a:t>SAMBA konferencen 2023</a:t>
            </a:r>
          </a:p>
          <a:p>
            <a:pPr algn="ctr"/>
            <a:r>
              <a:rPr lang="da-DK" sz="1600" b="1" dirty="0">
                <a:latin typeface="Candara" panose="020E0502030303020204" pitchFamily="34" charset="0"/>
              </a:rPr>
              <a:t>v. psykolog Marie Brixtofte</a:t>
            </a:r>
          </a:p>
        </p:txBody>
      </p:sp>
      <p:sp>
        <p:nvSpPr>
          <p:cNvPr id="3" name="Titel 2"/>
          <p:cNvSpPr>
            <a:spLocks noGrp="1"/>
          </p:cNvSpPr>
          <p:nvPr>
            <p:ph type="title"/>
          </p:nvPr>
        </p:nvSpPr>
        <p:spPr>
          <a:xfrm>
            <a:off x="-170123" y="2432115"/>
            <a:ext cx="4529929" cy="3194962"/>
          </a:xfrm>
        </p:spPr>
        <p:txBody>
          <a:bodyPr/>
          <a:lstStyle/>
          <a:p>
            <a:r>
              <a:rPr lang="da-DK" sz="5400" dirty="0">
                <a:latin typeface="Candara" panose="020E0502030303020204" pitchFamily="34" charset="0"/>
              </a:rPr>
              <a:t>Den gode Rådgivning</a:t>
            </a:r>
            <a:br>
              <a:rPr lang="da-DK" sz="5400" dirty="0">
                <a:latin typeface="Candara" panose="020E0502030303020204" pitchFamily="34" charset="0"/>
              </a:rPr>
            </a:br>
            <a:r>
              <a:rPr lang="da-DK" sz="2400" dirty="0">
                <a:latin typeface="Candara" panose="020E0502030303020204" pitchFamily="34" charset="0"/>
              </a:rPr>
              <a:t>Rådgivning om rådgivning</a:t>
            </a:r>
          </a:p>
        </p:txBody>
      </p:sp>
      <p:pic>
        <p:nvPicPr>
          <p:cNvPr id="6" name="Billede 5">
            <a:extLst>
              <a:ext uri="{FF2B5EF4-FFF2-40B4-BE49-F238E27FC236}">
                <a16:creationId xmlns:a16="http://schemas.microsoft.com/office/drawing/2014/main" id="{9D082EEB-C823-43DE-86B3-5996839A73FD}"/>
              </a:ext>
            </a:extLst>
          </p:cNvPr>
          <p:cNvPicPr>
            <a:picLocks noChangeAspect="1"/>
          </p:cNvPicPr>
          <p:nvPr/>
        </p:nvPicPr>
        <p:blipFill rotWithShape="1">
          <a:blip r:embed="rId4"/>
          <a:srcRect l="66840"/>
          <a:stretch/>
        </p:blipFill>
        <p:spPr>
          <a:xfrm>
            <a:off x="5073429" y="46806"/>
            <a:ext cx="4063710" cy="6893348"/>
          </a:xfrm>
          <a:prstGeom prst="rect">
            <a:avLst/>
          </a:prstGeom>
          <a:ln>
            <a:noFill/>
          </a:ln>
          <a:effectLst>
            <a:softEdge rad="112500"/>
          </a:effectLst>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3" y="1340993"/>
            <a:ext cx="7460553" cy="557918"/>
          </a:xfrm>
        </p:spPr>
        <p:txBody>
          <a:bodyPr>
            <a:noAutofit/>
          </a:bodyPr>
          <a:lstStyle/>
          <a:p>
            <a:pPr algn="l"/>
            <a:r>
              <a:rPr lang="da-DK" sz="2400" b="0" dirty="0">
                <a:solidFill>
                  <a:schemeClr val="tx2">
                    <a:lumMod val="75000"/>
                  </a:schemeClr>
                </a:solidFill>
                <a:latin typeface="Candara" panose="020E0502030303020204" pitchFamily="34" charset="0"/>
              </a:rPr>
              <a:t>1. Hvordan komme tæt på den andens historie?</a:t>
            </a:r>
            <a:endParaRPr lang="en-US" sz="2400" b="0" dirty="0">
              <a:solidFill>
                <a:schemeClr val="tx2">
                  <a:lumMod val="75000"/>
                </a:schemeClr>
              </a:solidFill>
              <a:latin typeface="Candara" panose="020E0502030303020204" pitchFamily="34" charset="0"/>
            </a:endParaRPr>
          </a:p>
        </p:txBody>
      </p:sp>
      <p:sp>
        <p:nvSpPr>
          <p:cNvPr id="4" name="Tekstfelt 3"/>
          <p:cNvSpPr txBox="1"/>
          <p:nvPr/>
        </p:nvSpPr>
        <p:spPr>
          <a:xfrm>
            <a:off x="940776" y="2224454"/>
            <a:ext cx="7866079" cy="40318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fontAlgn="base">
              <a:buFont typeface="Arial" panose="020B0604020202020204" pitchFamily="34" charset="0"/>
              <a:buChar char="•"/>
            </a:pPr>
            <a:r>
              <a:rPr lang="da-DK" sz="2000" dirty="0">
                <a:latin typeface="Candara" panose="020E0502030303020204" pitchFamily="34" charset="0"/>
              </a:rPr>
              <a:t>Ofte kender man ikke til situationen</a:t>
            </a:r>
          </a:p>
          <a:p>
            <a:pPr marL="285750" indent="-285750" fontAlgn="base">
              <a:buFont typeface="Arial" panose="020B0604020202020204" pitchFamily="34" charset="0"/>
              <a:buChar char="•"/>
            </a:pPr>
            <a:r>
              <a:rPr lang="da-DK" sz="2000" dirty="0">
                <a:latin typeface="Candara" panose="020E0502030303020204" pitchFamily="34" charset="0"/>
              </a:rPr>
              <a:t>Man får kun præsenteret en brøkdel af de tanker, efterspørgeren gør sig om situationen</a:t>
            </a:r>
          </a:p>
          <a:p>
            <a:pPr marL="285750" indent="-285750" fontAlgn="base">
              <a:buFont typeface="Arial" panose="020B0604020202020204" pitchFamily="34" charset="0"/>
              <a:buChar char="•"/>
            </a:pPr>
            <a:r>
              <a:rPr lang="da-DK" sz="2000" dirty="0">
                <a:latin typeface="Candara" panose="020E0502030303020204" pitchFamily="34" charset="0"/>
              </a:rPr>
              <a:t>Vi skal udforske hvad efterspørgeren ønsker hjælp til…</a:t>
            </a:r>
          </a:p>
          <a:p>
            <a:pPr marL="457200" lvl="3" indent="-457200" fontAlgn="base">
              <a:buFontTx/>
              <a:buChar char="-"/>
            </a:pPr>
            <a:endParaRPr lang="da-DK" sz="1600" i="1" dirty="0">
              <a:solidFill>
                <a:schemeClr val="accent5">
                  <a:lumMod val="75000"/>
                </a:schemeClr>
              </a:solidFill>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VIDEN</a:t>
            </a:r>
          </a:p>
          <a:p>
            <a:pPr marL="457200" lvl="3" indent="-457200" fontAlgn="base">
              <a:buFontTx/>
              <a:buChar char="-"/>
            </a:pPr>
            <a:endParaRPr lang="da-DK" sz="1600" i="1" dirty="0">
              <a:solidFill>
                <a:schemeClr val="accent5">
                  <a:lumMod val="75000"/>
                </a:schemeClr>
              </a:solidFill>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HVAD VIRKER FOR DIG</a:t>
            </a:r>
          </a:p>
          <a:p>
            <a:pPr marL="457200" lvl="3" indent="-457200" fontAlgn="base">
              <a:buFontTx/>
              <a:buChar char="-"/>
            </a:pPr>
            <a:endParaRPr lang="da-DK" sz="1600" i="1" dirty="0">
              <a:solidFill>
                <a:schemeClr val="accent5">
                  <a:lumMod val="75000"/>
                </a:schemeClr>
              </a:solidFill>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VISDOM I TVIVLEN</a:t>
            </a:r>
          </a:p>
          <a:p>
            <a:pPr marL="457200" lvl="3" indent="-457200" fontAlgn="base">
              <a:buFontTx/>
              <a:buChar char="-"/>
            </a:pPr>
            <a:endParaRPr lang="da-DK" sz="1600" i="1" dirty="0">
              <a:solidFill>
                <a:schemeClr val="accent5">
                  <a:lumMod val="75000"/>
                </a:schemeClr>
              </a:solidFill>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ANDRE BLIKKE</a:t>
            </a:r>
          </a:p>
          <a:p>
            <a:pPr lvl="3" indent="0" fontAlgn="base"/>
            <a:endParaRPr lang="da-DK" sz="1600" i="1" dirty="0">
              <a:solidFill>
                <a:schemeClr val="accent5">
                  <a:lumMod val="75000"/>
                </a:schemeClr>
              </a:solidFill>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ERFARINGER</a:t>
            </a:r>
            <a:endParaRPr lang="da-DK" sz="1600" dirty="0">
              <a:latin typeface="Candara" panose="020E0502030303020204" pitchFamily="34" charset="0"/>
            </a:endParaRPr>
          </a:p>
          <a:p>
            <a:pPr marL="457200" lvl="3" indent="-457200" fontAlgn="base">
              <a:buFontTx/>
              <a:buChar char="-"/>
            </a:pPr>
            <a:endParaRPr lang="da-DK" sz="1600" dirty="0">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8" name="Title 1">
            <a:extLst>
              <a:ext uri="{FF2B5EF4-FFF2-40B4-BE49-F238E27FC236}">
                <a16:creationId xmlns:a16="http://schemas.microsoft.com/office/drawing/2014/main" id="{D623E614-13C8-4EE8-88E3-C908883C05EE}"/>
              </a:ext>
            </a:extLst>
          </p:cNvPr>
          <p:cNvSpPr txBox="1">
            <a:spLocks/>
          </p:cNvSpPr>
          <p:nvPr/>
        </p:nvSpPr>
        <p:spPr>
          <a:xfrm>
            <a:off x="233639" y="204355"/>
            <a:ext cx="7058386" cy="557918"/>
          </a:xfrm>
          <a:prstGeom prst="rect">
            <a:avLst/>
          </a:prstGeom>
          <a:ln w="12700">
            <a:miter lim="400000"/>
          </a:ln>
          <a:extLst>
            <a:ext uri="{C572A759-6A51-4108-AA02-DFA0A04FC94B}">
              <ma14:wrappingTextBoxFlag xmlns:ma14="http://schemas.microsoft.com/office/mac/drawingml/2011/main" xmlns="" val="1"/>
            </a:ext>
          </a:extLst>
        </p:spPr>
        <p:txBody>
          <a:bodyPr vert="horz" lIns="45719" tIns="45720" rIns="45719" bIns="45720" rtlCol="0" anchor="t" anchorCtr="0">
            <a:noAutofit/>
          </a:bodyPr>
          <a:lstStyle>
            <a:lvl1pPr marL="0" marR="0" indent="0" algn="ctr"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a:lstStyle>
          <a:p>
            <a:pPr algn="l" hangingPunct="1"/>
            <a:r>
              <a:rPr lang="da-DK" sz="2400" b="0" dirty="0">
                <a:solidFill>
                  <a:schemeClr val="bg1">
                    <a:lumMod val="65000"/>
                  </a:schemeClr>
                </a:solidFill>
                <a:latin typeface="Candara" panose="020E0502030303020204" pitchFamily="34" charset="0"/>
              </a:rPr>
              <a:t>Hvordan give den bedste rådgivning? </a:t>
            </a:r>
            <a:r>
              <a:rPr lang="da-DK" sz="1600" b="0" dirty="0">
                <a:solidFill>
                  <a:schemeClr val="bg1">
                    <a:lumMod val="65000"/>
                  </a:schemeClr>
                </a:solidFill>
                <a:latin typeface="Candara" panose="020E0502030303020204" pitchFamily="34" charset="0"/>
              </a:rPr>
              <a:t>(1/3)</a:t>
            </a:r>
            <a:endParaRPr lang="en-US" sz="800" b="0" dirty="0">
              <a:solidFill>
                <a:schemeClr val="bg1">
                  <a:lumMod val="65000"/>
                </a:schemeClr>
              </a:solidFill>
              <a:latin typeface="Candara" panose="020E0502030303020204" pitchFamily="34" charset="0"/>
            </a:endParaRPr>
          </a:p>
        </p:txBody>
      </p:sp>
      <p:pic>
        <p:nvPicPr>
          <p:cNvPr id="7" name="Picture 2" descr="Billedresultat for Ã¥bne spÃ¸rgsmÃ¥l">
            <a:extLst>
              <a:ext uri="{FF2B5EF4-FFF2-40B4-BE49-F238E27FC236}">
                <a16:creationId xmlns:a16="http://schemas.microsoft.com/office/drawing/2014/main" id="{40294C46-5CF7-402D-A57A-D03512362D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9423" y="225715"/>
            <a:ext cx="1717432" cy="10731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kstfelt 2">
            <a:extLst>
              <a:ext uri="{FF2B5EF4-FFF2-40B4-BE49-F238E27FC236}">
                <a16:creationId xmlns:a16="http://schemas.microsoft.com/office/drawing/2014/main" id="{27674ADE-DBA8-16D1-3CD7-C20874FF3B98}"/>
              </a:ext>
            </a:extLst>
          </p:cNvPr>
          <p:cNvSpPr txBox="1"/>
          <p:nvPr/>
        </p:nvSpPr>
        <p:spPr>
          <a:xfrm>
            <a:off x="5552465" y="6262955"/>
            <a:ext cx="3301543"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da-DK" sz="1800" b="0" i="0" u="none" strike="noStrike" cap="none" spc="0" normalizeH="0" baseline="0" dirty="0">
                <a:ln>
                  <a:noFill/>
                </a:ln>
                <a:solidFill>
                  <a:srgbClr val="FF0000"/>
                </a:solidFill>
                <a:effectLst/>
                <a:uFillTx/>
                <a:latin typeface="+mn-lt"/>
                <a:ea typeface="+mn-ea"/>
                <a:cs typeface="+mn-cs"/>
                <a:sym typeface="Calibri"/>
              </a:rPr>
              <a:t>1. </a:t>
            </a:r>
            <a:r>
              <a:rPr kumimoji="0" lang="da-DK" sz="1800" b="1" i="0" u="none" strike="noStrike" cap="none" spc="0" normalizeH="0" baseline="0" dirty="0">
                <a:ln>
                  <a:noFill/>
                </a:ln>
                <a:solidFill>
                  <a:srgbClr val="FF0000"/>
                </a:solidFill>
                <a:effectLst/>
                <a:uFillTx/>
                <a:latin typeface="+mn-lt"/>
                <a:ea typeface="+mn-ea"/>
                <a:cs typeface="+mn-cs"/>
                <a:sym typeface="Calibri"/>
              </a:rPr>
              <a:t>HVILKE SLAGS </a:t>
            </a:r>
            <a:r>
              <a:rPr kumimoji="0" lang="da-DK" sz="1800" b="0" i="0" u="none" strike="noStrike" cap="none" spc="0" normalizeH="0" baseline="0" dirty="0">
                <a:ln>
                  <a:noFill/>
                </a:ln>
                <a:solidFill>
                  <a:srgbClr val="FF0000"/>
                </a:solidFill>
                <a:effectLst/>
                <a:uFillTx/>
                <a:latin typeface="+mn-lt"/>
                <a:ea typeface="+mn-ea"/>
                <a:cs typeface="+mn-cs"/>
                <a:sym typeface="Calibri"/>
              </a:rPr>
              <a:t>RÅD SKAL GIVES?</a:t>
            </a:r>
          </a:p>
        </p:txBody>
      </p:sp>
    </p:spTree>
    <p:extLst>
      <p:ext uri="{BB962C8B-B14F-4D97-AF65-F5344CB8AC3E}">
        <p14:creationId xmlns:p14="http://schemas.microsoft.com/office/powerpoint/2010/main" val="223820333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3" y="1340993"/>
            <a:ext cx="7981578" cy="557918"/>
          </a:xfrm>
        </p:spPr>
        <p:txBody>
          <a:bodyPr>
            <a:noAutofit/>
          </a:bodyPr>
          <a:lstStyle/>
          <a:p>
            <a:pPr algn="l"/>
            <a:r>
              <a:rPr lang="da-DK" sz="2400" b="0" dirty="0">
                <a:solidFill>
                  <a:schemeClr val="tx2">
                    <a:lumMod val="75000"/>
                  </a:schemeClr>
                </a:solidFill>
                <a:latin typeface="Candara" panose="020E0502030303020204" pitchFamily="34" charset="0"/>
              </a:rPr>
              <a:t>2. Måden hvorpå vi fremlægger råd og indspark på</a:t>
            </a:r>
            <a:endParaRPr lang="en-US" sz="2400" b="0" dirty="0">
              <a:solidFill>
                <a:schemeClr val="tx2">
                  <a:lumMod val="75000"/>
                </a:schemeClr>
              </a:solidFill>
              <a:latin typeface="Candara" panose="020E0502030303020204" pitchFamily="34" charset="0"/>
            </a:endParaRPr>
          </a:p>
        </p:txBody>
      </p:sp>
      <p:sp>
        <p:nvSpPr>
          <p:cNvPr id="4" name="Tekstfelt 3"/>
          <p:cNvSpPr txBox="1"/>
          <p:nvPr/>
        </p:nvSpPr>
        <p:spPr>
          <a:xfrm>
            <a:off x="940776" y="2224454"/>
            <a:ext cx="7640515" cy="39703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fontAlgn="base">
              <a:buFont typeface="Arial" panose="020B0604020202020204" pitchFamily="34" charset="0"/>
              <a:buChar char="•"/>
            </a:pPr>
            <a:r>
              <a:rPr lang="da-DK" sz="2000" dirty="0">
                <a:latin typeface="Candara" panose="020E0502030303020204" pitchFamily="34" charset="0"/>
              </a:rPr>
              <a:t>Vi skal tale på en måde, som gør det muligt for andre at lytte / tage imod</a:t>
            </a:r>
          </a:p>
          <a:p>
            <a:pPr marL="285750" indent="-285750" fontAlgn="base">
              <a:buFont typeface="Arial" panose="020B0604020202020204" pitchFamily="34" charset="0"/>
              <a:buChar char="•"/>
            </a:pPr>
            <a:endParaRPr lang="da-DK" sz="1600" dirty="0">
              <a:latin typeface="Candara" panose="020E0502030303020204" pitchFamily="34" charset="0"/>
            </a:endParaRPr>
          </a:p>
          <a:p>
            <a:pPr marL="457200" indent="-457200" fontAlgn="base">
              <a:buAutoNum type="arabicPeriod"/>
            </a:pPr>
            <a:r>
              <a:rPr lang="da-DK" sz="2000" dirty="0">
                <a:latin typeface="Candara" panose="020E0502030303020204" pitchFamily="34" charset="0"/>
              </a:rPr>
              <a:t>Inddrag det, som personen har haft øje for </a:t>
            </a:r>
            <a:r>
              <a:rPr lang="da-DK" sz="1600" dirty="0">
                <a:latin typeface="Candara" panose="020E0502030303020204" pitchFamily="34" charset="0"/>
              </a:rPr>
              <a:t>(gør det nemmere at modtage råd, og du får delt mellemregningerne bag rådene)</a:t>
            </a:r>
          </a:p>
          <a:p>
            <a:pPr marL="457200" indent="-457200" fontAlgn="base">
              <a:buFontTx/>
              <a:buAutoNum type="arabicPeriod"/>
            </a:pPr>
            <a:r>
              <a:rPr lang="da-DK" sz="2000" dirty="0">
                <a:latin typeface="Candara" panose="020E0502030303020204" pitchFamily="34" charset="0"/>
              </a:rPr>
              <a:t>Giv plads til, at personen ved noget, du ikke selv ved </a:t>
            </a:r>
            <a:r>
              <a:rPr lang="da-DK" sz="1600" dirty="0">
                <a:latin typeface="Candara" panose="020E0502030303020204" pitchFamily="34" charset="0"/>
              </a:rPr>
              <a:t>(her fortsætter du med at komme tættere på efterspørgerens historie)</a:t>
            </a:r>
            <a:endParaRPr lang="da-DK" sz="2000" dirty="0">
              <a:latin typeface="Candara" panose="020E0502030303020204" pitchFamily="34" charset="0"/>
            </a:endParaRPr>
          </a:p>
          <a:p>
            <a:pPr marL="457200" indent="-457200" fontAlgn="base">
              <a:buFontTx/>
              <a:buAutoNum type="arabicPeriod"/>
            </a:pPr>
            <a:r>
              <a:rPr lang="da-DK" sz="2000" dirty="0">
                <a:latin typeface="Candara" panose="020E0502030303020204" pitchFamily="34" charset="0"/>
              </a:rPr>
              <a:t>Giv rådene en udforskende, afprøvende og ufærdig form </a:t>
            </a:r>
            <a:r>
              <a:rPr lang="da-DK" sz="1600" dirty="0">
                <a:latin typeface="Candara" panose="020E0502030303020204" pitchFamily="34" charset="0"/>
              </a:rPr>
              <a:t>(gør det nemmere at modtage, fordi det ikke bliver kampen om sandheden)</a:t>
            </a:r>
            <a:endParaRPr lang="da-DK" sz="2000" dirty="0">
              <a:latin typeface="Candara" panose="020E0502030303020204" pitchFamily="34" charset="0"/>
            </a:endParaRPr>
          </a:p>
          <a:p>
            <a:pPr marL="457200" indent="-457200" fontAlgn="base">
              <a:buFontTx/>
              <a:buAutoNum type="arabicPeriod"/>
            </a:pPr>
            <a:r>
              <a:rPr lang="da-DK" sz="2000" dirty="0">
                <a:latin typeface="Candara" panose="020E0502030303020204" pitchFamily="34" charset="0"/>
              </a:rPr>
              <a:t>Tag ejerskab til rådet </a:t>
            </a:r>
            <a:r>
              <a:rPr lang="da-DK" sz="1600" dirty="0">
                <a:latin typeface="Candara" panose="020E0502030303020204" pitchFamily="34" charset="0"/>
              </a:rPr>
              <a:t>(går væk fra en objektiv sandhed, men her tages tydeligt ansvar for at rådet er formet inde i dit hoved)</a:t>
            </a:r>
            <a:endParaRPr lang="da-DK" sz="2000" dirty="0">
              <a:latin typeface="Candara" panose="020E0502030303020204" pitchFamily="34" charset="0"/>
            </a:endParaRPr>
          </a:p>
          <a:p>
            <a:pPr marL="457200" indent="-457200" fontAlgn="base">
              <a:buFontTx/>
              <a:buAutoNum type="arabicPeriod"/>
            </a:pPr>
            <a:r>
              <a:rPr lang="da-DK" sz="2000" dirty="0">
                <a:latin typeface="Candara" panose="020E0502030303020204" pitchFamily="34" charset="0"/>
              </a:rPr>
              <a:t>Giv råd, der går i forskellige retninger </a:t>
            </a:r>
            <a:r>
              <a:rPr lang="da-DK" sz="1600" dirty="0">
                <a:latin typeface="Candara" panose="020E0502030303020204" pitchFamily="34" charset="0"/>
              </a:rPr>
              <a:t>(væk fra sandheds-diskursen, og giver større chance for et brugbart hoved)</a:t>
            </a:r>
          </a:p>
          <a:p>
            <a:pPr marL="457200" lvl="3" indent="-457200" fontAlgn="base">
              <a:buFontTx/>
              <a:buChar char="-"/>
            </a:pPr>
            <a:endParaRPr lang="da-DK" sz="1600" dirty="0">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8" name="Title 1">
            <a:extLst>
              <a:ext uri="{FF2B5EF4-FFF2-40B4-BE49-F238E27FC236}">
                <a16:creationId xmlns:a16="http://schemas.microsoft.com/office/drawing/2014/main" id="{D623E614-13C8-4EE8-88E3-C908883C05EE}"/>
              </a:ext>
            </a:extLst>
          </p:cNvPr>
          <p:cNvSpPr txBox="1">
            <a:spLocks/>
          </p:cNvSpPr>
          <p:nvPr/>
        </p:nvSpPr>
        <p:spPr>
          <a:xfrm>
            <a:off x="233639" y="204355"/>
            <a:ext cx="7058386" cy="557918"/>
          </a:xfrm>
          <a:prstGeom prst="rect">
            <a:avLst/>
          </a:prstGeom>
          <a:ln w="12700">
            <a:miter lim="400000"/>
          </a:ln>
          <a:extLst>
            <a:ext uri="{C572A759-6A51-4108-AA02-DFA0A04FC94B}">
              <ma14:wrappingTextBoxFlag xmlns:ma14="http://schemas.microsoft.com/office/mac/drawingml/2011/main" xmlns="" val="1"/>
            </a:ext>
          </a:extLst>
        </p:spPr>
        <p:txBody>
          <a:bodyPr vert="horz" lIns="45719" tIns="45720" rIns="45719" bIns="45720" rtlCol="0" anchor="t" anchorCtr="0">
            <a:noAutofit/>
          </a:bodyPr>
          <a:lstStyle>
            <a:lvl1pPr marL="0" marR="0" indent="0" algn="ctr"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a:lstStyle>
          <a:p>
            <a:pPr algn="l" hangingPunct="1"/>
            <a:r>
              <a:rPr lang="da-DK" sz="2400" b="0" dirty="0">
                <a:solidFill>
                  <a:schemeClr val="bg1">
                    <a:lumMod val="65000"/>
                  </a:schemeClr>
                </a:solidFill>
                <a:latin typeface="Candara" panose="020E0502030303020204" pitchFamily="34" charset="0"/>
              </a:rPr>
              <a:t>Hvordan give den bedste rådgivning? </a:t>
            </a:r>
            <a:r>
              <a:rPr lang="da-DK" sz="1600" b="0" dirty="0">
                <a:solidFill>
                  <a:schemeClr val="bg1">
                    <a:lumMod val="65000"/>
                  </a:schemeClr>
                </a:solidFill>
                <a:latin typeface="Candara" panose="020E0502030303020204" pitchFamily="34" charset="0"/>
              </a:rPr>
              <a:t>(2/3)</a:t>
            </a:r>
            <a:endParaRPr lang="en-US" sz="800" b="0" dirty="0">
              <a:solidFill>
                <a:schemeClr val="bg1">
                  <a:lumMod val="65000"/>
                </a:schemeClr>
              </a:solidFill>
              <a:latin typeface="Candara" panose="020E0502030303020204" pitchFamily="34" charset="0"/>
            </a:endParaRPr>
          </a:p>
        </p:txBody>
      </p:sp>
      <p:sp>
        <p:nvSpPr>
          <p:cNvPr id="3" name="Tekstfelt 2">
            <a:extLst>
              <a:ext uri="{FF2B5EF4-FFF2-40B4-BE49-F238E27FC236}">
                <a16:creationId xmlns:a16="http://schemas.microsoft.com/office/drawing/2014/main" id="{84DFBFC0-0E4E-3EF0-45B3-B0492560C959}"/>
              </a:ext>
            </a:extLst>
          </p:cNvPr>
          <p:cNvSpPr txBox="1"/>
          <p:nvPr/>
        </p:nvSpPr>
        <p:spPr>
          <a:xfrm>
            <a:off x="5186705" y="6262955"/>
            <a:ext cx="370870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a-DK" dirty="0">
                <a:solidFill>
                  <a:srgbClr val="FF0000"/>
                </a:solidFill>
              </a:rPr>
              <a:t>2</a:t>
            </a:r>
            <a:r>
              <a:rPr kumimoji="0" lang="da-DK" sz="1800" b="0" i="0" u="none" strike="noStrike" cap="none" spc="0" normalizeH="0" baseline="0" dirty="0">
                <a:ln>
                  <a:noFill/>
                </a:ln>
                <a:solidFill>
                  <a:srgbClr val="FF0000"/>
                </a:solidFill>
                <a:effectLst/>
                <a:uFillTx/>
                <a:latin typeface="+mn-lt"/>
                <a:ea typeface="+mn-ea"/>
                <a:cs typeface="+mn-cs"/>
                <a:sym typeface="Calibri"/>
              </a:rPr>
              <a:t>. </a:t>
            </a:r>
            <a:r>
              <a:rPr kumimoji="0" lang="da-DK" sz="1800" b="1" i="0" u="none" strike="noStrike" cap="none" spc="0" normalizeH="0" baseline="0" dirty="0">
                <a:ln>
                  <a:noFill/>
                </a:ln>
                <a:solidFill>
                  <a:srgbClr val="FF0000"/>
                </a:solidFill>
                <a:effectLst/>
                <a:uFillTx/>
                <a:latin typeface="+mn-lt"/>
                <a:ea typeface="+mn-ea"/>
                <a:cs typeface="+mn-cs"/>
                <a:sym typeface="Calibri"/>
              </a:rPr>
              <a:t>HVORDAN</a:t>
            </a:r>
            <a:r>
              <a:rPr kumimoji="0" lang="da-DK" sz="1800" b="0" i="0" u="none" strike="noStrike" cap="none" spc="0" normalizeH="0" baseline="0" dirty="0">
                <a:ln>
                  <a:noFill/>
                </a:ln>
                <a:solidFill>
                  <a:srgbClr val="FF0000"/>
                </a:solidFill>
                <a:effectLst/>
                <a:uFillTx/>
                <a:latin typeface="+mn-lt"/>
                <a:ea typeface="+mn-ea"/>
                <a:cs typeface="+mn-cs"/>
                <a:sym typeface="Calibri"/>
              </a:rPr>
              <a:t> SKAL RÅDET SKAL GIVES?</a:t>
            </a:r>
          </a:p>
        </p:txBody>
      </p:sp>
    </p:spTree>
    <p:extLst>
      <p:ext uri="{BB962C8B-B14F-4D97-AF65-F5344CB8AC3E}">
        <p14:creationId xmlns:p14="http://schemas.microsoft.com/office/powerpoint/2010/main" val="19374040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3" y="1340993"/>
            <a:ext cx="7981578" cy="557918"/>
          </a:xfrm>
        </p:spPr>
        <p:txBody>
          <a:bodyPr>
            <a:noAutofit/>
          </a:bodyPr>
          <a:lstStyle/>
          <a:p>
            <a:pPr algn="l"/>
            <a:r>
              <a:rPr lang="en-US" sz="2400" b="0" dirty="0">
                <a:solidFill>
                  <a:schemeClr val="tx2">
                    <a:lumMod val="75000"/>
                  </a:schemeClr>
                </a:solidFill>
                <a:latin typeface="Candara" panose="020E0502030303020204" pitchFamily="34" charset="0"/>
              </a:rPr>
              <a:t>3. </a:t>
            </a:r>
            <a:r>
              <a:rPr lang="en-US" sz="2400" b="0" dirty="0" err="1">
                <a:solidFill>
                  <a:schemeClr val="tx2">
                    <a:lumMod val="75000"/>
                  </a:schemeClr>
                </a:solidFill>
                <a:latin typeface="Candara" panose="020E0502030303020204" pitchFamily="34" charset="0"/>
              </a:rPr>
              <a:t>Omsætning</a:t>
            </a:r>
            <a:r>
              <a:rPr lang="en-US" sz="2400" b="0" dirty="0">
                <a:solidFill>
                  <a:schemeClr val="tx2">
                    <a:lumMod val="75000"/>
                  </a:schemeClr>
                </a:solidFill>
                <a:latin typeface="Candara" panose="020E0502030303020204" pitchFamily="34" charset="0"/>
              </a:rPr>
              <a:t> </a:t>
            </a:r>
            <a:r>
              <a:rPr lang="en-US" sz="2400" b="0" dirty="0" err="1">
                <a:solidFill>
                  <a:schemeClr val="tx2">
                    <a:lumMod val="75000"/>
                  </a:schemeClr>
                </a:solidFill>
                <a:latin typeface="Candara" panose="020E0502030303020204" pitchFamily="34" charset="0"/>
              </a:rPr>
              <a:t>til</a:t>
            </a:r>
            <a:r>
              <a:rPr lang="en-US" sz="2400" b="0" dirty="0">
                <a:solidFill>
                  <a:schemeClr val="tx2">
                    <a:lumMod val="75000"/>
                  </a:schemeClr>
                </a:solidFill>
                <a:latin typeface="Candara" panose="020E0502030303020204" pitchFamily="34" charset="0"/>
              </a:rPr>
              <a:t> </a:t>
            </a:r>
            <a:r>
              <a:rPr lang="en-US" sz="2400" b="0" dirty="0" err="1">
                <a:solidFill>
                  <a:schemeClr val="tx2">
                    <a:lumMod val="75000"/>
                  </a:schemeClr>
                </a:solidFill>
                <a:latin typeface="Candara" panose="020E0502030303020204" pitchFamily="34" charset="0"/>
              </a:rPr>
              <a:t>praksis</a:t>
            </a:r>
            <a:endParaRPr lang="en-US" sz="2400" b="0" dirty="0">
              <a:solidFill>
                <a:schemeClr val="tx2">
                  <a:lumMod val="75000"/>
                </a:schemeClr>
              </a:solidFill>
              <a:latin typeface="Candara" panose="020E0502030303020204" pitchFamily="34" charset="0"/>
            </a:endParaRPr>
          </a:p>
        </p:txBody>
      </p:sp>
      <p:sp>
        <p:nvSpPr>
          <p:cNvPr id="4" name="Tekstfelt 3"/>
          <p:cNvSpPr txBox="1"/>
          <p:nvPr/>
        </p:nvSpPr>
        <p:spPr>
          <a:xfrm>
            <a:off x="940776" y="2224454"/>
            <a:ext cx="7640515" cy="372409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fontAlgn="base">
              <a:buFont typeface="Arial" panose="020B0604020202020204" pitchFamily="34" charset="0"/>
              <a:buChar char="•"/>
            </a:pPr>
            <a:r>
              <a:rPr lang="da-DK" sz="2000" dirty="0">
                <a:latin typeface="Candara" panose="020E0502030303020204" pitchFamily="34" charset="0"/>
              </a:rPr>
              <a:t>Et råd er først ”godt”, når det kan bruges</a:t>
            </a:r>
          </a:p>
          <a:p>
            <a:pPr marL="285750" indent="-285750" fontAlgn="base">
              <a:buFont typeface="Arial" panose="020B0604020202020204" pitchFamily="34" charset="0"/>
              <a:buChar char="•"/>
            </a:pPr>
            <a:r>
              <a:rPr lang="da-DK" sz="2000" dirty="0">
                <a:latin typeface="Candara" panose="020E0502030303020204" pitchFamily="34" charset="0"/>
              </a:rPr>
              <a:t>Derfor skal der gives plads til at de kan forholde sig til rådene og hvordan de kunne se ud – helt konkret – i praksis</a:t>
            </a:r>
          </a:p>
          <a:p>
            <a:pPr marL="285750" indent="-285750" fontAlgn="base">
              <a:buFont typeface="Arial" panose="020B0604020202020204" pitchFamily="34" charset="0"/>
              <a:buChar char="•"/>
            </a:pPr>
            <a:endParaRPr lang="da-DK" sz="2000" dirty="0">
              <a:latin typeface="Candara" panose="020E0502030303020204" pitchFamily="34" charset="0"/>
            </a:endParaRPr>
          </a:p>
          <a:p>
            <a:pPr marL="457200" indent="-457200" fontAlgn="base">
              <a:buAutoNum type="arabicPeriod"/>
            </a:pPr>
            <a:endParaRPr lang="da-DK" sz="2000" dirty="0">
              <a:latin typeface="Candara" panose="020E0502030303020204" pitchFamily="34" charset="0"/>
            </a:endParaRPr>
          </a:p>
          <a:p>
            <a:pPr marL="457200" indent="-457200" fontAlgn="base">
              <a:buAutoNum type="arabicPeriod"/>
            </a:pPr>
            <a:r>
              <a:rPr lang="da-DK" sz="2000" dirty="0">
                <a:latin typeface="Candara" panose="020E0502030303020204" pitchFamily="34" charset="0"/>
              </a:rPr>
              <a:t>Udforsk deres syn på rådet – og begrundelsen herfor (ligegyldigt hvad de svarer, er det vigtigt at udforske)</a:t>
            </a:r>
          </a:p>
          <a:p>
            <a:pPr marL="457200" indent="-457200" fontAlgn="base">
              <a:buAutoNum type="arabicPeriod"/>
            </a:pPr>
            <a:endParaRPr lang="da-DK" sz="2000" dirty="0">
              <a:latin typeface="Candara" panose="020E0502030303020204" pitchFamily="34" charset="0"/>
            </a:endParaRPr>
          </a:p>
          <a:p>
            <a:pPr marL="457200" indent="-457200" fontAlgn="base">
              <a:buAutoNum type="arabicPeriod"/>
            </a:pPr>
            <a:r>
              <a:rPr lang="da-DK" sz="2000" dirty="0">
                <a:latin typeface="Candara" panose="020E0502030303020204" pitchFamily="34" charset="0"/>
              </a:rPr>
              <a:t>Lyt efter tøven, tvivl og betænkeligheder</a:t>
            </a:r>
          </a:p>
          <a:p>
            <a:pPr marL="457200" indent="-457200" fontAlgn="base">
              <a:buAutoNum type="arabicPeriod"/>
            </a:pPr>
            <a:endParaRPr lang="da-DK" sz="2000" dirty="0">
              <a:latin typeface="Candara" panose="020E0502030303020204" pitchFamily="34" charset="0"/>
            </a:endParaRPr>
          </a:p>
          <a:p>
            <a:pPr marL="457200" indent="-457200" fontAlgn="base">
              <a:buAutoNum type="arabicPeriod"/>
            </a:pPr>
            <a:r>
              <a:rPr lang="da-DK" sz="2000" dirty="0">
                <a:latin typeface="Candara" panose="020E0502030303020204" pitchFamily="34" charset="0"/>
              </a:rPr>
              <a:t>Følg rådene til dørs</a:t>
            </a:r>
          </a:p>
          <a:p>
            <a:pPr marL="457200" lvl="3" indent="-457200" fontAlgn="base">
              <a:buFontTx/>
              <a:buChar char="-"/>
            </a:pPr>
            <a:endParaRPr lang="da-DK" sz="1600" dirty="0">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8" name="Title 1">
            <a:extLst>
              <a:ext uri="{FF2B5EF4-FFF2-40B4-BE49-F238E27FC236}">
                <a16:creationId xmlns:a16="http://schemas.microsoft.com/office/drawing/2014/main" id="{D623E614-13C8-4EE8-88E3-C908883C05EE}"/>
              </a:ext>
            </a:extLst>
          </p:cNvPr>
          <p:cNvSpPr txBox="1">
            <a:spLocks/>
          </p:cNvSpPr>
          <p:nvPr/>
        </p:nvSpPr>
        <p:spPr>
          <a:xfrm>
            <a:off x="233639" y="204355"/>
            <a:ext cx="7058386" cy="557918"/>
          </a:xfrm>
          <a:prstGeom prst="rect">
            <a:avLst/>
          </a:prstGeom>
          <a:ln w="12700">
            <a:miter lim="400000"/>
          </a:ln>
          <a:extLst>
            <a:ext uri="{C572A759-6A51-4108-AA02-DFA0A04FC94B}">
              <ma14:wrappingTextBoxFlag xmlns:ma14="http://schemas.microsoft.com/office/mac/drawingml/2011/main" xmlns="" val="1"/>
            </a:ext>
          </a:extLst>
        </p:spPr>
        <p:txBody>
          <a:bodyPr vert="horz" lIns="45719" tIns="45720" rIns="45719" bIns="45720" rtlCol="0" anchor="t" anchorCtr="0">
            <a:noAutofit/>
          </a:bodyPr>
          <a:lstStyle>
            <a:lvl1pPr marL="0" marR="0" indent="0" algn="ctr"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a:lstStyle>
          <a:p>
            <a:pPr algn="l" hangingPunct="1"/>
            <a:r>
              <a:rPr lang="da-DK" sz="2400" b="0" dirty="0">
                <a:solidFill>
                  <a:schemeClr val="bg1">
                    <a:lumMod val="65000"/>
                  </a:schemeClr>
                </a:solidFill>
                <a:latin typeface="Candara" panose="020E0502030303020204" pitchFamily="34" charset="0"/>
              </a:rPr>
              <a:t>Hvordan give den bedste rådgivning? </a:t>
            </a:r>
            <a:r>
              <a:rPr lang="da-DK" sz="1600" b="0" dirty="0">
                <a:solidFill>
                  <a:schemeClr val="bg1">
                    <a:lumMod val="65000"/>
                  </a:schemeClr>
                </a:solidFill>
                <a:latin typeface="Candara" panose="020E0502030303020204" pitchFamily="34" charset="0"/>
              </a:rPr>
              <a:t>(3/3)</a:t>
            </a:r>
            <a:endParaRPr lang="en-US" sz="800" b="0" dirty="0">
              <a:solidFill>
                <a:schemeClr val="bg1">
                  <a:lumMod val="65000"/>
                </a:schemeClr>
              </a:solidFill>
              <a:latin typeface="Candara" panose="020E0502030303020204" pitchFamily="34" charset="0"/>
            </a:endParaRPr>
          </a:p>
        </p:txBody>
      </p:sp>
      <p:pic>
        <p:nvPicPr>
          <p:cNvPr id="9218" name="Picture 2" descr="Fokus på kobling mellem teori og praksis">
            <a:extLst>
              <a:ext uri="{FF2B5EF4-FFF2-40B4-BE49-F238E27FC236}">
                <a16:creationId xmlns:a16="http://schemas.microsoft.com/office/drawing/2014/main" id="{6860535D-81CF-44DF-A5A6-CC45C11D5E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2337" y="4645469"/>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272192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4" y="1340993"/>
            <a:ext cx="7058386" cy="557918"/>
          </a:xfrm>
        </p:spPr>
        <p:txBody>
          <a:bodyPr>
            <a:noAutofit/>
          </a:bodyPr>
          <a:lstStyle/>
          <a:p>
            <a:pPr algn="l"/>
            <a:r>
              <a:rPr lang="da-DK" sz="3600" b="0" dirty="0">
                <a:solidFill>
                  <a:schemeClr val="tx2">
                    <a:lumMod val="75000"/>
                  </a:schemeClr>
                </a:solidFill>
                <a:latin typeface="Candara" panose="020E0502030303020204" pitchFamily="34" charset="0"/>
              </a:rPr>
              <a:t>Øvelse 2 – AT GIVE GODE RÅD</a:t>
            </a:r>
            <a:endParaRPr lang="en-US" sz="2000" b="0" dirty="0">
              <a:solidFill>
                <a:schemeClr val="tx2">
                  <a:lumMod val="75000"/>
                </a:schemeClr>
              </a:solidFill>
              <a:latin typeface="Candara" panose="020E0502030303020204" pitchFamily="34" charset="0"/>
            </a:endParaRPr>
          </a:p>
        </p:txBody>
      </p:sp>
      <p:sp>
        <p:nvSpPr>
          <p:cNvPr id="4" name="Tekstfelt 3"/>
          <p:cNvSpPr txBox="1"/>
          <p:nvPr/>
        </p:nvSpPr>
        <p:spPr>
          <a:xfrm>
            <a:off x="940776" y="2224454"/>
            <a:ext cx="7640515" cy="31393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0" fontAlgn="base"/>
            <a:r>
              <a:rPr lang="da-DK" dirty="0">
                <a:latin typeface="Candara" panose="020E0502030303020204" pitchFamily="34" charset="0"/>
              </a:rPr>
              <a:t>Gå sammen 3 og 3</a:t>
            </a:r>
          </a:p>
          <a:p>
            <a:pPr lvl="0" fontAlgn="base"/>
            <a:endParaRPr lang="da-DK" dirty="0">
              <a:latin typeface="Candara" panose="020E0502030303020204" pitchFamily="34" charset="0"/>
            </a:endParaRPr>
          </a:p>
          <a:p>
            <a:pPr marL="342900" lvl="0" indent="-342900" fontAlgn="base">
              <a:buFont typeface="Arial" panose="020B0604020202020204" pitchFamily="34" charset="0"/>
              <a:buChar char="•"/>
            </a:pPr>
            <a:r>
              <a:rPr lang="da-DK" dirty="0">
                <a:latin typeface="Candara" panose="020E0502030303020204" pitchFamily="34" charset="0"/>
              </a:rPr>
              <a:t>Der bliver kun én runde a 20 minutter</a:t>
            </a:r>
          </a:p>
          <a:p>
            <a:pPr marL="342900" lvl="0" indent="-342900" fontAlgn="base">
              <a:buFont typeface="Arial" panose="020B0604020202020204" pitchFamily="34" charset="0"/>
              <a:buChar char="•"/>
            </a:pPr>
            <a:r>
              <a:rPr lang="da-DK" dirty="0">
                <a:latin typeface="Candara" panose="020E0502030303020204" pitchFamily="34" charset="0"/>
              </a:rPr>
              <a:t>1 er efterspørger, 1 er rådgiver og 1 er observatør</a:t>
            </a:r>
          </a:p>
          <a:p>
            <a:pPr marL="342900" lvl="0" indent="-342900" fontAlgn="base">
              <a:buFont typeface="Arial" panose="020B0604020202020204" pitchFamily="34" charset="0"/>
              <a:buChar char="•"/>
            </a:pPr>
            <a:r>
              <a:rPr lang="da-DK" dirty="0">
                <a:latin typeface="Candara" panose="020E0502030303020204" pitchFamily="34" charset="0"/>
              </a:rPr>
              <a:t>Efterspørgeren finder på et light dilemma</a:t>
            </a:r>
          </a:p>
          <a:p>
            <a:pPr lvl="0" fontAlgn="base"/>
            <a:endParaRPr lang="da-DK" dirty="0">
              <a:latin typeface="Candara" panose="020E0502030303020204" pitchFamily="34" charset="0"/>
            </a:endParaRPr>
          </a:p>
          <a:p>
            <a:pPr marL="342900" lvl="0" indent="-342900" fontAlgn="base">
              <a:buFont typeface="Arial" panose="020B0604020202020204" pitchFamily="34" charset="0"/>
              <a:buChar char="•"/>
            </a:pPr>
            <a:r>
              <a:rPr lang="da-DK" dirty="0">
                <a:solidFill>
                  <a:schemeClr val="tx1"/>
                </a:solidFill>
                <a:latin typeface="Candara" panose="020E0502030303020204" pitchFamily="34" charset="0"/>
              </a:rPr>
              <a:t>5 min med Værktøj A: komme tæt på den andens historie</a:t>
            </a:r>
          </a:p>
          <a:p>
            <a:pPr marL="342900" lvl="0" indent="-342900" fontAlgn="base">
              <a:buFont typeface="Arial" panose="020B0604020202020204" pitchFamily="34" charset="0"/>
              <a:buChar char="•"/>
            </a:pPr>
            <a:r>
              <a:rPr lang="da-DK" dirty="0">
                <a:solidFill>
                  <a:schemeClr val="tx1"/>
                </a:solidFill>
                <a:latin typeface="Candara" panose="020E0502030303020204" pitchFamily="34" charset="0"/>
              </a:rPr>
              <a:t>7 min med Værktøj B: levering af indspark (brug gerne flere værktøjer)</a:t>
            </a:r>
          </a:p>
          <a:p>
            <a:pPr marL="342900" lvl="2" indent="-342900" fontAlgn="base">
              <a:buFont typeface="Arial" panose="020B0604020202020204" pitchFamily="34" charset="0"/>
              <a:buChar char="•"/>
            </a:pPr>
            <a:r>
              <a:rPr lang="da-DK" dirty="0">
                <a:solidFill>
                  <a:schemeClr val="tx1"/>
                </a:solidFill>
                <a:latin typeface="Candara" panose="020E0502030303020204" pitchFamily="34" charset="0"/>
              </a:rPr>
              <a:t>3 min med Værktøj C: omsætning til praksis</a:t>
            </a:r>
          </a:p>
          <a:p>
            <a:pPr marL="342900" lvl="2" indent="-342900" fontAlgn="base">
              <a:buFont typeface="Arial" panose="020B0604020202020204" pitchFamily="34" charset="0"/>
              <a:buChar char="•"/>
            </a:pPr>
            <a:r>
              <a:rPr lang="da-DK" dirty="0">
                <a:solidFill>
                  <a:schemeClr val="tx1"/>
                </a:solidFill>
                <a:latin typeface="Candara" panose="020E0502030303020204" pitchFamily="34" charset="0"/>
              </a:rPr>
              <a:t>5 min på evaluering</a:t>
            </a:r>
          </a:p>
          <a:p>
            <a:pPr lvl="2" indent="0" fontAlgn="base"/>
            <a:endParaRPr lang="da-DK" dirty="0">
              <a:solidFill>
                <a:schemeClr val="tx1"/>
              </a:solidFill>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3" name="Picture 4" descr="Billedresultat for summegruppe">
            <a:extLst>
              <a:ext uri="{FF2B5EF4-FFF2-40B4-BE49-F238E27FC236}">
                <a16:creationId xmlns:a16="http://schemas.microsoft.com/office/drawing/2014/main" id="{68B9D540-E16A-585C-95D2-2E16035BA0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3539" y="4765317"/>
            <a:ext cx="2617610" cy="17420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091197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4" y="1340993"/>
            <a:ext cx="7058386" cy="557918"/>
          </a:xfrm>
        </p:spPr>
        <p:txBody>
          <a:bodyPr>
            <a:noAutofit/>
          </a:bodyPr>
          <a:lstStyle/>
          <a:p>
            <a:pPr algn="l"/>
            <a:r>
              <a:rPr lang="da-DK" sz="3600" b="0" dirty="0">
                <a:solidFill>
                  <a:schemeClr val="tx2">
                    <a:lumMod val="75000"/>
                  </a:schemeClr>
                </a:solidFill>
                <a:latin typeface="Candara" panose="020E0502030303020204" pitchFamily="34" charset="0"/>
              </a:rPr>
              <a:t>Opsamling og afrunding</a:t>
            </a:r>
            <a:endParaRPr lang="en-US" sz="2000" b="0" dirty="0">
              <a:solidFill>
                <a:schemeClr val="tx2">
                  <a:lumMod val="75000"/>
                </a:schemeClr>
              </a:solidFill>
              <a:latin typeface="Candara" panose="020E0502030303020204" pitchFamily="34" charset="0"/>
            </a:endParaRPr>
          </a:p>
        </p:txBody>
      </p:sp>
      <p:sp>
        <p:nvSpPr>
          <p:cNvPr id="4" name="Tekstfelt 3"/>
          <p:cNvSpPr txBox="1"/>
          <p:nvPr/>
        </p:nvSpPr>
        <p:spPr>
          <a:xfrm>
            <a:off x="886986" y="2493395"/>
            <a:ext cx="7640515" cy="36625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lvl="0" indent="-342900" fontAlgn="base">
              <a:buFont typeface="Arial" panose="020B0604020202020204" pitchFamily="34" charset="0"/>
              <a:buChar char="•"/>
            </a:pPr>
            <a:r>
              <a:rPr lang="da-DK" sz="2000" dirty="0">
                <a:latin typeface="Candara" panose="020E0502030303020204" pitchFamily="34" charset="0"/>
              </a:rPr>
              <a:t>Var du allerede klar over at …</a:t>
            </a:r>
          </a:p>
          <a:p>
            <a:pPr marL="538163" lvl="0" indent="-182563" fontAlgn="base">
              <a:buFont typeface="Wingdings" panose="05000000000000000000" pitchFamily="2" charset="2"/>
              <a:buChar char="ü"/>
            </a:pPr>
            <a:r>
              <a:rPr lang="da-DK" sz="2000" dirty="0">
                <a:latin typeface="Candara" panose="020E0502030303020204" pitchFamily="34" charset="0"/>
              </a:rPr>
              <a:t>vi kan komme til at rådgive pga. egne følelser?</a:t>
            </a:r>
          </a:p>
          <a:p>
            <a:pPr marL="342900" lvl="0" indent="12700" fontAlgn="base">
              <a:buFont typeface="Wingdings" panose="05000000000000000000" pitchFamily="2" charset="2"/>
              <a:buChar char="ü"/>
            </a:pPr>
            <a:r>
              <a:rPr lang="da-DK" sz="2000" dirty="0">
                <a:latin typeface="Candara" panose="020E0502030303020204" pitchFamily="34" charset="0"/>
              </a:rPr>
              <a:t>problemet ikke altid er problemet?</a:t>
            </a:r>
          </a:p>
          <a:p>
            <a:pPr marL="342900" lvl="0" indent="12700" fontAlgn="base">
              <a:buFont typeface="Wingdings" panose="05000000000000000000" pitchFamily="2" charset="2"/>
              <a:buChar char="ü"/>
            </a:pPr>
            <a:r>
              <a:rPr lang="da-DK" sz="2000" dirty="0">
                <a:latin typeface="Candara" panose="020E0502030303020204" pitchFamily="34" charset="0"/>
              </a:rPr>
              <a:t>man ikke kan forlade et sted, man ikke er blevet set?</a:t>
            </a:r>
          </a:p>
          <a:p>
            <a:pPr marL="342900" lvl="0" fontAlgn="base"/>
            <a:endParaRPr lang="da-DK" sz="2000" dirty="0">
              <a:latin typeface="Candara" panose="020E0502030303020204" pitchFamily="34" charset="0"/>
            </a:endParaRPr>
          </a:p>
          <a:p>
            <a:pPr marL="342900" lvl="0" indent="-342900" fontAlgn="base">
              <a:buFont typeface="Arial" panose="020B0604020202020204" pitchFamily="34" charset="0"/>
              <a:buChar char="•"/>
            </a:pPr>
            <a:r>
              <a:rPr lang="da-DK" sz="2000" dirty="0">
                <a:latin typeface="Candara" panose="020E0502030303020204" pitchFamily="34" charset="0"/>
              </a:rPr>
              <a:t>Kender du det med, at det kan være svært at modtage råd?</a:t>
            </a:r>
          </a:p>
          <a:p>
            <a:pPr lvl="0" fontAlgn="base"/>
            <a:endParaRPr lang="da-DK" sz="2000" dirty="0">
              <a:latin typeface="Candara" panose="020E0502030303020204" pitchFamily="34" charset="0"/>
            </a:endParaRPr>
          </a:p>
          <a:p>
            <a:pPr marL="342900" indent="-342900" fontAlgn="base">
              <a:buFont typeface="Arial" panose="020B0604020202020204" pitchFamily="34" charset="0"/>
              <a:buChar char="•"/>
            </a:pPr>
            <a:r>
              <a:rPr lang="da-DK" sz="2400" dirty="0">
                <a:latin typeface="Candara" panose="020E0502030303020204" pitchFamily="34" charset="0"/>
              </a:rPr>
              <a:t>Hvad tager du med fra i dag? </a:t>
            </a:r>
            <a:r>
              <a:rPr lang="da-DK" sz="2400" i="1" dirty="0">
                <a:latin typeface="Candara" panose="020E0502030303020204" pitchFamily="34" charset="0"/>
              </a:rPr>
              <a:t>Hvis du nu skulle bruge disse råd om rådgivning, hvad kunne man se dig gøre fx på mandag? </a:t>
            </a:r>
            <a:r>
              <a:rPr lang="da-DK" sz="2400" dirty="0">
                <a:latin typeface="Candara" panose="020E0502030303020204" pitchFamily="34" charset="0"/>
                <a:sym typeface="Wingdings" panose="05000000000000000000" pitchFamily="2" charset="2"/>
              </a:rPr>
              <a:t></a:t>
            </a:r>
            <a:endParaRPr lang="da-DK" sz="2400" dirty="0">
              <a:latin typeface="Candara" panose="020E0502030303020204" pitchFamily="34" charset="0"/>
            </a:endParaRPr>
          </a:p>
          <a:p>
            <a:pPr marL="342900" lvl="0" indent="-342900" fontAlgn="base">
              <a:buFont typeface="Arial" panose="020B0604020202020204" pitchFamily="34" charset="0"/>
              <a:buChar char="•"/>
            </a:pPr>
            <a:endParaRPr lang="da-DK" sz="2000" dirty="0">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46726146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2-small.jpg" descr="shutterstock_495366475.jpg"/>
          <p:cNvPicPr>
            <a:picLocks noChangeAspect="1"/>
          </p:cNvPicPr>
          <p:nvPr/>
        </p:nvPicPr>
        <p:blipFill rotWithShape="1">
          <a:blip r:embed="rId2"/>
          <a:srcRect l="51571" t="2533" r="883" b="12659"/>
          <a:stretch/>
        </p:blipFill>
        <p:spPr>
          <a:xfrm>
            <a:off x="-29181" y="-50452"/>
            <a:ext cx="9270458" cy="7016172"/>
          </a:xfrm>
          <a:prstGeom prst="rect">
            <a:avLst/>
          </a:prstGeom>
          <a:ln w="12700">
            <a:miter lim="400000"/>
          </a:ln>
        </p:spPr>
      </p:pic>
      <p:sp>
        <p:nvSpPr>
          <p:cNvPr id="3" name="Titel 2"/>
          <p:cNvSpPr>
            <a:spLocks noGrp="1"/>
          </p:cNvSpPr>
          <p:nvPr>
            <p:ph type="title"/>
          </p:nvPr>
        </p:nvSpPr>
        <p:spPr>
          <a:xfrm>
            <a:off x="-170123" y="2432115"/>
            <a:ext cx="4529929" cy="3194962"/>
          </a:xfrm>
        </p:spPr>
        <p:txBody>
          <a:bodyPr/>
          <a:lstStyle/>
          <a:p>
            <a:r>
              <a:rPr lang="da-DK" sz="5400" dirty="0">
                <a:latin typeface="Candara" panose="020E0502030303020204" pitchFamily="34" charset="0"/>
              </a:rPr>
              <a:t>Tak for </a:t>
            </a:r>
            <a:br>
              <a:rPr lang="da-DK" sz="5400" dirty="0">
                <a:latin typeface="Candara" panose="020E0502030303020204" pitchFamily="34" charset="0"/>
              </a:rPr>
            </a:br>
            <a:r>
              <a:rPr lang="da-DK" sz="5400" dirty="0">
                <a:latin typeface="Candara" panose="020E0502030303020204" pitchFamily="34" charset="0"/>
              </a:rPr>
              <a:t>i dag</a:t>
            </a:r>
            <a:br>
              <a:rPr lang="da-DK" sz="5400" dirty="0">
                <a:latin typeface="Candara" panose="020E0502030303020204" pitchFamily="34" charset="0"/>
              </a:rPr>
            </a:br>
            <a:endParaRPr lang="da-DK" sz="2400" dirty="0">
              <a:latin typeface="Candara" panose="020E0502030303020204" pitchFamily="34" charset="0"/>
            </a:endParaRPr>
          </a:p>
        </p:txBody>
      </p:sp>
      <p:pic>
        <p:nvPicPr>
          <p:cNvPr id="6" name="Billede 5">
            <a:extLst>
              <a:ext uri="{FF2B5EF4-FFF2-40B4-BE49-F238E27FC236}">
                <a16:creationId xmlns:a16="http://schemas.microsoft.com/office/drawing/2014/main" id="{9D082EEB-C823-43DE-86B3-5996839A73FD}"/>
              </a:ext>
            </a:extLst>
          </p:cNvPr>
          <p:cNvPicPr>
            <a:picLocks noChangeAspect="1"/>
          </p:cNvPicPr>
          <p:nvPr/>
        </p:nvPicPr>
        <p:blipFill rotWithShape="1">
          <a:blip r:embed="rId3"/>
          <a:srcRect l="66840"/>
          <a:stretch/>
        </p:blipFill>
        <p:spPr>
          <a:xfrm>
            <a:off x="5073429" y="46806"/>
            <a:ext cx="4063710" cy="6893348"/>
          </a:xfrm>
          <a:prstGeom prst="rect">
            <a:avLst/>
          </a:prstGeom>
          <a:ln>
            <a:noFill/>
          </a:ln>
          <a:effectLst>
            <a:softEdge rad="112500"/>
          </a:effectLst>
        </p:spPr>
      </p:pic>
      <p:sp>
        <p:nvSpPr>
          <p:cNvPr id="5" name="Pladsholder til tekst 4">
            <a:extLst>
              <a:ext uri="{FF2B5EF4-FFF2-40B4-BE49-F238E27FC236}">
                <a16:creationId xmlns:a16="http://schemas.microsoft.com/office/drawing/2014/main" id="{635F3E56-62B7-4CF5-8049-EEF563023A9F}"/>
              </a:ext>
            </a:extLst>
          </p:cNvPr>
          <p:cNvSpPr>
            <a:spLocks noGrp="1"/>
          </p:cNvSpPr>
          <p:nvPr>
            <p:ph type="body" sz="quarter" idx="1"/>
          </p:nvPr>
        </p:nvSpPr>
        <p:spPr/>
        <p:txBody>
          <a:bodyPr/>
          <a:lstStyle/>
          <a:p>
            <a:endParaRPr lang="da-DK"/>
          </a:p>
        </p:txBody>
      </p:sp>
    </p:spTree>
    <p:extLst>
      <p:ext uri="{BB962C8B-B14F-4D97-AF65-F5344CB8AC3E}">
        <p14:creationId xmlns:p14="http://schemas.microsoft.com/office/powerpoint/2010/main" val="1956022543"/>
      </p:ext>
    </p:extLst>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3" y="483036"/>
            <a:ext cx="7981578" cy="557918"/>
          </a:xfrm>
        </p:spPr>
        <p:txBody>
          <a:bodyPr>
            <a:noAutofit/>
          </a:bodyPr>
          <a:lstStyle/>
          <a:p>
            <a:pPr algn="l"/>
            <a:r>
              <a:rPr lang="da-DK" sz="2400" b="0" dirty="0">
                <a:solidFill>
                  <a:schemeClr val="tx2">
                    <a:lumMod val="75000"/>
                  </a:schemeClr>
                </a:solidFill>
                <a:latin typeface="Candara" panose="020E0502030303020204" pitchFamily="34" charset="0"/>
              </a:rPr>
              <a:t>Værktøj a - Kom tæt på historien</a:t>
            </a:r>
            <a:endParaRPr lang="en-US" sz="2400" b="0" dirty="0">
              <a:solidFill>
                <a:schemeClr val="tx2">
                  <a:lumMod val="75000"/>
                </a:schemeClr>
              </a:solidFill>
              <a:latin typeface="Candara" panose="020E0502030303020204" pitchFamily="34" charset="0"/>
            </a:endParaRPr>
          </a:p>
        </p:txBody>
      </p:sp>
      <p:sp>
        <p:nvSpPr>
          <p:cNvPr id="4" name="Tekstfelt 3"/>
          <p:cNvSpPr txBox="1"/>
          <p:nvPr/>
        </p:nvSpPr>
        <p:spPr>
          <a:xfrm>
            <a:off x="602106" y="1163294"/>
            <a:ext cx="8180650" cy="47089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fontAlgn="base"/>
            <a:endParaRPr lang="da-DK" sz="2000" dirty="0">
              <a:latin typeface="Candara" panose="020E0502030303020204" pitchFamily="34" charset="0"/>
            </a:endParaRPr>
          </a:p>
          <a:p>
            <a:pPr fontAlgn="base"/>
            <a:r>
              <a:rPr lang="da-DK" sz="2000" dirty="0">
                <a:latin typeface="Candara" panose="020E0502030303020204" pitchFamily="34" charset="0"/>
              </a:rPr>
              <a:t>Vi skal udforske hvad efterspørgeren ønsker hjælp til…</a:t>
            </a:r>
          </a:p>
          <a:p>
            <a:pPr fontAlgn="base"/>
            <a:endParaRPr lang="da-DK" sz="2000" dirty="0">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VIDEN</a:t>
            </a:r>
            <a:r>
              <a:rPr lang="da-DK" sz="1600" i="1" dirty="0">
                <a:latin typeface="Candara" panose="020E0502030303020204" pitchFamily="34" charset="0"/>
              </a:rPr>
              <a:t>: Hvad synes du er vigtigt, jeg ved om situation? Hvorfor tænker du, at et godt råd ville være en hjælp her?</a:t>
            </a:r>
          </a:p>
          <a:p>
            <a:pPr lvl="3" indent="0" fontAlgn="base"/>
            <a:endParaRPr lang="da-DK" sz="1600" i="1" dirty="0">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HVAD VIRKER FOR DIG</a:t>
            </a:r>
            <a:r>
              <a:rPr lang="da-DK" sz="1600" i="1" dirty="0">
                <a:latin typeface="Candara" panose="020E0502030303020204" pitchFamily="34" charset="0"/>
              </a:rPr>
              <a:t>: Hvad er dine erfaringer med at få råd? Hvis råd skal være hjælpsomme for dig, hvad skal jeg helst gøre, og hvad skal du helst gøre? Hvad skal jeg ikke gøre?</a:t>
            </a:r>
          </a:p>
          <a:p>
            <a:pPr lvl="3" indent="0" fontAlgn="base"/>
            <a:endParaRPr lang="da-DK" sz="1600" i="1" dirty="0">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VISDOM I TVIVLEN: </a:t>
            </a:r>
            <a:r>
              <a:rPr lang="da-DK" sz="1600" i="1" dirty="0">
                <a:latin typeface="Candara" panose="020E0502030303020204" pitchFamily="34" charset="0"/>
              </a:rPr>
              <a:t>Hvad er du mest i tvivl om? Hvad er det, du har blik for, siden du er i tvivl om det?</a:t>
            </a:r>
          </a:p>
          <a:p>
            <a:pPr lvl="3" indent="0" fontAlgn="base"/>
            <a:endParaRPr lang="da-DK" sz="1600" i="1" dirty="0">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ANDRE BLIKKE: </a:t>
            </a:r>
            <a:r>
              <a:rPr lang="da-DK" sz="1600" i="1" dirty="0">
                <a:latin typeface="Candara" panose="020E0502030303020204" pitchFamily="34" charset="0"/>
              </a:rPr>
              <a:t>Hvad tror du, at andre synes, der bør gøres? Og hvad tænker du om det?</a:t>
            </a:r>
          </a:p>
          <a:p>
            <a:pPr lvl="3" indent="0" fontAlgn="base"/>
            <a:endParaRPr lang="da-DK" sz="1600" i="1" dirty="0">
              <a:latin typeface="Candara" panose="020E0502030303020204" pitchFamily="34" charset="0"/>
            </a:endParaRPr>
          </a:p>
          <a:p>
            <a:pPr marL="457200" lvl="3" indent="-457200" fontAlgn="base">
              <a:buFontTx/>
              <a:buChar char="-"/>
            </a:pPr>
            <a:r>
              <a:rPr lang="da-DK" sz="1600" i="1" dirty="0">
                <a:solidFill>
                  <a:schemeClr val="accent5">
                    <a:lumMod val="75000"/>
                  </a:schemeClr>
                </a:solidFill>
                <a:latin typeface="Candara" panose="020E0502030303020204" pitchFamily="34" charset="0"/>
              </a:rPr>
              <a:t>ERFARINGER: </a:t>
            </a:r>
            <a:r>
              <a:rPr lang="da-DK" sz="1600" i="1" dirty="0">
                <a:latin typeface="Candara" panose="020E0502030303020204" pitchFamily="34" charset="0"/>
              </a:rPr>
              <a:t>Hvad har du allerede forsøgt at gøre? Hvad var dine intentioner med det? Hvilken effekt vil du sige det havde? Hvilke tanker har det givet dig i forhold til din situation?</a:t>
            </a:r>
          </a:p>
          <a:p>
            <a:pPr lvl="3" indent="0" fontAlgn="base"/>
            <a:endParaRPr lang="da-DK" sz="1600" dirty="0">
              <a:latin typeface="Candara" panose="020E0502030303020204" pitchFamily="34" charset="0"/>
            </a:endParaRPr>
          </a:p>
        </p:txBody>
      </p:sp>
      <p:cxnSp>
        <p:nvCxnSpPr>
          <p:cNvPr id="6" name="Lige forbindelse 5"/>
          <p:cNvCxnSpPr/>
          <p:nvPr/>
        </p:nvCxnSpPr>
        <p:spPr>
          <a:xfrm flipV="1">
            <a:off x="599714" y="1067559"/>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85241890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3" y="483036"/>
            <a:ext cx="7981578" cy="557918"/>
          </a:xfrm>
        </p:spPr>
        <p:txBody>
          <a:bodyPr>
            <a:noAutofit/>
          </a:bodyPr>
          <a:lstStyle/>
          <a:p>
            <a:pPr algn="l"/>
            <a:r>
              <a:rPr lang="da-DK" sz="2400" b="0" dirty="0">
                <a:solidFill>
                  <a:schemeClr val="tx2">
                    <a:lumMod val="75000"/>
                  </a:schemeClr>
                </a:solidFill>
                <a:latin typeface="Candara" panose="020E0502030303020204" pitchFamily="34" charset="0"/>
              </a:rPr>
              <a:t>Værktøj B - levering af rådet</a:t>
            </a:r>
            <a:endParaRPr lang="en-US" sz="2400" b="0" dirty="0">
              <a:solidFill>
                <a:schemeClr val="tx2">
                  <a:lumMod val="75000"/>
                </a:schemeClr>
              </a:solidFill>
              <a:latin typeface="Candara" panose="020E0502030303020204" pitchFamily="34" charset="0"/>
            </a:endParaRPr>
          </a:p>
        </p:txBody>
      </p:sp>
      <p:sp>
        <p:nvSpPr>
          <p:cNvPr id="4" name="Tekstfelt 3"/>
          <p:cNvSpPr txBox="1"/>
          <p:nvPr/>
        </p:nvSpPr>
        <p:spPr>
          <a:xfrm>
            <a:off x="602106" y="1163294"/>
            <a:ext cx="8180650" cy="59400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fontAlgn="base"/>
            <a:r>
              <a:rPr lang="da-DK" sz="2000" dirty="0">
                <a:latin typeface="Candara" panose="020E0502030303020204" pitchFamily="34" charset="0"/>
              </a:rPr>
              <a:t>Inddrag det, som personen har haft øje for</a:t>
            </a:r>
          </a:p>
          <a:p>
            <a:pPr fontAlgn="base"/>
            <a:r>
              <a:rPr lang="da-DK" sz="1600" i="1" dirty="0">
                <a:effectLst/>
                <a:latin typeface="Calibri" panose="020F0502020204030204" pitchFamily="34" charset="0"/>
                <a:ea typeface="Calibri" panose="020F0502020204030204" pitchFamily="34" charset="0"/>
                <a:cs typeface="Times New Roman" panose="02020603050405020304" pitchFamily="18" charset="0"/>
              </a:rPr>
              <a:t>Når du fortæller om din far, og at han selv er en meget stolt person, men samtidig også en åben person som altid har haft tætte venner og været ærlig, så får det mig til at tænke at....</a:t>
            </a:r>
          </a:p>
          <a:p>
            <a:pPr marL="457200" indent="-457200" fontAlgn="base">
              <a:buAutoNum type="arabicPeriod"/>
            </a:pPr>
            <a:endParaRPr lang="da-DK" sz="1600" dirty="0">
              <a:latin typeface="Candara" panose="020E0502030303020204" pitchFamily="34" charset="0"/>
            </a:endParaRPr>
          </a:p>
          <a:p>
            <a:pPr fontAlgn="base"/>
            <a:r>
              <a:rPr lang="da-DK" sz="2000" dirty="0">
                <a:latin typeface="Candara" panose="020E0502030303020204" pitchFamily="34" charset="0"/>
              </a:rPr>
              <a:t>Giv plads til, at personen ved noget, du ikke selv ved</a:t>
            </a:r>
          </a:p>
          <a:p>
            <a:pPr fontAlgn="base"/>
            <a:r>
              <a:rPr lang="da-DK" sz="1600" i="1" dirty="0">
                <a:latin typeface="Calibri" panose="020F0502020204030204" pitchFamily="34" charset="0"/>
                <a:cs typeface="Times New Roman" panose="02020603050405020304" pitchFamily="18" charset="0"/>
              </a:rPr>
              <a:t>Nu kunne jeg nemt få den tanke at du bare skal fortælle dine venner det, men når du ikke bare gør det, så tænker jeg at der er noget du ved, som jeg ikke ved.</a:t>
            </a:r>
          </a:p>
          <a:p>
            <a:pPr fontAlgn="base"/>
            <a:endParaRPr lang="da-DK" sz="1600" dirty="0">
              <a:latin typeface="Candara" panose="020E0502030303020204" pitchFamily="34" charset="0"/>
            </a:endParaRPr>
          </a:p>
          <a:p>
            <a:pPr fontAlgn="base"/>
            <a:r>
              <a:rPr lang="da-DK" sz="2000" dirty="0">
                <a:latin typeface="Candara" panose="020E0502030303020204" pitchFamily="34" charset="0"/>
              </a:rPr>
              <a:t>Giv rådene en udforskende, afprøvende og ufærdig form</a:t>
            </a:r>
          </a:p>
          <a:p>
            <a:pPr fontAlgn="base"/>
            <a:r>
              <a:rPr lang="da-DK" sz="1600" i="1" dirty="0">
                <a:effectLst/>
                <a:latin typeface="Calibri" panose="020F0502020204030204" pitchFamily="34" charset="0"/>
                <a:ea typeface="Calibri" panose="020F0502020204030204" pitchFamily="34" charset="0"/>
                <a:cs typeface="Times New Roman" panose="02020603050405020304" pitchFamily="18" charset="0"/>
              </a:rPr>
              <a:t>Jeg har nogle tanker om hvad man kan gøre, og måske er det relevant og måske kan du slet ikke bruge det til noget, men på en måde så tænker jeg at dine venner måske vil komme endnu tættere på dig hvis du fortæller dem at din far er syg</a:t>
            </a:r>
          </a:p>
          <a:p>
            <a:pPr fontAlgn="base"/>
            <a:endParaRPr lang="da-DK" sz="1600" dirty="0">
              <a:latin typeface="Candara" panose="020E0502030303020204" pitchFamily="34" charset="0"/>
            </a:endParaRPr>
          </a:p>
          <a:p>
            <a:pPr fontAlgn="base"/>
            <a:r>
              <a:rPr lang="da-DK" sz="2000" dirty="0">
                <a:latin typeface="Candara" panose="020E0502030303020204" pitchFamily="34" charset="0"/>
              </a:rPr>
              <a:t>Tag ejerskab til rådet</a:t>
            </a:r>
          </a:p>
          <a:p>
            <a:pPr fontAlgn="base"/>
            <a:r>
              <a:rPr lang="da-DK" sz="1600" i="1" dirty="0">
                <a:effectLst/>
                <a:latin typeface="Calibri" panose="020F0502020204030204" pitchFamily="34" charset="0"/>
                <a:ea typeface="Calibri" panose="020F0502020204030204" pitchFamily="34" charset="0"/>
                <a:cs typeface="Times New Roman" panose="02020603050405020304" pitchFamily="18" charset="0"/>
              </a:rPr>
              <a:t>Når du fortæller mig om din far, så kan jeg ikke lade være med at tænke på mine egne oplevelser med en syg forældre, og derfor kan jeg ikke lade være med at tænke at du kunne..... (ELLER) det jeg gjorde var at sige det til mine venner</a:t>
            </a:r>
          </a:p>
          <a:p>
            <a:pPr fontAlgn="base"/>
            <a:endParaRPr lang="da-DK" sz="1600" dirty="0">
              <a:latin typeface="Candara" panose="020E0502030303020204" pitchFamily="34" charset="0"/>
            </a:endParaRPr>
          </a:p>
          <a:p>
            <a:pPr fontAlgn="base"/>
            <a:r>
              <a:rPr lang="da-DK" sz="2000" dirty="0">
                <a:latin typeface="Candara" panose="020E0502030303020204" pitchFamily="34" charset="0"/>
              </a:rPr>
              <a:t>Giv råd, der går i forskellige retninger</a:t>
            </a:r>
            <a:endParaRPr lang="da-DK" sz="1600" dirty="0">
              <a:latin typeface="Candara" panose="020E0502030303020204" pitchFamily="34" charset="0"/>
            </a:endParaRPr>
          </a:p>
          <a:p>
            <a:pPr lvl="3" indent="0" fontAlgn="base"/>
            <a:r>
              <a:rPr lang="da-DK" sz="1600" i="1" dirty="0">
                <a:effectLst/>
                <a:latin typeface="Calibri" panose="020F0502020204030204" pitchFamily="34" charset="0"/>
                <a:ea typeface="Calibri" panose="020F0502020204030204" pitchFamily="34" charset="0"/>
                <a:cs typeface="Times New Roman" panose="02020603050405020304" pitchFamily="18" charset="0"/>
              </a:rPr>
              <a:t>Det første der falder mig ind er at du skal sige det til dine venner fordi..... men på den anden side, kan det også være du netop ikke skal sige det til dine venner fordi.......</a:t>
            </a:r>
          </a:p>
          <a:p>
            <a:pPr lvl="3" indent="0" fontAlgn="base"/>
            <a:endParaRPr lang="da-DK" sz="1600" dirty="0">
              <a:latin typeface="Candara" panose="020E0502030303020204" pitchFamily="34" charset="0"/>
            </a:endParaRPr>
          </a:p>
        </p:txBody>
      </p:sp>
      <p:cxnSp>
        <p:nvCxnSpPr>
          <p:cNvPr id="6" name="Lige forbindelse 5"/>
          <p:cNvCxnSpPr/>
          <p:nvPr/>
        </p:nvCxnSpPr>
        <p:spPr>
          <a:xfrm flipV="1">
            <a:off x="599714" y="1067559"/>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06532311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3" y="483036"/>
            <a:ext cx="7981578" cy="557918"/>
          </a:xfrm>
        </p:spPr>
        <p:txBody>
          <a:bodyPr>
            <a:noAutofit/>
          </a:bodyPr>
          <a:lstStyle/>
          <a:p>
            <a:pPr algn="l"/>
            <a:r>
              <a:rPr lang="da-DK" sz="2400" b="0" dirty="0">
                <a:solidFill>
                  <a:schemeClr val="tx2">
                    <a:lumMod val="75000"/>
                  </a:schemeClr>
                </a:solidFill>
                <a:latin typeface="Candara" panose="020E0502030303020204" pitchFamily="34" charset="0"/>
              </a:rPr>
              <a:t>Værktøj C – Omsætning til praksis</a:t>
            </a:r>
            <a:endParaRPr lang="en-US" sz="2400" b="0" dirty="0">
              <a:solidFill>
                <a:schemeClr val="tx2">
                  <a:lumMod val="75000"/>
                </a:schemeClr>
              </a:solidFill>
              <a:latin typeface="Candara" panose="020E0502030303020204" pitchFamily="34" charset="0"/>
            </a:endParaRPr>
          </a:p>
        </p:txBody>
      </p:sp>
      <p:sp>
        <p:nvSpPr>
          <p:cNvPr id="4" name="Tekstfelt 3"/>
          <p:cNvSpPr txBox="1"/>
          <p:nvPr/>
        </p:nvSpPr>
        <p:spPr>
          <a:xfrm>
            <a:off x="596402" y="1163294"/>
            <a:ext cx="8180650" cy="51244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7200" indent="-457200" fontAlgn="base">
              <a:buAutoNum type="arabicPeriod"/>
            </a:pPr>
            <a:r>
              <a:rPr lang="da-DK" sz="1600" dirty="0">
                <a:latin typeface="Candara" panose="020E0502030303020204" pitchFamily="34" charset="0"/>
              </a:rPr>
              <a:t>Udforsk deres syn på rådet – og begrundelsen herfor (ligegyldigt hvad de svarer, er det vigtigt at udforske)</a:t>
            </a:r>
          </a:p>
          <a:p>
            <a:pPr marL="457200" indent="-457200" fontAlgn="base">
              <a:buAutoNum type="arabicPeriod"/>
            </a:pPr>
            <a:endParaRPr lang="da-DK" sz="1200" dirty="0">
              <a:latin typeface="Candara" panose="020E0502030303020204" pitchFamily="34" charset="0"/>
            </a:endParaRPr>
          </a:p>
          <a:p>
            <a:pPr lvl="2" indent="0" fontAlgn="base"/>
            <a:r>
              <a:rPr lang="da-DK" sz="1200" i="1" dirty="0">
                <a:latin typeface="Candara" panose="020E0502030303020204" pitchFamily="34" charset="0"/>
              </a:rPr>
              <a:t>Når jeg nu kommer med ideer, så kan det være du kan bruge noget af det, men det kan også hvad noget af det rammer helt ved siden af – hvad tænker du om rådene, kan de bruges, eller er de ramt lidt ved siden af?</a:t>
            </a:r>
          </a:p>
          <a:p>
            <a:pPr lvl="2" indent="0" fontAlgn="base"/>
            <a:endParaRPr lang="da-DK" sz="1200" i="1" dirty="0">
              <a:latin typeface="Candara" panose="020E0502030303020204" pitchFamily="34" charset="0"/>
            </a:endParaRPr>
          </a:p>
          <a:p>
            <a:pPr lvl="2" indent="0" fontAlgn="base"/>
            <a:r>
              <a:rPr lang="da-DK" sz="1200" i="1" dirty="0">
                <a:latin typeface="Candara" panose="020E0502030303020204" pitchFamily="34" charset="0"/>
              </a:rPr>
              <a:t>Måske er det faktisk ikke et godt råd alligevel, eller hvad tænker du?</a:t>
            </a:r>
          </a:p>
          <a:p>
            <a:pPr marL="457200" indent="-457200" fontAlgn="base">
              <a:buAutoNum type="arabicPeriod"/>
            </a:pPr>
            <a:endParaRPr lang="da-DK" sz="1600" dirty="0">
              <a:latin typeface="Candara" panose="020E0502030303020204" pitchFamily="34" charset="0"/>
            </a:endParaRPr>
          </a:p>
          <a:p>
            <a:pPr marL="457200" indent="-457200" fontAlgn="base">
              <a:buAutoNum type="arabicPeriod"/>
            </a:pPr>
            <a:r>
              <a:rPr lang="da-DK" sz="1600" dirty="0">
                <a:latin typeface="Candara" panose="020E0502030303020204" pitchFamily="34" charset="0"/>
              </a:rPr>
              <a:t>Lyt efter tøven, tvivl og betænkeligheder</a:t>
            </a:r>
          </a:p>
          <a:p>
            <a:pPr fontAlgn="base"/>
            <a:endParaRPr lang="da-DK" sz="1100" dirty="0">
              <a:latin typeface="Candara" panose="020E0502030303020204" pitchFamily="34" charset="0"/>
            </a:endParaRPr>
          </a:p>
          <a:p>
            <a:pPr lvl="2" indent="0" fontAlgn="base"/>
            <a:r>
              <a:rPr lang="da-DK" sz="1200" i="1" dirty="0">
                <a:latin typeface="Candara" panose="020E0502030303020204" pitchFamily="34" charset="0"/>
              </a:rPr>
              <a:t>Når du ikke tænker rådene helt vil virke, hvad er det så du ved, som jeg ikke har taget højde for?</a:t>
            </a:r>
          </a:p>
          <a:p>
            <a:pPr lvl="2" indent="0" fontAlgn="base"/>
            <a:endParaRPr lang="da-DK" sz="1200" i="1" dirty="0">
              <a:latin typeface="Candara" panose="020E0502030303020204" pitchFamily="34" charset="0"/>
            </a:endParaRPr>
          </a:p>
          <a:p>
            <a:pPr lvl="2" indent="0" fontAlgn="base"/>
            <a:r>
              <a:rPr lang="da-DK" sz="1200" i="1" dirty="0">
                <a:latin typeface="Candara" panose="020E0502030303020204" pitchFamily="34" charset="0"/>
              </a:rPr>
              <a:t>Du trækker lidt på dit ”ja”, er der alligevel noget, hvor du tænker, at rådet måske ikke helt passer til situationen eller ikke vil virke?</a:t>
            </a:r>
          </a:p>
          <a:p>
            <a:pPr marL="457200" indent="-457200" fontAlgn="base">
              <a:buAutoNum type="arabicPeriod"/>
            </a:pPr>
            <a:endParaRPr lang="da-DK" sz="1600" dirty="0">
              <a:latin typeface="Candara" panose="020E0502030303020204" pitchFamily="34" charset="0"/>
            </a:endParaRPr>
          </a:p>
          <a:p>
            <a:pPr marL="457200" indent="-457200" fontAlgn="base">
              <a:buAutoNum type="arabicPeriod" startAt="3"/>
            </a:pPr>
            <a:r>
              <a:rPr lang="da-DK" sz="1600" dirty="0">
                <a:latin typeface="Candara" panose="020E0502030303020204" pitchFamily="34" charset="0"/>
              </a:rPr>
              <a:t>Følg rådene til dørs</a:t>
            </a:r>
          </a:p>
          <a:p>
            <a:pPr lvl="2" indent="0" fontAlgn="base"/>
            <a:endParaRPr lang="da-DK" sz="1600" i="1" dirty="0">
              <a:latin typeface="Candara" panose="020E0502030303020204" pitchFamily="34" charset="0"/>
            </a:endParaRPr>
          </a:p>
          <a:p>
            <a:pPr lvl="2" indent="0" fontAlgn="base"/>
            <a:r>
              <a:rPr lang="da-DK" sz="1200" i="1" dirty="0">
                <a:latin typeface="Candara" panose="020E0502030303020204" pitchFamily="34" charset="0"/>
              </a:rPr>
              <a:t>Hvis du nu skulle bruge dette råd, hvad kunne man se dig gøre fx på mandag?</a:t>
            </a:r>
          </a:p>
          <a:p>
            <a:pPr lvl="2" indent="0" fontAlgn="base"/>
            <a:endParaRPr lang="da-DK" sz="1200" i="1" dirty="0">
              <a:latin typeface="Candara" panose="020E0502030303020204" pitchFamily="34" charset="0"/>
            </a:endParaRPr>
          </a:p>
          <a:p>
            <a:pPr lvl="2" indent="0" fontAlgn="base"/>
            <a:r>
              <a:rPr lang="da-DK" sz="1200" i="1" dirty="0">
                <a:latin typeface="Candara" panose="020E0502030303020204" pitchFamily="34" charset="0"/>
              </a:rPr>
              <a:t>Hvor sandsynligt er det at du vil prøve rådet? Ved du hvad der kunne gøre det mere sandsynligt?</a:t>
            </a:r>
          </a:p>
          <a:p>
            <a:pPr lvl="2" indent="0" fontAlgn="base"/>
            <a:endParaRPr lang="da-DK" sz="1200" i="1" dirty="0">
              <a:latin typeface="Candara" panose="020E0502030303020204" pitchFamily="34" charset="0"/>
            </a:endParaRPr>
          </a:p>
          <a:p>
            <a:pPr lvl="2" indent="0" fontAlgn="base"/>
            <a:r>
              <a:rPr lang="da-DK" sz="1200" i="1" dirty="0">
                <a:latin typeface="Candara" panose="020E0502030303020204" pitchFamily="34" charset="0"/>
              </a:rPr>
              <a:t>Hvis man skulle afprøve dette råd, hvem ville så gøre hvad? Hvad ville der så ske?</a:t>
            </a:r>
          </a:p>
          <a:p>
            <a:pPr lvl="2" indent="0" fontAlgn="base"/>
            <a:endParaRPr lang="da-DK" sz="1200" i="1" dirty="0">
              <a:latin typeface="Candara" panose="020E0502030303020204" pitchFamily="34" charset="0"/>
            </a:endParaRPr>
          </a:p>
          <a:p>
            <a:pPr lvl="2" indent="0" fontAlgn="base"/>
            <a:r>
              <a:rPr lang="da-DK" sz="1200" i="1" dirty="0">
                <a:latin typeface="Candara" panose="020E0502030303020204" pitchFamily="34" charset="0"/>
              </a:rPr>
              <a:t>Hvilke problemer og forhindrer vil eventuelt opstå, som gør at du ikke får afprøvet rådet? Og hvordan kunne disse problemer håndteres?</a:t>
            </a:r>
            <a:endParaRPr lang="da-DK" sz="2000" dirty="0">
              <a:latin typeface="Candara" panose="020E0502030303020204" pitchFamily="34" charset="0"/>
            </a:endParaRPr>
          </a:p>
        </p:txBody>
      </p:sp>
      <p:cxnSp>
        <p:nvCxnSpPr>
          <p:cNvPr id="6" name="Lige forbindelse 5"/>
          <p:cNvCxnSpPr/>
          <p:nvPr/>
        </p:nvCxnSpPr>
        <p:spPr>
          <a:xfrm flipV="1">
            <a:off x="599714" y="1067559"/>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181687444"/>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3" y="483036"/>
            <a:ext cx="7981578" cy="557918"/>
          </a:xfrm>
        </p:spPr>
        <p:txBody>
          <a:bodyPr>
            <a:noAutofit/>
          </a:bodyPr>
          <a:lstStyle/>
          <a:p>
            <a:pPr algn="l"/>
            <a:r>
              <a:rPr lang="da-DK" sz="2400" b="0" dirty="0" err="1">
                <a:solidFill>
                  <a:schemeClr val="tx2">
                    <a:lumMod val="75000"/>
                  </a:schemeClr>
                </a:solidFill>
                <a:latin typeface="Candara" panose="020E0502030303020204" pitchFamily="34" charset="0"/>
              </a:rPr>
              <a:t>LItteratur</a:t>
            </a:r>
            <a:endParaRPr lang="en-US" sz="2400" b="0" dirty="0">
              <a:solidFill>
                <a:schemeClr val="tx2">
                  <a:lumMod val="75000"/>
                </a:schemeClr>
              </a:solidFill>
              <a:latin typeface="Candara" panose="020E0502030303020204" pitchFamily="34" charset="0"/>
            </a:endParaRPr>
          </a:p>
        </p:txBody>
      </p:sp>
      <p:sp>
        <p:nvSpPr>
          <p:cNvPr id="4" name="Tekstfelt 3"/>
          <p:cNvSpPr txBox="1"/>
          <p:nvPr/>
        </p:nvSpPr>
        <p:spPr>
          <a:xfrm>
            <a:off x="596402" y="1163294"/>
            <a:ext cx="8180650"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fontAlgn="base"/>
            <a:endParaRPr lang="da-DK" sz="1600" dirty="0">
              <a:latin typeface="Candara" panose="020E0502030303020204" pitchFamily="34" charset="0"/>
            </a:endParaRPr>
          </a:p>
          <a:p>
            <a:pPr fontAlgn="base"/>
            <a:r>
              <a:rPr lang="da-DK" sz="1600" dirty="0">
                <a:latin typeface="Candara" panose="020E0502030303020204" pitchFamily="34" charset="0"/>
              </a:rPr>
              <a:t>Brixtofte, M. (2020). Bolsjefilosofi og andre leveråd. Gyldendal </a:t>
            </a:r>
          </a:p>
          <a:p>
            <a:pPr fontAlgn="base"/>
            <a:endParaRPr lang="da-DK" sz="1600" dirty="0">
              <a:latin typeface="Candara" panose="020E0502030303020204" pitchFamily="34" charset="0"/>
            </a:endParaRPr>
          </a:p>
          <a:p>
            <a:pPr fontAlgn="base"/>
            <a:r>
              <a:rPr lang="da-DK" sz="1600" dirty="0">
                <a:latin typeface="Candara" panose="020E0502030303020204" pitchFamily="34" charset="0"/>
              </a:rPr>
              <a:t>Westmark, T., Nissen, D., Offenberg, L. &amp; Lund-Jacobsen, D. (2012). Konsulent – men hvordan? Akademisk Forlag. </a:t>
            </a:r>
            <a:endParaRPr lang="da-DK" sz="2000" dirty="0">
              <a:latin typeface="Candara" panose="020E0502030303020204" pitchFamily="34" charset="0"/>
            </a:endParaRPr>
          </a:p>
        </p:txBody>
      </p:sp>
      <p:cxnSp>
        <p:nvCxnSpPr>
          <p:cNvPr id="6" name="Lige forbindelse 5"/>
          <p:cNvCxnSpPr/>
          <p:nvPr/>
        </p:nvCxnSpPr>
        <p:spPr>
          <a:xfrm flipV="1">
            <a:off x="599714" y="1067559"/>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5599397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4" y="1340993"/>
            <a:ext cx="7058386" cy="557918"/>
          </a:xfrm>
        </p:spPr>
        <p:txBody>
          <a:bodyPr>
            <a:noAutofit/>
          </a:bodyPr>
          <a:lstStyle/>
          <a:p>
            <a:pPr algn="l"/>
            <a:r>
              <a:rPr lang="da-DK" sz="3600" b="0" dirty="0">
                <a:solidFill>
                  <a:schemeClr val="tx2">
                    <a:lumMod val="75000"/>
                  </a:schemeClr>
                </a:solidFill>
                <a:latin typeface="Candara" panose="020E0502030303020204" pitchFamily="34" charset="0"/>
              </a:rPr>
              <a:t>Program – 13.30-14.45</a:t>
            </a:r>
            <a:endParaRPr lang="en-US" sz="2000" b="0" dirty="0">
              <a:solidFill>
                <a:schemeClr val="tx2">
                  <a:lumMod val="75000"/>
                </a:schemeClr>
              </a:solidFill>
              <a:latin typeface="Candara" panose="020E0502030303020204" pitchFamily="34" charset="0"/>
            </a:endParaRPr>
          </a:p>
        </p:txBody>
      </p:sp>
      <p:sp>
        <p:nvSpPr>
          <p:cNvPr id="4" name="Tekstfelt 3"/>
          <p:cNvSpPr txBox="1"/>
          <p:nvPr/>
        </p:nvSpPr>
        <p:spPr>
          <a:xfrm>
            <a:off x="940776" y="2224454"/>
            <a:ext cx="7640515" cy="42780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lvl="0" indent="-342900" fontAlgn="base">
              <a:buFont typeface="Arial" panose="020B0604020202020204" pitchFamily="34" charset="0"/>
              <a:buChar char="•"/>
            </a:pPr>
            <a:r>
              <a:rPr lang="da-DK" sz="2000" dirty="0">
                <a:latin typeface="Candara" panose="020E0502030303020204" pitchFamily="34" charset="0"/>
              </a:rPr>
              <a:t>Skal vi altid rådgive? 								</a:t>
            </a:r>
            <a:endParaRPr lang="da-DK" sz="2000" dirty="0">
              <a:solidFill>
                <a:srgbClr val="FF0000"/>
              </a:solidFill>
              <a:latin typeface="Candara" panose="020E0502030303020204" pitchFamily="34" charset="0"/>
            </a:endParaRPr>
          </a:p>
          <a:p>
            <a:pPr marL="554037" lvl="7" indent="-285750" fontAlgn="base">
              <a:buFont typeface="Wingdings" panose="05000000000000000000" pitchFamily="2" charset="2"/>
              <a:buChar char="ü"/>
            </a:pPr>
            <a:r>
              <a:rPr lang="da-DK" sz="1600" dirty="0">
                <a:latin typeface="Candara" panose="020E0502030303020204" pitchFamily="34" charset="0"/>
              </a:rPr>
              <a:t>Når motivationen bliver egne følelser</a:t>
            </a:r>
          </a:p>
          <a:p>
            <a:pPr marL="554037" lvl="7" indent="-285750" fontAlgn="base">
              <a:buFont typeface="Wingdings" panose="05000000000000000000" pitchFamily="2" charset="2"/>
              <a:buChar char="ü"/>
            </a:pPr>
            <a:r>
              <a:rPr lang="da-DK" sz="1600" dirty="0">
                <a:latin typeface="Candara" panose="020E0502030303020204" pitchFamily="34" charset="0"/>
              </a:rPr>
              <a:t>Når problemet ikke er problemet</a:t>
            </a:r>
          </a:p>
          <a:p>
            <a:pPr marL="554037" lvl="7" indent="-285750" fontAlgn="base">
              <a:buFont typeface="Wingdings" panose="05000000000000000000" pitchFamily="2" charset="2"/>
              <a:buChar char="ü"/>
            </a:pPr>
            <a:r>
              <a:rPr lang="da-DK" sz="1600" dirty="0">
                <a:latin typeface="Candara" panose="020E0502030303020204" pitchFamily="34" charset="0"/>
              </a:rPr>
              <a:t>Man kan ikke forlade et sted, man ikke er blevet set</a:t>
            </a:r>
          </a:p>
          <a:p>
            <a:pPr lvl="0" fontAlgn="base"/>
            <a:endParaRPr lang="da-DK" sz="2000" dirty="0">
              <a:latin typeface="Candara" panose="020E0502030303020204" pitchFamily="34" charset="0"/>
            </a:endParaRPr>
          </a:p>
          <a:p>
            <a:pPr marL="285750" lvl="0" indent="-285750" fontAlgn="base">
              <a:buFont typeface="Arial" panose="020B0604020202020204" pitchFamily="34" charset="0"/>
              <a:buChar char="•"/>
            </a:pPr>
            <a:r>
              <a:rPr lang="da-DK" sz="2000" dirty="0">
                <a:solidFill>
                  <a:schemeClr val="accent5">
                    <a:lumMod val="75000"/>
                  </a:schemeClr>
                </a:solidFill>
                <a:latin typeface="Candara" panose="020E0502030303020204" pitchFamily="34" charset="0"/>
              </a:rPr>
              <a:t>Øvelse 1: At ikke-rådgive 							</a:t>
            </a:r>
          </a:p>
          <a:p>
            <a:pPr marL="285750" lvl="0" indent="-285750" fontAlgn="base">
              <a:buFont typeface="Arial" panose="020B0604020202020204" pitchFamily="34" charset="0"/>
              <a:buChar char="•"/>
            </a:pPr>
            <a:endParaRPr lang="da-DK" sz="2000" dirty="0">
              <a:latin typeface="Candara" panose="020E0502030303020204" pitchFamily="34" charset="0"/>
            </a:endParaRPr>
          </a:p>
          <a:p>
            <a:pPr marL="285750" indent="-285750" fontAlgn="base">
              <a:buFont typeface="Arial" panose="020B0604020202020204" pitchFamily="34" charset="0"/>
              <a:buChar char="•"/>
            </a:pPr>
            <a:r>
              <a:rPr lang="da-DK" sz="2000" dirty="0">
                <a:latin typeface="Candara" panose="020E0502030303020204" pitchFamily="34" charset="0"/>
              </a:rPr>
              <a:t>Hvordan give den bedste rådgivning 				</a:t>
            </a:r>
            <a:endParaRPr lang="da-DK" sz="2000" dirty="0">
              <a:solidFill>
                <a:srgbClr val="FF0000"/>
              </a:solidFill>
              <a:latin typeface="Candara" panose="020E0502030303020204" pitchFamily="34" charset="0"/>
            </a:endParaRPr>
          </a:p>
          <a:p>
            <a:pPr marL="554037" lvl="7" indent="-285750" fontAlgn="base">
              <a:buFont typeface="Wingdings" panose="05000000000000000000" pitchFamily="2" charset="2"/>
              <a:buChar char="ü"/>
            </a:pPr>
            <a:r>
              <a:rPr lang="da-DK" sz="1600" dirty="0">
                <a:latin typeface="Candara" panose="020E0502030303020204" pitchFamily="34" charset="0"/>
              </a:rPr>
              <a:t>Hvordan komme tæt på den andens historie?</a:t>
            </a:r>
          </a:p>
          <a:p>
            <a:pPr marL="554037" lvl="7" indent="-285750" fontAlgn="base">
              <a:buFont typeface="Wingdings" panose="05000000000000000000" pitchFamily="2" charset="2"/>
              <a:buChar char="ü"/>
            </a:pPr>
            <a:r>
              <a:rPr lang="da-DK" sz="1600" dirty="0">
                <a:latin typeface="Candara" panose="020E0502030303020204" pitchFamily="34" charset="0"/>
              </a:rPr>
              <a:t>Hvilke rådgivnings-værktøjer findes der?</a:t>
            </a:r>
          </a:p>
          <a:p>
            <a:pPr marL="554037" lvl="7" indent="-285750" fontAlgn="base">
              <a:buFont typeface="Wingdings" panose="05000000000000000000" pitchFamily="2" charset="2"/>
              <a:buChar char="ü"/>
            </a:pPr>
            <a:r>
              <a:rPr lang="da-DK" sz="1600" dirty="0">
                <a:latin typeface="Candara" panose="020E0502030303020204" pitchFamily="34" charset="0"/>
              </a:rPr>
              <a:t>Hvordan hjælper jeg med omsætning til praksis?</a:t>
            </a:r>
          </a:p>
          <a:p>
            <a:pPr marL="457200" lvl="3" indent="-457200" fontAlgn="base">
              <a:buFontTx/>
              <a:buChar char="-"/>
            </a:pPr>
            <a:endParaRPr lang="da-DK" sz="1600" dirty="0">
              <a:latin typeface="Candara" panose="020E0502030303020204" pitchFamily="34" charset="0"/>
            </a:endParaRPr>
          </a:p>
          <a:p>
            <a:pPr marL="285750" indent="-285750" fontAlgn="base">
              <a:buFont typeface="Arial" panose="020B0604020202020204" pitchFamily="34" charset="0"/>
              <a:buChar char="•"/>
            </a:pPr>
            <a:r>
              <a:rPr lang="da-DK" sz="2000" dirty="0">
                <a:solidFill>
                  <a:schemeClr val="accent5">
                    <a:lumMod val="75000"/>
                  </a:schemeClr>
                </a:solidFill>
                <a:latin typeface="Candara" panose="020E0502030303020204" pitchFamily="34" charset="0"/>
              </a:rPr>
              <a:t>Øvelse 2: Den gode rådgivning 						</a:t>
            </a:r>
            <a:endParaRPr lang="da-DK" sz="2000" dirty="0">
              <a:solidFill>
                <a:srgbClr val="FF0000"/>
              </a:solidFill>
              <a:latin typeface="Candara" panose="020E0502030303020204" pitchFamily="34" charset="0"/>
            </a:endParaRPr>
          </a:p>
          <a:p>
            <a:pPr fontAlgn="base"/>
            <a:endParaRPr lang="da-DK" sz="2000" dirty="0">
              <a:latin typeface="Candara" panose="020E0502030303020204" pitchFamily="34" charset="0"/>
            </a:endParaRPr>
          </a:p>
          <a:p>
            <a:pPr marL="285750" lvl="0" indent="-285750" fontAlgn="base">
              <a:buFont typeface="Arial" panose="020B0604020202020204" pitchFamily="34" charset="0"/>
              <a:buChar char="•"/>
            </a:pPr>
            <a:r>
              <a:rPr lang="da-DK" sz="2000" dirty="0">
                <a:latin typeface="Candara" panose="020E0502030303020204" pitchFamily="34" charset="0"/>
              </a:rPr>
              <a:t>Opsamling og afrunding 							</a:t>
            </a:r>
            <a:endParaRPr lang="da-DK" sz="2000" dirty="0">
              <a:solidFill>
                <a:srgbClr val="FF0000"/>
              </a:solidFill>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61229201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4" y="1340993"/>
            <a:ext cx="7058386" cy="557918"/>
          </a:xfrm>
        </p:spPr>
        <p:txBody>
          <a:bodyPr>
            <a:noAutofit/>
          </a:bodyPr>
          <a:lstStyle/>
          <a:p>
            <a:pPr algn="l"/>
            <a:r>
              <a:rPr lang="da-DK" sz="2400" b="0" dirty="0">
                <a:solidFill>
                  <a:schemeClr val="tx2">
                    <a:lumMod val="75000"/>
                  </a:schemeClr>
                </a:solidFill>
                <a:latin typeface="Candara" panose="020E0502030303020204" pitchFamily="34" charset="0"/>
              </a:rPr>
              <a:t>Vær opmærksom på egne følelser</a:t>
            </a:r>
            <a:endParaRPr lang="en-US" sz="800" b="0" dirty="0">
              <a:solidFill>
                <a:schemeClr val="tx2">
                  <a:lumMod val="75000"/>
                </a:schemeClr>
              </a:solidFill>
              <a:latin typeface="Candara" panose="020E0502030303020204" pitchFamily="34" charset="0"/>
            </a:endParaRPr>
          </a:p>
        </p:txBody>
      </p:sp>
      <p:sp>
        <p:nvSpPr>
          <p:cNvPr id="4" name="Tekstfelt 3"/>
          <p:cNvSpPr txBox="1"/>
          <p:nvPr/>
        </p:nvSpPr>
        <p:spPr>
          <a:xfrm>
            <a:off x="599714" y="2111042"/>
            <a:ext cx="7640515" cy="47089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da-DK" sz="2400" dirty="0">
                <a:latin typeface="Candara" panose="020E0502030303020204" pitchFamily="34" charset="0"/>
              </a:rPr>
              <a:t>Efterspørges rådgivning – eller er det fordi du ikke kan håndtere dine egne svære følelser?</a:t>
            </a:r>
          </a:p>
          <a:p>
            <a:endParaRPr lang="da-DK" sz="2400" b="1" dirty="0">
              <a:latin typeface="Candara" panose="020E0502030303020204" pitchFamily="34" charset="0"/>
            </a:endParaRPr>
          </a:p>
          <a:p>
            <a:r>
              <a:rPr lang="da-DK" sz="2400" b="1" dirty="0">
                <a:latin typeface="Candara" panose="020E0502030303020204" pitchFamily="34" charset="0"/>
              </a:rPr>
              <a:t>Håbløsheden</a:t>
            </a:r>
            <a:endParaRPr lang="da-DK" sz="2400" dirty="0">
              <a:latin typeface="Candara" panose="020E0502030303020204" pitchFamily="34" charset="0"/>
            </a:endParaRPr>
          </a:p>
          <a:p>
            <a:r>
              <a:rPr lang="da-DK" sz="2400" i="1" dirty="0">
                <a:latin typeface="Candara" panose="020E0502030303020204" pitchFamily="34" charset="0"/>
              </a:rPr>
              <a:t>”Får han det nogensinde bedre?” </a:t>
            </a:r>
          </a:p>
          <a:p>
            <a:endParaRPr lang="da-DK" sz="2400" b="1" i="1" dirty="0">
              <a:latin typeface="Candara" panose="020E0502030303020204" pitchFamily="34" charset="0"/>
            </a:endParaRPr>
          </a:p>
          <a:p>
            <a:r>
              <a:rPr lang="da-DK" sz="2400" b="1" dirty="0">
                <a:latin typeface="Candara" panose="020E0502030303020204" pitchFamily="34" charset="0"/>
              </a:rPr>
              <a:t>Magtesløsheden</a:t>
            </a:r>
            <a:endParaRPr lang="da-DK" sz="2400" dirty="0">
              <a:latin typeface="Candara" panose="020E0502030303020204" pitchFamily="34" charset="0"/>
            </a:endParaRPr>
          </a:p>
          <a:p>
            <a:r>
              <a:rPr lang="da-DK" sz="2400" i="1" dirty="0">
                <a:latin typeface="Candara" panose="020E0502030303020204" pitchFamily="34" charset="0"/>
              </a:rPr>
              <a:t>”Er der overhovedet noget, jeg kan gøre?” </a:t>
            </a:r>
          </a:p>
          <a:p>
            <a:endParaRPr lang="da-DK" sz="2400" b="1" i="1" dirty="0">
              <a:latin typeface="Candara" panose="020E0502030303020204" pitchFamily="34" charset="0"/>
            </a:endParaRPr>
          </a:p>
          <a:p>
            <a:r>
              <a:rPr lang="da-DK" sz="2400" b="1" dirty="0">
                <a:latin typeface="Candara" panose="020E0502030303020204" pitchFamily="34" charset="0"/>
              </a:rPr>
              <a:t>Trangen til at løse problemet</a:t>
            </a:r>
            <a:endParaRPr lang="da-DK" sz="2400" dirty="0">
              <a:latin typeface="Candara" panose="020E0502030303020204" pitchFamily="34" charset="0"/>
            </a:endParaRPr>
          </a:p>
          <a:p>
            <a:r>
              <a:rPr lang="da-DK" sz="2400" i="1" dirty="0">
                <a:latin typeface="Candara" panose="020E0502030303020204" pitchFamily="34" charset="0"/>
              </a:rPr>
              <a:t>”Det er synd. Jeg må gøre noget.”</a:t>
            </a:r>
            <a:endParaRPr lang="da-DK" sz="2400" dirty="0">
              <a:latin typeface="Candara" panose="020E0502030303020204" pitchFamily="34" charset="0"/>
            </a:endParaRPr>
          </a:p>
          <a:p>
            <a:pPr marL="285750" lvl="0" indent="-285750" fontAlgn="base">
              <a:buFont typeface="Arial" panose="020B0604020202020204" pitchFamily="34" charset="0"/>
              <a:buChar char="•"/>
            </a:pPr>
            <a:endParaRPr lang="da-DK" sz="3600" dirty="0">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 name="Tekstfelt 6"/>
          <p:cNvSpPr txBox="1"/>
          <p:nvPr/>
        </p:nvSpPr>
        <p:spPr>
          <a:xfrm>
            <a:off x="6717322" y="4783347"/>
            <a:ext cx="1802421" cy="707884"/>
          </a:xfrm>
          <a:prstGeom prst="rect">
            <a:avLst/>
          </a:prstGeom>
          <a:solidFill>
            <a:schemeClr val="tx2">
              <a:lumMod val="75000"/>
            </a:schemeClr>
          </a:solidFill>
          <a:ln>
            <a:solidFill>
              <a:schemeClr val="tx2">
                <a:lumMod val="75000"/>
              </a:schemeClr>
            </a:solidFill>
          </a:ln>
          <a:effectLst>
            <a:outerShdw blurRad="50800" dist="38100" dir="5400000" algn="t"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da-DK" sz="2000" b="0" i="0" u="none" strike="noStrike" cap="none" spc="0" normalizeH="0" baseline="0" dirty="0">
                <a:ln>
                  <a:noFill/>
                </a:ln>
                <a:solidFill>
                  <a:schemeClr val="bg1"/>
                </a:solidFill>
                <a:effectLst/>
                <a:uFillTx/>
                <a:latin typeface="Candara" panose="020E0502030303020204" pitchFamily="34" charset="0"/>
                <a:sym typeface="Calibri"/>
              </a:rPr>
              <a:t>Det er svært for de fleste af os!</a:t>
            </a:r>
          </a:p>
        </p:txBody>
      </p:sp>
      <p:sp>
        <p:nvSpPr>
          <p:cNvPr id="9" name="Title 1">
            <a:extLst>
              <a:ext uri="{FF2B5EF4-FFF2-40B4-BE49-F238E27FC236}">
                <a16:creationId xmlns:a16="http://schemas.microsoft.com/office/drawing/2014/main" id="{DEE718F2-299F-4492-A750-6956F051C7D1}"/>
              </a:ext>
            </a:extLst>
          </p:cNvPr>
          <p:cNvSpPr txBox="1">
            <a:spLocks/>
          </p:cNvSpPr>
          <p:nvPr/>
        </p:nvSpPr>
        <p:spPr>
          <a:xfrm>
            <a:off x="233639" y="204355"/>
            <a:ext cx="7058386" cy="557918"/>
          </a:xfrm>
          <a:prstGeom prst="rect">
            <a:avLst/>
          </a:prstGeom>
          <a:ln w="12700">
            <a:miter lim="400000"/>
          </a:ln>
          <a:extLst>
            <a:ext uri="{C572A759-6A51-4108-AA02-DFA0A04FC94B}">
              <ma14:wrappingTextBoxFlag xmlns:ma14="http://schemas.microsoft.com/office/mac/drawingml/2011/main" xmlns="" val="1"/>
            </a:ext>
          </a:extLst>
        </p:spPr>
        <p:txBody>
          <a:bodyPr vert="horz" lIns="45719" tIns="45720" rIns="45719" bIns="45720" rtlCol="0" anchor="t" anchorCtr="0">
            <a:noAutofit/>
          </a:bodyPr>
          <a:lstStyle>
            <a:lvl1pPr marL="0" marR="0" indent="0" algn="ctr"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a:lstStyle>
          <a:p>
            <a:pPr algn="l" hangingPunct="1"/>
            <a:r>
              <a:rPr lang="da-DK" sz="2400" b="0" dirty="0">
                <a:solidFill>
                  <a:schemeClr val="bg1">
                    <a:lumMod val="65000"/>
                  </a:schemeClr>
                </a:solidFill>
                <a:latin typeface="Candara" panose="020E0502030303020204" pitchFamily="34" charset="0"/>
              </a:rPr>
              <a:t>Skal vi altid rådgive? </a:t>
            </a:r>
            <a:r>
              <a:rPr lang="da-DK" sz="1200" b="0" dirty="0">
                <a:solidFill>
                  <a:schemeClr val="bg1">
                    <a:lumMod val="65000"/>
                  </a:schemeClr>
                </a:solidFill>
                <a:latin typeface="Candara" panose="020E0502030303020204" pitchFamily="34" charset="0"/>
              </a:rPr>
              <a:t>Når motivation bliver egne følelser</a:t>
            </a:r>
            <a:endParaRPr lang="en-US" sz="800" b="0" dirty="0">
              <a:solidFill>
                <a:schemeClr val="bg1">
                  <a:lumMod val="65000"/>
                </a:schemeClr>
              </a:solidFill>
              <a:latin typeface="Candara" panose="020E0502030303020204" pitchFamily="34" charset="0"/>
            </a:endParaRPr>
          </a:p>
        </p:txBody>
      </p:sp>
    </p:spTree>
    <p:extLst>
      <p:ext uri="{BB962C8B-B14F-4D97-AF65-F5344CB8AC3E}">
        <p14:creationId xmlns:p14="http://schemas.microsoft.com/office/powerpoint/2010/main" val="2979342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3" y="1340993"/>
            <a:ext cx="7474243" cy="557918"/>
          </a:xfrm>
        </p:spPr>
        <p:txBody>
          <a:bodyPr>
            <a:noAutofit/>
          </a:bodyPr>
          <a:lstStyle/>
          <a:p>
            <a:pPr algn="l"/>
            <a:r>
              <a:rPr lang="da-DK" sz="2400" b="0" dirty="0">
                <a:solidFill>
                  <a:schemeClr val="tx2">
                    <a:lumMod val="75000"/>
                  </a:schemeClr>
                </a:solidFill>
                <a:latin typeface="Candara" panose="020E0502030303020204" pitchFamily="34" charset="0"/>
              </a:rPr>
              <a:t>Offer-</a:t>
            </a:r>
            <a:r>
              <a:rPr lang="da-DK" sz="2400" b="0" dirty="0" err="1">
                <a:solidFill>
                  <a:schemeClr val="tx2">
                    <a:lumMod val="75000"/>
                  </a:schemeClr>
                </a:solidFill>
                <a:latin typeface="Candara" panose="020E0502030303020204" pitchFamily="34" charset="0"/>
              </a:rPr>
              <a:t>positionEN</a:t>
            </a:r>
            <a:r>
              <a:rPr lang="da-DK" sz="2400" b="0" dirty="0">
                <a:solidFill>
                  <a:schemeClr val="tx2">
                    <a:lumMod val="75000"/>
                  </a:schemeClr>
                </a:solidFill>
                <a:latin typeface="Candara" panose="020E0502030303020204" pitchFamily="34" charset="0"/>
              </a:rPr>
              <a:t> kan vække vores indre redder</a:t>
            </a:r>
            <a:endParaRPr lang="en-US" sz="800" b="0" dirty="0">
              <a:solidFill>
                <a:schemeClr val="tx2">
                  <a:lumMod val="75000"/>
                </a:schemeClr>
              </a:solidFill>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8" name="Picture 1068">
            <a:extLst>
              <a:ext uri="{FF2B5EF4-FFF2-40B4-BE49-F238E27FC236}">
                <a16:creationId xmlns:a16="http://schemas.microsoft.com/office/drawing/2014/main" id="{1EA28FB9-02D4-4950-B634-695687EE6FD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374" y="2477631"/>
            <a:ext cx="4219733" cy="3719197"/>
          </a:xfrm>
          <a:prstGeom prst="rect">
            <a:avLst/>
          </a:prstGeom>
          <a:noFill/>
          <a:ln>
            <a:noFill/>
          </a:ln>
        </p:spPr>
      </p:pic>
      <p:pic>
        <p:nvPicPr>
          <p:cNvPr id="1026" name="Picture 2" descr="Il buffet di Natale per amici gourmet">
            <a:extLst>
              <a:ext uri="{FF2B5EF4-FFF2-40B4-BE49-F238E27FC236}">
                <a16:creationId xmlns:a16="http://schemas.microsoft.com/office/drawing/2014/main" id="{63427A50-68F3-4AA9-8257-75C641FC41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76011" y="2373923"/>
            <a:ext cx="2897945" cy="2173459"/>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DAAE7EEF-2EAD-4DE2-B100-80F3C17FDE66}"/>
              </a:ext>
            </a:extLst>
          </p:cNvPr>
          <p:cNvSpPr txBox="1">
            <a:spLocks/>
          </p:cNvSpPr>
          <p:nvPr/>
        </p:nvSpPr>
        <p:spPr>
          <a:xfrm>
            <a:off x="233639" y="204355"/>
            <a:ext cx="7058386" cy="557918"/>
          </a:xfrm>
          <a:prstGeom prst="rect">
            <a:avLst/>
          </a:prstGeom>
          <a:ln w="12700">
            <a:miter lim="400000"/>
          </a:ln>
          <a:extLst>
            <a:ext uri="{C572A759-6A51-4108-AA02-DFA0A04FC94B}">
              <ma14:wrappingTextBoxFlag xmlns:ma14="http://schemas.microsoft.com/office/mac/drawingml/2011/main" xmlns="" val="1"/>
            </a:ext>
          </a:extLst>
        </p:spPr>
        <p:txBody>
          <a:bodyPr vert="horz" lIns="45719" tIns="45720" rIns="45719" bIns="45720" rtlCol="0" anchor="t" anchorCtr="0">
            <a:noAutofit/>
          </a:bodyPr>
          <a:lstStyle>
            <a:lvl1pPr marL="0" marR="0" indent="0" algn="ctr"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a:lstStyle>
          <a:p>
            <a:pPr algn="l" hangingPunct="1"/>
            <a:r>
              <a:rPr lang="da-DK" sz="2400" b="0" dirty="0">
                <a:solidFill>
                  <a:schemeClr val="bg1">
                    <a:lumMod val="65000"/>
                  </a:schemeClr>
                </a:solidFill>
                <a:latin typeface="Candara" panose="020E0502030303020204" pitchFamily="34" charset="0"/>
              </a:rPr>
              <a:t>Skal vi altid rådgive? </a:t>
            </a:r>
            <a:r>
              <a:rPr lang="da-DK" sz="1600" b="0" dirty="0">
                <a:solidFill>
                  <a:schemeClr val="bg1">
                    <a:lumMod val="65000"/>
                  </a:schemeClr>
                </a:solidFill>
                <a:latin typeface="Candara" panose="020E0502030303020204" pitchFamily="34" charset="0"/>
              </a:rPr>
              <a:t>Når motivation bliver egne følelser</a:t>
            </a:r>
            <a:endParaRPr lang="en-US" sz="800" b="0" dirty="0">
              <a:solidFill>
                <a:schemeClr val="bg1">
                  <a:lumMod val="65000"/>
                </a:schemeClr>
              </a:solidFill>
              <a:latin typeface="Candara" panose="020E0502030303020204" pitchFamily="34" charset="0"/>
            </a:endParaRPr>
          </a:p>
        </p:txBody>
      </p:sp>
      <p:sp>
        <p:nvSpPr>
          <p:cNvPr id="3" name="Tekstfelt 2">
            <a:extLst>
              <a:ext uri="{FF2B5EF4-FFF2-40B4-BE49-F238E27FC236}">
                <a16:creationId xmlns:a16="http://schemas.microsoft.com/office/drawing/2014/main" id="{276E420F-AE42-429F-9B1C-03C1A3755D41}"/>
              </a:ext>
            </a:extLst>
          </p:cNvPr>
          <p:cNvSpPr txBox="1"/>
          <p:nvPr/>
        </p:nvSpPr>
        <p:spPr>
          <a:xfrm>
            <a:off x="5176011" y="5238044"/>
            <a:ext cx="2319811"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da-DK" sz="2400" dirty="0"/>
              <a:t>…. eller når gode råd efterspørges</a:t>
            </a:r>
            <a:endParaRPr kumimoji="0" lang="da-DK" sz="2400" b="0" i="0" u="none" strike="noStrike" cap="none" spc="0" normalizeH="0" baseline="0" dirty="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226371122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4" y="1340993"/>
            <a:ext cx="7058386" cy="557918"/>
          </a:xfrm>
        </p:spPr>
        <p:txBody>
          <a:bodyPr>
            <a:noAutofit/>
          </a:bodyPr>
          <a:lstStyle/>
          <a:p>
            <a:pPr algn="l"/>
            <a:r>
              <a:rPr lang="da-DK" sz="2400" b="0" dirty="0">
                <a:solidFill>
                  <a:schemeClr val="tx2">
                    <a:lumMod val="75000"/>
                  </a:schemeClr>
                </a:solidFill>
                <a:latin typeface="Candara" panose="020E0502030303020204" pitchFamily="34" charset="0"/>
              </a:rPr>
              <a:t>Når problemet ikke er problemet</a:t>
            </a:r>
            <a:endParaRPr lang="en-US" sz="800" b="0" dirty="0">
              <a:solidFill>
                <a:schemeClr val="tx2">
                  <a:lumMod val="75000"/>
                </a:schemeClr>
              </a:solidFill>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 name="Title 1">
            <a:extLst>
              <a:ext uri="{FF2B5EF4-FFF2-40B4-BE49-F238E27FC236}">
                <a16:creationId xmlns:a16="http://schemas.microsoft.com/office/drawing/2014/main" id="{0623A7E6-AC4C-496F-A423-FCE3A31DF858}"/>
              </a:ext>
            </a:extLst>
          </p:cNvPr>
          <p:cNvSpPr txBox="1">
            <a:spLocks/>
          </p:cNvSpPr>
          <p:nvPr/>
        </p:nvSpPr>
        <p:spPr>
          <a:xfrm>
            <a:off x="233639" y="204355"/>
            <a:ext cx="7058386" cy="557918"/>
          </a:xfrm>
          <a:prstGeom prst="rect">
            <a:avLst/>
          </a:prstGeom>
          <a:ln w="12700">
            <a:miter lim="400000"/>
          </a:ln>
          <a:extLst>
            <a:ext uri="{C572A759-6A51-4108-AA02-DFA0A04FC94B}">
              <ma14:wrappingTextBoxFlag xmlns:ma14="http://schemas.microsoft.com/office/mac/drawingml/2011/main" xmlns="" val="1"/>
            </a:ext>
          </a:extLst>
        </p:spPr>
        <p:txBody>
          <a:bodyPr vert="horz" lIns="45719" tIns="45720" rIns="45719" bIns="45720" rtlCol="0" anchor="t" anchorCtr="0">
            <a:noAutofit/>
          </a:bodyPr>
          <a:lstStyle>
            <a:lvl1pPr marL="0" marR="0" indent="0" algn="ctr"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a:lstStyle>
          <a:p>
            <a:pPr algn="l" hangingPunct="1"/>
            <a:r>
              <a:rPr lang="da-DK" sz="2400" b="0" dirty="0">
                <a:solidFill>
                  <a:schemeClr val="bg1">
                    <a:lumMod val="65000"/>
                  </a:schemeClr>
                </a:solidFill>
                <a:latin typeface="Candara" panose="020E0502030303020204" pitchFamily="34" charset="0"/>
              </a:rPr>
              <a:t>Skal vi altid rådgive? </a:t>
            </a:r>
            <a:endParaRPr lang="en-US" sz="800" b="0" dirty="0">
              <a:solidFill>
                <a:schemeClr val="bg1">
                  <a:lumMod val="65000"/>
                </a:schemeClr>
              </a:solidFill>
              <a:latin typeface="Candara" panose="020E0502030303020204" pitchFamily="34" charset="0"/>
            </a:endParaRPr>
          </a:p>
        </p:txBody>
      </p:sp>
      <p:pic>
        <p:nvPicPr>
          <p:cNvPr id="9" name="Picture 12">
            <a:extLst>
              <a:ext uri="{FF2B5EF4-FFF2-40B4-BE49-F238E27FC236}">
                <a16:creationId xmlns:a16="http://schemas.microsoft.com/office/drawing/2014/main" id="{308EFB5A-0CF2-4E80-BD2E-FB14D06156F9}"/>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5315" y="2333617"/>
            <a:ext cx="4588281" cy="1731239"/>
          </a:xfrm>
          <a:prstGeom prst="rect">
            <a:avLst/>
          </a:prstGeom>
          <a:noFill/>
          <a:ln>
            <a:noFill/>
          </a:ln>
        </p:spPr>
      </p:pic>
      <p:pic>
        <p:nvPicPr>
          <p:cNvPr id="10" name="Picture 14">
            <a:extLst>
              <a:ext uri="{FF2B5EF4-FFF2-40B4-BE49-F238E27FC236}">
                <a16:creationId xmlns:a16="http://schemas.microsoft.com/office/drawing/2014/main" id="{F9C41771-FB25-4649-8C15-7F8CFB9CF967}"/>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25625" y="3429000"/>
            <a:ext cx="4721561" cy="2757311"/>
          </a:xfrm>
          <a:prstGeom prst="rect">
            <a:avLst/>
          </a:prstGeom>
          <a:noFill/>
          <a:ln>
            <a:noFill/>
          </a:ln>
        </p:spPr>
      </p:pic>
    </p:spTree>
    <p:extLst>
      <p:ext uri="{BB962C8B-B14F-4D97-AF65-F5344CB8AC3E}">
        <p14:creationId xmlns:p14="http://schemas.microsoft.com/office/powerpoint/2010/main" val="38589556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nlinemedier 4" title="It's Not About The Nail">
            <a:hlinkClick r:id="" action="ppaction://media"/>
            <a:extLst>
              <a:ext uri="{FF2B5EF4-FFF2-40B4-BE49-F238E27FC236}">
                <a16:creationId xmlns:a16="http://schemas.microsoft.com/office/drawing/2014/main" id="{2666F968-9CDB-45AC-A993-6DC407BC8215}"/>
              </a:ext>
            </a:extLst>
          </p:cNvPr>
          <p:cNvPicPr>
            <a:picLocks noRot="1" noChangeAspect="1"/>
          </p:cNvPicPr>
          <p:nvPr>
            <a:videoFile r:link="rId1"/>
          </p:nvPr>
        </p:nvPicPr>
        <p:blipFill>
          <a:blip r:embed="rId3"/>
          <a:stretch>
            <a:fillRect/>
          </a:stretch>
        </p:blipFill>
        <p:spPr>
          <a:xfrm>
            <a:off x="101400" y="903111"/>
            <a:ext cx="8918422" cy="5038909"/>
          </a:xfrm>
          <a:prstGeom prst="rect">
            <a:avLst/>
          </a:prstGeom>
        </p:spPr>
      </p:pic>
      <p:sp>
        <p:nvSpPr>
          <p:cNvPr id="2" name="Title 1">
            <a:extLst>
              <a:ext uri="{FF2B5EF4-FFF2-40B4-BE49-F238E27FC236}">
                <a16:creationId xmlns:a16="http://schemas.microsoft.com/office/drawing/2014/main" id="{48A67B2C-7E07-E4E5-54AA-ACEC48D037AD}"/>
              </a:ext>
            </a:extLst>
          </p:cNvPr>
          <p:cNvSpPr txBox="1">
            <a:spLocks/>
          </p:cNvSpPr>
          <p:nvPr/>
        </p:nvSpPr>
        <p:spPr>
          <a:xfrm>
            <a:off x="233639" y="204355"/>
            <a:ext cx="8705966" cy="557918"/>
          </a:xfrm>
          <a:prstGeom prst="rect">
            <a:avLst/>
          </a:prstGeom>
          <a:ln w="12700">
            <a:miter lim="400000"/>
          </a:ln>
          <a:extLst>
            <a:ext uri="{C572A759-6A51-4108-AA02-DFA0A04FC94B}">
              <ma14:wrappingTextBoxFlag xmlns:ma14="http://schemas.microsoft.com/office/mac/drawingml/2011/main" xmlns="" val="1"/>
            </a:ext>
          </a:extLst>
        </p:spPr>
        <p:txBody>
          <a:bodyPr vert="horz" lIns="45719" tIns="45720" rIns="45719" bIns="45720" rtlCol="0" anchor="t" anchorCtr="0">
            <a:noAutofit/>
          </a:bodyPr>
          <a:lstStyle>
            <a:lvl1pPr marL="0" marR="0" indent="0" algn="ctr"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a:lstStyle>
          <a:p>
            <a:pPr algn="l" hangingPunct="1"/>
            <a:r>
              <a:rPr lang="da-DK" sz="2400" b="0" dirty="0">
                <a:solidFill>
                  <a:schemeClr val="bg1">
                    <a:lumMod val="65000"/>
                  </a:schemeClr>
                </a:solidFill>
                <a:latin typeface="Candara" panose="020E0502030303020204" pitchFamily="34" charset="0"/>
              </a:rPr>
              <a:t>Skal vi altid rådgive? </a:t>
            </a:r>
            <a:r>
              <a:rPr lang="da-DK" sz="1600" b="0" dirty="0">
                <a:solidFill>
                  <a:schemeClr val="bg1">
                    <a:lumMod val="65000"/>
                  </a:schemeClr>
                </a:solidFill>
                <a:latin typeface="Candara" panose="020E0502030303020204" pitchFamily="34" charset="0"/>
              </a:rPr>
              <a:t>Man kan ikke forlade et sted, man ikke er blevet set</a:t>
            </a:r>
            <a:r>
              <a:rPr lang="da-DK" sz="2400" b="0" dirty="0">
                <a:solidFill>
                  <a:schemeClr val="bg1">
                    <a:lumMod val="65000"/>
                  </a:schemeClr>
                </a:solidFill>
                <a:latin typeface="Candara" panose="020E0502030303020204" pitchFamily="34" charset="0"/>
              </a:rPr>
              <a:t> </a:t>
            </a:r>
            <a:endParaRPr lang="en-US" sz="800" b="0" dirty="0">
              <a:solidFill>
                <a:schemeClr val="bg1">
                  <a:lumMod val="65000"/>
                </a:schemeClr>
              </a:solidFill>
              <a:latin typeface="Candara" panose="020E0502030303020204" pitchFamily="34" charset="0"/>
            </a:endParaRPr>
          </a:p>
        </p:txBody>
      </p:sp>
    </p:spTree>
    <p:extLst>
      <p:ext uri="{BB962C8B-B14F-4D97-AF65-F5344CB8AC3E}">
        <p14:creationId xmlns:p14="http://schemas.microsoft.com/office/powerpoint/2010/main" val="37014437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4" y="1340993"/>
            <a:ext cx="7058386" cy="557918"/>
          </a:xfrm>
        </p:spPr>
        <p:txBody>
          <a:bodyPr>
            <a:noAutofit/>
          </a:bodyPr>
          <a:lstStyle/>
          <a:p>
            <a:pPr algn="l"/>
            <a:r>
              <a:rPr lang="da-DK" sz="2400" b="0" dirty="0">
                <a:solidFill>
                  <a:schemeClr val="tx2">
                    <a:lumMod val="75000"/>
                  </a:schemeClr>
                </a:solidFill>
                <a:latin typeface="Candara" panose="020E0502030303020204" pitchFamily="34" charset="0"/>
              </a:rPr>
              <a:t>Brønd-finten og </a:t>
            </a:r>
            <a:r>
              <a:rPr lang="da-DK" sz="2400" b="0" dirty="0" err="1">
                <a:solidFill>
                  <a:schemeClr val="tx2">
                    <a:lumMod val="75000"/>
                  </a:schemeClr>
                </a:solidFill>
                <a:latin typeface="Candara" panose="020E0502030303020204" pitchFamily="34" charset="0"/>
              </a:rPr>
              <a:t>meta</a:t>
            </a:r>
            <a:r>
              <a:rPr lang="da-DK" sz="2400" b="0" dirty="0">
                <a:solidFill>
                  <a:schemeClr val="tx2">
                    <a:lumMod val="75000"/>
                  </a:schemeClr>
                </a:solidFill>
                <a:latin typeface="Candara" panose="020E0502030303020204" pitchFamily="34" charset="0"/>
              </a:rPr>
              <a:t>-spejling</a:t>
            </a:r>
            <a:endParaRPr lang="en-US" sz="800" b="0" dirty="0">
              <a:solidFill>
                <a:schemeClr val="tx2">
                  <a:lumMod val="75000"/>
                </a:schemeClr>
              </a:solidFill>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51" name="Straight Arrow Connector 4">
            <a:extLst>
              <a:ext uri="{FF2B5EF4-FFF2-40B4-BE49-F238E27FC236}">
                <a16:creationId xmlns:a16="http://schemas.microsoft.com/office/drawing/2014/main" id="{BB20CC95-7B44-49EC-8518-ED594405FB99}"/>
              </a:ext>
            </a:extLst>
          </p:cNvPr>
          <p:cNvCxnSpPr>
            <a:cxnSpLocks/>
          </p:cNvCxnSpPr>
          <p:nvPr/>
        </p:nvCxnSpPr>
        <p:spPr>
          <a:xfrm>
            <a:off x="435022" y="3230752"/>
            <a:ext cx="609600" cy="518160"/>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52" name="Straight Arrow Connector 9">
            <a:extLst>
              <a:ext uri="{FF2B5EF4-FFF2-40B4-BE49-F238E27FC236}">
                <a16:creationId xmlns:a16="http://schemas.microsoft.com/office/drawing/2014/main" id="{BB75AAD2-3280-4C08-9C9E-C6C0A391F185}"/>
              </a:ext>
            </a:extLst>
          </p:cNvPr>
          <p:cNvCxnSpPr>
            <a:cxnSpLocks/>
          </p:cNvCxnSpPr>
          <p:nvPr/>
        </p:nvCxnSpPr>
        <p:spPr>
          <a:xfrm>
            <a:off x="1130640" y="3838341"/>
            <a:ext cx="609600" cy="518160"/>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53" name="Straight Arrow Connector 10">
            <a:extLst>
              <a:ext uri="{FF2B5EF4-FFF2-40B4-BE49-F238E27FC236}">
                <a16:creationId xmlns:a16="http://schemas.microsoft.com/office/drawing/2014/main" id="{53AECEAB-547A-4D90-A142-BB20B3D03D1B}"/>
              </a:ext>
            </a:extLst>
          </p:cNvPr>
          <p:cNvCxnSpPr>
            <a:cxnSpLocks/>
          </p:cNvCxnSpPr>
          <p:nvPr/>
        </p:nvCxnSpPr>
        <p:spPr>
          <a:xfrm>
            <a:off x="1800767" y="4485079"/>
            <a:ext cx="609600" cy="518160"/>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54" name="Straight Arrow Connector 11">
            <a:extLst>
              <a:ext uri="{FF2B5EF4-FFF2-40B4-BE49-F238E27FC236}">
                <a16:creationId xmlns:a16="http://schemas.microsoft.com/office/drawing/2014/main" id="{05DC2C76-D1B6-4ED3-B6BD-0AC2A4518CB6}"/>
              </a:ext>
            </a:extLst>
          </p:cNvPr>
          <p:cNvCxnSpPr>
            <a:cxnSpLocks/>
          </p:cNvCxnSpPr>
          <p:nvPr/>
        </p:nvCxnSpPr>
        <p:spPr>
          <a:xfrm flipV="1">
            <a:off x="2517579" y="4560588"/>
            <a:ext cx="792480" cy="364512"/>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55" name="Straight Arrow Connector 13">
            <a:extLst>
              <a:ext uri="{FF2B5EF4-FFF2-40B4-BE49-F238E27FC236}">
                <a16:creationId xmlns:a16="http://schemas.microsoft.com/office/drawing/2014/main" id="{95F24659-92CB-48B4-BAD7-DDC8954FB1A8}"/>
              </a:ext>
            </a:extLst>
          </p:cNvPr>
          <p:cNvCxnSpPr>
            <a:cxnSpLocks/>
          </p:cNvCxnSpPr>
          <p:nvPr/>
        </p:nvCxnSpPr>
        <p:spPr>
          <a:xfrm>
            <a:off x="3342160" y="4560588"/>
            <a:ext cx="609600" cy="518160"/>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56" name="Straight Arrow Connector 14">
            <a:extLst>
              <a:ext uri="{FF2B5EF4-FFF2-40B4-BE49-F238E27FC236}">
                <a16:creationId xmlns:a16="http://schemas.microsoft.com/office/drawing/2014/main" id="{40AB467B-AE93-4A09-91DE-853BC1132780}"/>
              </a:ext>
            </a:extLst>
          </p:cNvPr>
          <p:cNvCxnSpPr>
            <a:cxnSpLocks/>
          </p:cNvCxnSpPr>
          <p:nvPr/>
        </p:nvCxnSpPr>
        <p:spPr>
          <a:xfrm flipV="1">
            <a:off x="3995448" y="4638727"/>
            <a:ext cx="792480" cy="364512"/>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57" name="Straight Arrow Connector 15">
            <a:extLst>
              <a:ext uri="{FF2B5EF4-FFF2-40B4-BE49-F238E27FC236}">
                <a16:creationId xmlns:a16="http://schemas.microsoft.com/office/drawing/2014/main" id="{4D895E34-9F6E-4FEB-9117-4EC0C504DF58}"/>
              </a:ext>
            </a:extLst>
          </p:cNvPr>
          <p:cNvCxnSpPr>
            <a:cxnSpLocks/>
          </p:cNvCxnSpPr>
          <p:nvPr/>
        </p:nvCxnSpPr>
        <p:spPr>
          <a:xfrm flipV="1">
            <a:off x="186332" y="3710686"/>
            <a:ext cx="502920" cy="590238"/>
          </a:xfrm>
          <a:prstGeom prst="straightConnector1">
            <a:avLst/>
          </a:prstGeom>
          <a:ln w="38100">
            <a:solidFill>
              <a:srgbClr val="00B0F0"/>
            </a:solidFill>
            <a:tailEnd type="triangle"/>
          </a:ln>
        </p:spPr>
        <p:style>
          <a:lnRef idx="3">
            <a:schemeClr val="accent4"/>
          </a:lnRef>
          <a:fillRef idx="0">
            <a:schemeClr val="accent4"/>
          </a:fillRef>
          <a:effectRef idx="2">
            <a:schemeClr val="accent4"/>
          </a:effectRef>
          <a:fontRef idx="minor">
            <a:schemeClr val="tx1"/>
          </a:fontRef>
        </p:style>
      </p:cxnSp>
      <p:cxnSp>
        <p:nvCxnSpPr>
          <p:cNvPr id="58" name="Straight Arrow Connector 16">
            <a:extLst>
              <a:ext uri="{FF2B5EF4-FFF2-40B4-BE49-F238E27FC236}">
                <a16:creationId xmlns:a16="http://schemas.microsoft.com/office/drawing/2014/main" id="{CD865A27-44D7-42BB-A088-7EE2F32A15E7}"/>
              </a:ext>
            </a:extLst>
          </p:cNvPr>
          <p:cNvCxnSpPr>
            <a:cxnSpLocks/>
          </p:cNvCxnSpPr>
          <p:nvPr/>
        </p:nvCxnSpPr>
        <p:spPr>
          <a:xfrm flipV="1">
            <a:off x="794395" y="4221889"/>
            <a:ext cx="502920" cy="590238"/>
          </a:xfrm>
          <a:prstGeom prst="straightConnector1">
            <a:avLst/>
          </a:prstGeom>
          <a:ln w="38100">
            <a:solidFill>
              <a:srgbClr val="00B0F0"/>
            </a:solidFill>
            <a:tailEnd type="triangle"/>
          </a:ln>
        </p:spPr>
        <p:style>
          <a:lnRef idx="3">
            <a:schemeClr val="accent4"/>
          </a:lnRef>
          <a:fillRef idx="0">
            <a:schemeClr val="accent4"/>
          </a:fillRef>
          <a:effectRef idx="2">
            <a:schemeClr val="accent4"/>
          </a:effectRef>
          <a:fontRef idx="minor">
            <a:schemeClr val="tx1"/>
          </a:fontRef>
        </p:style>
      </p:cxnSp>
      <p:cxnSp>
        <p:nvCxnSpPr>
          <p:cNvPr id="59" name="Straight Arrow Connector 17">
            <a:extLst>
              <a:ext uri="{FF2B5EF4-FFF2-40B4-BE49-F238E27FC236}">
                <a16:creationId xmlns:a16="http://schemas.microsoft.com/office/drawing/2014/main" id="{C2605481-DCC9-420D-8A82-926F58C54501}"/>
              </a:ext>
            </a:extLst>
          </p:cNvPr>
          <p:cNvCxnSpPr>
            <a:cxnSpLocks/>
          </p:cNvCxnSpPr>
          <p:nvPr/>
        </p:nvCxnSpPr>
        <p:spPr>
          <a:xfrm flipV="1">
            <a:off x="1444186" y="4892449"/>
            <a:ext cx="502920" cy="590238"/>
          </a:xfrm>
          <a:prstGeom prst="straightConnector1">
            <a:avLst/>
          </a:prstGeom>
          <a:ln w="38100">
            <a:solidFill>
              <a:srgbClr val="00B0F0"/>
            </a:solidFill>
            <a:tailEnd type="triangle"/>
          </a:ln>
        </p:spPr>
        <p:style>
          <a:lnRef idx="3">
            <a:schemeClr val="accent4"/>
          </a:lnRef>
          <a:fillRef idx="0">
            <a:schemeClr val="accent4"/>
          </a:fillRef>
          <a:effectRef idx="2">
            <a:schemeClr val="accent4"/>
          </a:effectRef>
          <a:fontRef idx="minor">
            <a:schemeClr val="tx1"/>
          </a:fontRef>
        </p:style>
      </p:cxnSp>
      <p:cxnSp>
        <p:nvCxnSpPr>
          <p:cNvPr id="60" name="Straight Arrow Connector 19">
            <a:extLst>
              <a:ext uri="{FF2B5EF4-FFF2-40B4-BE49-F238E27FC236}">
                <a16:creationId xmlns:a16="http://schemas.microsoft.com/office/drawing/2014/main" id="{774B643B-71EE-4266-B8CF-9AF82831680E}"/>
              </a:ext>
            </a:extLst>
          </p:cNvPr>
          <p:cNvCxnSpPr>
            <a:cxnSpLocks/>
          </p:cNvCxnSpPr>
          <p:nvPr/>
        </p:nvCxnSpPr>
        <p:spPr>
          <a:xfrm>
            <a:off x="4116576" y="3037093"/>
            <a:ext cx="609600" cy="518160"/>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61" name="Straight Arrow Connector 20">
            <a:extLst>
              <a:ext uri="{FF2B5EF4-FFF2-40B4-BE49-F238E27FC236}">
                <a16:creationId xmlns:a16="http://schemas.microsoft.com/office/drawing/2014/main" id="{CF910E6A-48C2-439B-8FA8-B9EF32D43767}"/>
              </a:ext>
            </a:extLst>
          </p:cNvPr>
          <p:cNvCxnSpPr>
            <a:cxnSpLocks/>
          </p:cNvCxnSpPr>
          <p:nvPr/>
        </p:nvCxnSpPr>
        <p:spPr>
          <a:xfrm>
            <a:off x="4789209" y="3594325"/>
            <a:ext cx="609600" cy="518160"/>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62" name="Straight Arrow Connector 21">
            <a:extLst>
              <a:ext uri="{FF2B5EF4-FFF2-40B4-BE49-F238E27FC236}">
                <a16:creationId xmlns:a16="http://schemas.microsoft.com/office/drawing/2014/main" id="{1DD89F18-D4D2-4599-9BA1-110349FA032E}"/>
              </a:ext>
            </a:extLst>
          </p:cNvPr>
          <p:cNvCxnSpPr>
            <a:cxnSpLocks/>
          </p:cNvCxnSpPr>
          <p:nvPr/>
        </p:nvCxnSpPr>
        <p:spPr>
          <a:xfrm>
            <a:off x="5443780" y="4200216"/>
            <a:ext cx="609600" cy="518160"/>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63" name="Straight Arrow Connector 22">
            <a:extLst>
              <a:ext uri="{FF2B5EF4-FFF2-40B4-BE49-F238E27FC236}">
                <a16:creationId xmlns:a16="http://schemas.microsoft.com/office/drawing/2014/main" id="{AB9A89D3-9025-4421-81F9-9BCCBC84AFF5}"/>
              </a:ext>
            </a:extLst>
          </p:cNvPr>
          <p:cNvCxnSpPr>
            <a:cxnSpLocks/>
          </p:cNvCxnSpPr>
          <p:nvPr/>
        </p:nvCxnSpPr>
        <p:spPr>
          <a:xfrm flipV="1">
            <a:off x="6223084" y="4129474"/>
            <a:ext cx="662940" cy="509253"/>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64" name="Straight Arrow Connector 31">
            <a:extLst>
              <a:ext uri="{FF2B5EF4-FFF2-40B4-BE49-F238E27FC236}">
                <a16:creationId xmlns:a16="http://schemas.microsoft.com/office/drawing/2014/main" id="{37E0E22B-E42D-4DA4-BD96-391B2F837E85}"/>
              </a:ext>
            </a:extLst>
          </p:cNvPr>
          <p:cNvCxnSpPr>
            <a:cxnSpLocks/>
          </p:cNvCxnSpPr>
          <p:nvPr/>
        </p:nvCxnSpPr>
        <p:spPr>
          <a:xfrm flipV="1">
            <a:off x="7062186" y="3515907"/>
            <a:ext cx="662940" cy="509253"/>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65" name="Straight Arrow Connector 32">
            <a:extLst>
              <a:ext uri="{FF2B5EF4-FFF2-40B4-BE49-F238E27FC236}">
                <a16:creationId xmlns:a16="http://schemas.microsoft.com/office/drawing/2014/main" id="{E951F7CA-E6C1-4CFC-8C5F-59F2E6F3DEF0}"/>
              </a:ext>
            </a:extLst>
          </p:cNvPr>
          <p:cNvCxnSpPr>
            <a:cxnSpLocks/>
          </p:cNvCxnSpPr>
          <p:nvPr/>
        </p:nvCxnSpPr>
        <p:spPr>
          <a:xfrm flipV="1">
            <a:off x="7915715" y="2932853"/>
            <a:ext cx="662940" cy="509253"/>
          </a:xfrm>
          <a:prstGeom prst="straightConnector1">
            <a:avLst/>
          </a:prstGeom>
          <a:ln w="38100">
            <a:solidFill>
              <a:srgbClr val="FFFF00"/>
            </a:solidFill>
            <a:tailEnd type="triangle"/>
          </a:ln>
        </p:spPr>
        <p:style>
          <a:lnRef idx="3">
            <a:schemeClr val="accent4"/>
          </a:lnRef>
          <a:fillRef idx="0">
            <a:schemeClr val="accent4"/>
          </a:fillRef>
          <a:effectRef idx="2">
            <a:schemeClr val="accent4"/>
          </a:effectRef>
          <a:fontRef idx="minor">
            <a:schemeClr val="tx1"/>
          </a:fontRef>
        </p:style>
      </p:cxnSp>
      <p:cxnSp>
        <p:nvCxnSpPr>
          <p:cNvPr id="66" name="Straight Arrow Connector 33">
            <a:extLst>
              <a:ext uri="{FF2B5EF4-FFF2-40B4-BE49-F238E27FC236}">
                <a16:creationId xmlns:a16="http://schemas.microsoft.com/office/drawing/2014/main" id="{3CF1B576-1F40-4C51-A337-FCC9CBF71231}"/>
              </a:ext>
            </a:extLst>
          </p:cNvPr>
          <p:cNvCxnSpPr>
            <a:cxnSpLocks/>
          </p:cNvCxnSpPr>
          <p:nvPr/>
        </p:nvCxnSpPr>
        <p:spPr>
          <a:xfrm>
            <a:off x="3782088" y="3107311"/>
            <a:ext cx="609600" cy="518160"/>
          </a:xfrm>
          <a:prstGeom prst="straightConnector1">
            <a:avLst/>
          </a:prstGeom>
          <a:ln w="38100">
            <a:solidFill>
              <a:srgbClr val="00B0F0"/>
            </a:solidFill>
            <a:tailEnd type="triangle"/>
          </a:ln>
        </p:spPr>
        <p:style>
          <a:lnRef idx="3">
            <a:schemeClr val="accent4"/>
          </a:lnRef>
          <a:fillRef idx="0">
            <a:schemeClr val="accent4"/>
          </a:fillRef>
          <a:effectRef idx="2">
            <a:schemeClr val="accent4"/>
          </a:effectRef>
          <a:fontRef idx="minor">
            <a:schemeClr val="tx1"/>
          </a:fontRef>
        </p:style>
      </p:cxnSp>
      <p:cxnSp>
        <p:nvCxnSpPr>
          <p:cNvPr id="67" name="Straight Arrow Connector 34">
            <a:extLst>
              <a:ext uri="{FF2B5EF4-FFF2-40B4-BE49-F238E27FC236}">
                <a16:creationId xmlns:a16="http://schemas.microsoft.com/office/drawing/2014/main" id="{BFFFF6C5-FBE5-482A-A4BE-39A5B8B6D59F}"/>
              </a:ext>
            </a:extLst>
          </p:cNvPr>
          <p:cNvCxnSpPr>
            <a:cxnSpLocks/>
          </p:cNvCxnSpPr>
          <p:nvPr/>
        </p:nvCxnSpPr>
        <p:spPr>
          <a:xfrm>
            <a:off x="4456233" y="3663126"/>
            <a:ext cx="609600" cy="518160"/>
          </a:xfrm>
          <a:prstGeom prst="straightConnector1">
            <a:avLst/>
          </a:prstGeom>
          <a:ln w="38100">
            <a:solidFill>
              <a:srgbClr val="00B0F0"/>
            </a:solidFill>
            <a:tailEnd type="triangle"/>
          </a:ln>
        </p:spPr>
        <p:style>
          <a:lnRef idx="3">
            <a:schemeClr val="accent4"/>
          </a:lnRef>
          <a:fillRef idx="0">
            <a:schemeClr val="accent4"/>
          </a:fillRef>
          <a:effectRef idx="2">
            <a:schemeClr val="accent4"/>
          </a:effectRef>
          <a:fontRef idx="minor">
            <a:schemeClr val="tx1"/>
          </a:fontRef>
        </p:style>
      </p:cxnSp>
      <p:cxnSp>
        <p:nvCxnSpPr>
          <p:cNvPr id="68" name="Straight Arrow Connector 35">
            <a:extLst>
              <a:ext uri="{FF2B5EF4-FFF2-40B4-BE49-F238E27FC236}">
                <a16:creationId xmlns:a16="http://schemas.microsoft.com/office/drawing/2014/main" id="{60530D5F-9A46-40D7-9BB5-91E3E5663D77}"/>
              </a:ext>
            </a:extLst>
          </p:cNvPr>
          <p:cNvCxnSpPr>
            <a:cxnSpLocks/>
          </p:cNvCxnSpPr>
          <p:nvPr/>
        </p:nvCxnSpPr>
        <p:spPr>
          <a:xfrm>
            <a:off x="5159379" y="4300781"/>
            <a:ext cx="609600" cy="518160"/>
          </a:xfrm>
          <a:prstGeom prst="straightConnector1">
            <a:avLst/>
          </a:prstGeom>
          <a:ln w="38100">
            <a:solidFill>
              <a:srgbClr val="00B0F0"/>
            </a:solidFill>
            <a:tailEnd type="triangle"/>
          </a:ln>
        </p:spPr>
        <p:style>
          <a:lnRef idx="3">
            <a:schemeClr val="accent4"/>
          </a:lnRef>
          <a:fillRef idx="0">
            <a:schemeClr val="accent4"/>
          </a:fillRef>
          <a:effectRef idx="2">
            <a:schemeClr val="accent4"/>
          </a:effectRef>
          <a:fontRef idx="minor">
            <a:schemeClr val="tx1"/>
          </a:fontRef>
        </p:style>
      </p:cxnSp>
      <p:cxnSp>
        <p:nvCxnSpPr>
          <p:cNvPr id="69" name="Straight Arrow Connector 36">
            <a:extLst>
              <a:ext uri="{FF2B5EF4-FFF2-40B4-BE49-F238E27FC236}">
                <a16:creationId xmlns:a16="http://schemas.microsoft.com/office/drawing/2014/main" id="{63A878C9-3334-4662-8619-DCB041C07D8D}"/>
              </a:ext>
            </a:extLst>
          </p:cNvPr>
          <p:cNvCxnSpPr>
            <a:cxnSpLocks/>
          </p:cNvCxnSpPr>
          <p:nvPr/>
        </p:nvCxnSpPr>
        <p:spPr>
          <a:xfrm flipV="1">
            <a:off x="6348100" y="4330852"/>
            <a:ext cx="662940" cy="509253"/>
          </a:xfrm>
          <a:prstGeom prst="straightConnector1">
            <a:avLst/>
          </a:prstGeom>
          <a:ln w="38100">
            <a:solidFill>
              <a:srgbClr val="00B0F0"/>
            </a:solidFill>
            <a:tailEnd type="triangle"/>
          </a:ln>
        </p:spPr>
        <p:style>
          <a:lnRef idx="3">
            <a:schemeClr val="accent4"/>
          </a:lnRef>
          <a:fillRef idx="0">
            <a:schemeClr val="accent4"/>
          </a:fillRef>
          <a:effectRef idx="2">
            <a:schemeClr val="accent4"/>
          </a:effectRef>
          <a:fontRef idx="minor">
            <a:schemeClr val="tx1"/>
          </a:fontRef>
        </p:style>
      </p:cxnSp>
      <p:cxnSp>
        <p:nvCxnSpPr>
          <p:cNvPr id="70" name="Straight Arrow Connector 37">
            <a:extLst>
              <a:ext uri="{FF2B5EF4-FFF2-40B4-BE49-F238E27FC236}">
                <a16:creationId xmlns:a16="http://schemas.microsoft.com/office/drawing/2014/main" id="{38D13780-93CE-4665-A9D8-E5A7D0B3175A}"/>
              </a:ext>
            </a:extLst>
          </p:cNvPr>
          <p:cNvCxnSpPr>
            <a:cxnSpLocks/>
          </p:cNvCxnSpPr>
          <p:nvPr/>
        </p:nvCxnSpPr>
        <p:spPr>
          <a:xfrm flipV="1">
            <a:off x="7177324" y="3712636"/>
            <a:ext cx="662940" cy="509253"/>
          </a:xfrm>
          <a:prstGeom prst="straightConnector1">
            <a:avLst/>
          </a:prstGeom>
          <a:ln w="38100">
            <a:solidFill>
              <a:srgbClr val="00B0F0"/>
            </a:solidFill>
            <a:tailEnd type="triangle"/>
          </a:ln>
        </p:spPr>
        <p:style>
          <a:lnRef idx="3">
            <a:schemeClr val="accent4"/>
          </a:lnRef>
          <a:fillRef idx="0">
            <a:schemeClr val="accent4"/>
          </a:fillRef>
          <a:effectRef idx="2">
            <a:schemeClr val="accent4"/>
          </a:effectRef>
          <a:fontRef idx="minor">
            <a:schemeClr val="tx1"/>
          </a:fontRef>
        </p:style>
      </p:cxnSp>
      <p:cxnSp>
        <p:nvCxnSpPr>
          <p:cNvPr id="71" name="Straight Arrow Connector 38">
            <a:extLst>
              <a:ext uri="{FF2B5EF4-FFF2-40B4-BE49-F238E27FC236}">
                <a16:creationId xmlns:a16="http://schemas.microsoft.com/office/drawing/2014/main" id="{B0F267F5-6234-4898-BC8C-C1DC63800940}"/>
              </a:ext>
            </a:extLst>
          </p:cNvPr>
          <p:cNvCxnSpPr>
            <a:cxnSpLocks/>
          </p:cNvCxnSpPr>
          <p:nvPr/>
        </p:nvCxnSpPr>
        <p:spPr>
          <a:xfrm flipV="1">
            <a:off x="7995701" y="3174373"/>
            <a:ext cx="662940" cy="509253"/>
          </a:xfrm>
          <a:prstGeom prst="straightConnector1">
            <a:avLst/>
          </a:prstGeom>
          <a:ln w="38100">
            <a:solidFill>
              <a:srgbClr val="00B0F0"/>
            </a:solidFill>
            <a:tailEnd type="triangle"/>
          </a:ln>
        </p:spPr>
        <p:style>
          <a:lnRef idx="3">
            <a:schemeClr val="accent4"/>
          </a:lnRef>
          <a:fillRef idx="0">
            <a:schemeClr val="accent4"/>
          </a:fillRef>
          <a:effectRef idx="2">
            <a:schemeClr val="accent4"/>
          </a:effectRef>
          <a:fontRef idx="minor">
            <a:schemeClr val="tx1"/>
          </a:fontRef>
        </p:style>
      </p:cxnSp>
      <p:pic>
        <p:nvPicPr>
          <p:cNvPr id="73" name="Picture 1">
            <a:extLst>
              <a:ext uri="{FF2B5EF4-FFF2-40B4-BE49-F238E27FC236}">
                <a16:creationId xmlns:a16="http://schemas.microsoft.com/office/drawing/2014/main" id="{A5A34986-048E-4633-B910-8CF46790B4B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11909" y="3683626"/>
            <a:ext cx="3139741" cy="3826204"/>
          </a:xfrm>
          <a:prstGeom prst="rect">
            <a:avLst/>
          </a:prstGeom>
        </p:spPr>
      </p:pic>
      <p:sp>
        <p:nvSpPr>
          <p:cNvPr id="3" name="Title 1">
            <a:extLst>
              <a:ext uri="{FF2B5EF4-FFF2-40B4-BE49-F238E27FC236}">
                <a16:creationId xmlns:a16="http://schemas.microsoft.com/office/drawing/2014/main" id="{D35AAD2A-0E71-3F62-574C-1AC31B550BE9}"/>
              </a:ext>
            </a:extLst>
          </p:cNvPr>
          <p:cNvSpPr txBox="1">
            <a:spLocks/>
          </p:cNvSpPr>
          <p:nvPr/>
        </p:nvSpPr>
        <p:spPr>
          <a:xfrm>
            <a:off x="233639" y="204355"/>
            <a:ext cx="8705966" cy="557918"/>
          </a:xfrm>
          <a:prstGeom prst="rect">
            <a:avLst/>
          </a:prstGeom>
          <a:ln w="12700">
            <a:miter lim="400000"/>
          </a:ln>
          <a:extLst>
            <a:ext uri="{C572A759-6A51-4108-AA02-DFA0A04FC94B}">
              <ma14:wrappingTextBoxFlag xmlns:ma14="http://schemas.microsoft.com/office/mac/drawingml/2011/main" xmlns="" val="1"/>
            </a:ext>
          </a:extLst>
        </p:spPr>
        <p:txBody>
          <a:bodyPr vert="horz" lIns="45719" tIns="45720" rIns="45719" bIns="45720" rtlCol="0" anchor="t" anchorCtr="0">
            <a:noAutofit/>
          </a:bodyPr>
          <a:lstStyle>
            <a:lvl1pPr marL="0" marR="0" indent="0" algn="ctr" defTabSz="457200" rtl="0" latinLnBrk="0">
              <a:lnSpc>
                <a:spcPct val="100000"/>
              </a:lnSpc>
              <a:spcBef>
                <a:spcPts val="0"/>
              </a:spcBef>
              <a:spcAft>
                <a:spcPts val="0"/>
              </a:spcAft>
              <a:buClrTx/>
              <a:buSzTx/>
              <a:buFontTx/>
              <a:buNone/>
              <a:tabLst/>
              <a:defRPr sz="1900" b="1" i="0" u="none" strike="noStrike" cap="all" spc="0" baseline="0">
                <a:ln>
                  <a:noFill/>
                </a:ln>
                <a:solidFill>
                  <a:srgbClr val="000000"/>
                </a:solidFill>
                <a:uFillTx/>
                <a:latin typeface="Futura Std Medium" pitchFamily="34" charset="0"/>
                <a:ea typeface="+mn-ea"/>
                <a:cs typeface="Futura Std Medium" pitchFamily="34" charset="0"/>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a:lstStyle>
          <a:p>
            <a:pPr algn="l" hangingPunct="1"/>
            <a:r>
              <a:rPr lang="da-DK" sz="2400" b="0" dirty="0">
                <a:solidFill>
                  <a:schemeClr val="bg1">
                    <a:lumMod val="65000"/>
                  </a:schemeClr>
                </a:solidFill>
                <a:latin typeface="Candara" panose="020E0502030303020204" pitchFamily="34" charset="0"/>
              </a:rPr>
              <a:t>Skal vi altid rådgive? </a:t>
            </a:r>
            <a:r>
              <a:rPr lang="da-DK" sz="1600" b="0" dirty="0">
                <a:solidFill>
                  <a:schemeClr val="bg1">
                    <a:lumMod val="65000"/>
                  </a:schemeClr>
                </a:solidFill>
                <a:latin typeface="Candara" panose="020E0502030303020204" pitchFamily="34" charset="0"/>
              </a:rPr>
              <a:t>Man kan ikke forlade et sted, man ikke er blevet set</a:t>
            </a:r>
            <a:r>
              <a:rPr lang="da-DK" sz="2400" b="0" dirty="0">
                <a:solidFill>
                  <a:schemeClr val="bg1">
                    <a:lumMod val="65000"/>
                  </a:schemeClr>
                </a:solidFill>
                <a:latin typeface="Candara" panose="020E0502030303020204" pitchFamily="34" charset="0"/>
              </a:rPr>
              <a:t> </a:t>
            </a:r>
            <a:endParaRPr lang="en-US" sz="800" b="0" dirty="0">
              <a:solidFill>
                <a:schemeClr val="bg1">
                  <a:lumMod val="65000"/>
                </a:schemeClr>
              </a:solidFill>
              <a:latin typeface="Candara" panose="020E0502030303020204" pitchFamily="34" charset="0"/>
            </a:endParaRPr>
          </a:p>
        </p:txBody>
      </p:sp>
    </p:spTree>
    <p:extLst>
      <p:ext uri="{BB962C8B-B14F-4D97-AF65-F5344CB8AC3E}">
        <p14:creationId xmlns:p14="http://schemas.microsoft.com/office/powerpoint/2010/main" val="25465664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8"/>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6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6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6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70"/>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6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7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4" y="1340993"/>
            <a:ext cx="7058386" cy="557918"/>
          </a:xfrm>
        </p:spPr>
        <p:txBody>
          <a:bodyPr>
            <a:noAutofit/>
          </a:bodyPr>
          <a:lstStyle/>
          <a:p>
            <a:pPr algn="l"/>
            <a:r>
              <a:rPr lang="da-DK" sz="3600" b="0" dirty="0">
                <a:solidFill>
                  <a:schemeClr val="tx2">
                    <a:lumMod val="75000"/>
                  </a:schemeClr>
                </a:solidFill>
                <a:latin typeface="Candara" panose="020E0502030303020204" pitchFamily="34" charset="0"/>
              </a:rPr>
              <a:t>Øvelse 1 – at ikke-rådgive</a:t>
            </a:r>
            <a:endParaRPr lang="en-US" sz="2000" b="0" dirty="0">
              <a:solidFill>
                <a:schemeClr val="tx2">
                  <a:lumMod val="75000"/>
                </a:schemeClr>
              </a:solidFill>
              <a:latin typeface="Candara" panose="020E0502030303020204" pitchFamily="34" charset="0"/>
            </a:endParaRPr>
          </a:p>
        </p:txBody>
      </p:sp>
      <p:sp>
        <p:nvSpPr>
          <p:cNvPr id="4" name="Tekstfelt 3"/>
          <p:cNvSpPr txBox="1"/>
          <p:nvPr/>
        </p:nvSpPr>
        <p:spPr>
          <a:xfrm>
            <a:off x="940775" y="2224454"/>
            <a:ext cx="7740645" cy="440120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0" fontAlgn="base"/>
            <a:r>
              <a:rPr lang="da-DK" sz="2000" dirty="0">
                <a:latin typeface="Candara" panose="020E0502030303020204" pitchFamily="34" charset="0"/>
              </a:rPr>
              <a:t>Vend jer sammen 2 og 2</a:t>
            </a:r>
          </a:p>
          <a:p>
            <a:pPr lvl="0" fontAlgn="base"/>
            <a:endParaRPr lang="da-DK" sz="2000" dirty="0">
              <a:latin typeface="Candara" panose="020E0502030303020204" pitchFamily="34" charset="0"/>
            </a:endParaRPr>
          </a:p>
          <a:p>
            <a:pPr marL="342900" lvl="0" indent="-342900" fontAlgn="base">
              <a:buFont typeface="Arial" panose="020B0604020202020204" pitchFamily="34" charset="0"/>
              <a:buChar char="•"/>
            </a:pPr>
            <a:r>
              <a:rPr lang="da-DK" sz="2000" dirty="0">
                <a:latin typeface="Candara" panose="020E0502030303020204" pitchFamily="34" charset="0"/>
              </a:rPr>
              <a:t>2 runder a 5 minutter hver</a:t>
            </a:r>
          </a:p>
          <a:p>
            <a:pPr marL="342900" lvl="0" indent="-342900" fontAlgn="base">
              <a:buFont typeface="Arial" panose="020B0604020202020204" pitchFamily="34" charset="0"/>
              <a:buChar char="•"/>
            </a:pPr>
            <a:endParaRPr lang="da-DK" sz="2000" dirty="0">
              <a:latin typeface="Candara" panose="020E0502030303020204" pitchFamily="34" charset="0"/>
            </a:endParaRPr>
          </a:p>
          <a:p>
            <a:pPr marL="342900" lvl="0" indent="-342900" fontAlgn="base">
              <a:buFont typeface="Arial" panose="020B0604020202020204" pitchFamily="34" charset="0"/>
              <a:buChar char="•"/>
            </a:pPr>
            <a:r>
              <a:rPr lang="da-DK" sz="2000" dirty="0">
                <a:latin typeface="Candara" panose="020E0502030303020204" pitchFamily="34" charset="0"/>
              </a:rPr>
              <a:t>I hver runde er der 1 efterspørger og 1 ”ikke-rådgiver”</a:t>
            </a:r>
          </a:p>
          <a:p>
            <a:pPr marL="342900" lvl="0" indent="-342900" fontAlgn="base">
              <a:buFont typeface="Arial" panose="020B0604020202020204" pitchFamily="34" charset="0"/>
              <a:buChar char="•"/>
            </a:pPr>
            <a:endParaRPr lang="da-DK" sz="2000" dirty="0">
              <a:latin typeface="Candara" panose="020E0502030303020204" pitchFamily="34" charset="0"/>
            </a:endParaRPr>
          </a:p>
          <a:p>
            <a:pPr marL="342900" lvl="0" indent="-342900" fontAlgn="base">
              <a:buFont typeface="Arial" panose="020B0604020202020204" pitchFamily="34" charset="0"/>
              <a:buChar char="•"/>
            </a:pPr>
            <a:r>
              <a:rPr lang="da-DK" sz="2000" dirty="0">
                <a:latin typeface="Candara" panose="020E0502030303020204" pitchFamily="34" charset="0"/>
              </a:rPr>
              <a:t>Efterspørgeren finder på et falsk dilemma – og må gerne være meget appellerende </a:t>
            </a:r>
          </a:p>
          <a:p>
            <a:pPr marL="342900" lvl="0" indent="-342900" fontAlgn="base">
              <a:buFont typeface="Arial" panose="020B0604020202020204" pitchFamily="34" charset="0"/>
              <a:buChar char="•"/>
            </a:pPr>
            <a:endParaRPr lang="da-DK" sz="2000" dirty="0">
              <a:latin typeface="Candara" panose="020E0502030303020204" pitchFamily="34" charset="0"/>
            </a:endParaRPr>
          </a:p>
          <a:p>
            <a:pPr marL="342900" lvl="0" indent="-342900" fontAlgn="base">
              <a:buFont typeface="Arial" panose="020B0604020202020204" pitchFamily="34" charset="0"/>
              <a:buChar char="•"/>
            </a:pPr>
            <a:r>
              <a:rPr lang="da-DK" sz="2000" dirty="0">
                <a:latin typeface="Candara" panose="020E0502030303020204" pitchFamily="34" charset="0"/>
              </a:rPr>
              <a:t>”Ikke-rådgiveren” skal </a:t>
            </a:r>
            <a:r>
              <a:rPr lang="da-DK" sz="2000" u="sng" dirty="0">
                <a:latin typeface="Candara" panose="020E0502030303020204" pitchFamily="34" charset="0"/>
              </a:rPr>
              <a:t>ikke rådgive </a:t>
            </a:r>
            <a:r>
              <a:rPr lang="da-DK" sz="2000" dirty="0">
                <a:latin typeface="Candara" panose="020E0502030303020204" pitchFamily="34" charset="0"/>
              </a:rPr>
              <a:t>– men i stedet vælge at bruge brøndfinten/</a:t>
            </a:r>
            <a:r>
              <a:rPr lang="da-DK" sz="2000" dirty="0" err="1">
                <a:latin typeface="Candara" panose="020E0502030303020204" pitchFamily="34" charset="0"/>
              </a:rPr>
              <a:t>meta</a:t>
            </a:r>
            <a:r>
              <a:rPr lang="da-DK" sz="2000" dirty="0">
                <a:latin typeface="Candara" panose="020E0502030303020204" pitchFamily="34" charset="0"/>
              </a:rPr>
              <a:t>-spejling eller undersøge om problemet er problemet</a:t>
            </a:r>
          </a:p>
          <a:p>
            <a:pPr lvl="0" fontAlgn="base"/>
            <a:endParaRPr lang="da-DK" sz="2000" dirty="0">
              <a:latin typeface="Candara" panose="020E0502030303020204" pitchFamily="34" charset="0"/>
            </a:endParaRPr>
          </a:p>
          <a:p>
            <a:pPr marL="342900" lvl="0" indent="-342900" fontAlgn="base">
              <a:buFont typeface="Arial" panose="020B0604020202020204" pitchFamily="34" charset="0"/>
              <a:buChar char="•"/>
            </a:pPr>
            <a:endParaRPr lang="da-DK" sz="2000" dirty="0">
              <a:solidFill>
                <a:schemeClr val="tx1"/>
              </a:solidFill>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pic>
        <p:nvPicPr>
          <p:cNvPr id="10242" name="Picture 2" descr="Overcoming Temptation - How to Resist and Grow Stronger">
            <a:extLst>
              <a:ext uri="{FF2B5EF4-FFF2-40B4-BE49-F238E27FC236}">
                <a16:creationId xmlns:a16="http://schemas.microsoft.com/office/drawing/2014/main" id="{92CF3802-B2CA-4D5C-9016-881478BBA2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7773" y="345117"/>
            <a:ext cx="1746031" cy="13078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416530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9714" y="1340993"/>
            <a:ext cx="7058386" cy="557918"/>
          </a:xfrm>
        </p:spPr>
        <p:txBody>
          <a:bodyPr>
            <a:noAutofit/>
          </a:bodyPr>
          <a:lstStyle/>
          <a:p>
            <a:pPr algn="l"/>
            <a:r>
              <a:rPr lang="da-DK" sz="2400" b="0" dirty="0">
                <a:solidFill>
                  <a:schemeClr val="tx2">
                    <a:lumMod val="75000"/>
                  </a:schemeClr>
                </a:solidFill>
                <a:latin typeface="Candara" panose="020E0502030303020204" pitchFamily="34" charset="0"/>
              </a:rPr>
              <a:t>Hvordan give den bedste rådgivning</a:t>
            </a:r>
            <a:endParaRPr lang="en-US" sz="2400" b="0" dirty="0">
              <a:solidFill>
                <a:schemeClr val="tx2">
                  <a:lumMod val="75000"/>
                </a:schemeClr>
              </a:solidFill>
              <a:latin typeface="Candara" panose="020E0502030303020204" pitchFamily="34" charset="0"/>
            </a:endParaRPr>
          </a:p>
        </p:txBody>
      </p:sp>
      <p:sp>
        <p:nvSpPr>
          <p:cNvPr id="4" name="Tekstfelt 3"/>
          <p:cNvSpPr txBox="1"/>
          <p:nvPr/>
        </p:nvSpPr>
        <p:spPr>
          <a:xfrm>
            <a:off x="940777" y="2224454"/>
            <a:ext cx="6073210" cy="30469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fontAlgn="base">
              <a:buFont typeface="Arial" panose="020B0604020202020204" pitchFamily="34" charset="0"/>
              <a:buChar char="•"/>
            </a:pPr>
            <a:r>
              <a:rPr lang="da-DK" sz="2000" dirty="0">
                <a:latin typeface="Candara" panose="020E0502030303020204" pitchFamily="34" charset="0"/>
              </a:rPr>
              <a:t>Hvis gode råd skal kunne bruges, skal de helst </a:t>
            </a:r>
          </a:p>
          <a:p>
            <a:pPr marL="457200" lvl="3" indent="-457200" fontAlgn="base">
              <a:buFontTx/>
              <a:buChar char="-"/>
            </a:pPr>
            <a:r>
              <a:rPr lang="da-DK" sz="1600" dirty="0">
                <a:latin typeface="Candara" panose="020E0502030303020204" pitchFamily="34" charset="0"/>
              </a:rPr>
              <a:t>være specifikke</a:t>
            </a:r>
          </a:p>
          <a:p>
            <a:pPr marL="457200" lvl="3" indent="-457200" fontAlgn="base">
              <a:buFontTx/>
              <a:buChar char="-"/>
            </a:pPr>
            <a:r>
              <a:rPr lang="da-DK" sz="1600" dirty="0">
                <a:latin typeface="Candara" panose="020E0502030303020204" pitchFamily="34" charset="0"/>
              </a:rPr>
              <a:t>være tilpasset den konkrete situation</a:t>
            </a:r>
          </a:p>
          <a:p>
            <a:pPr marL="457200" lvl="3" indent="-457200" fontAlgn="base">
              <a:buFontTx/>
              <a:buChar char="-"/>
            </a:pPr>
            <a:r>
              <a:rPr lang="da-DK" sz="1600" dirty="0">
                <a:latin typeface="Candara" panose="020E0502030303020204" pitchFamily="34" charset="0"/>
              </a:rPr>
              <a:t>ligge tilpas tæt på de overvejelser, som efterspørgeren selv har</a:t>
            </a:r>
          </a:p>
          <a:p>
            <a:pPr marL="457200" lvl="3" indent="-457200" fontAlgn="base">
              <a:buFontTx/>
              <a:buChar char="-"/>
            </a:pPr>
            <a:endParaRPr lang="da-DK" sz="1600" dirty="0">
              <a:latin typeface="Candara" panose="020E0502030303020204" pitchFamily="34" charset="0"/>
            </a:endParaRPr>
          </a:p>
          <a:p>
            <a:pPr marL="285750" indent="-285750" fontAlgn="base">
              <a:buFont typeface="Arial" panose="020B0604020202020204" pitchFamily="34" charset="0"/>
              <a:buChar char="•"/>
            </a:pPr>
            <a:r>
              <a:rPr lang="da-DK" sz="2000" dirty="0">
                <a:latin typeface="Candara" panose="020E0502030303020204" pitchFamily="34" charset="0"/>
              </a:rPr>
              <a:t>Vi skal væk fra overdragelse af råd</a:t>
            </a:r>
          </a:p>
          <a:p>
            <a:pPr fontAlgn="base"/>
            <a:r>
              <a:rPr lang="da-DK" sz="2000" dirty="0">
                <a:latin typeface="Candara" panose="020E0502030303020204" pitchFamily="34" charset="0"/>
              </a:rPr>
              <a:t>     hen mod en </a:t>
            </a:r>
          </a:p>
          <a:p>
            <a:pPr fontAlgn="base"/>
            <a:r>
              <a:rPr lang="da-DK" sz="2000" dirty="0">
                <a:latin typeface="Candara" panose="020E0502030303020204" pitchFamily="34" charset="0"/>
              </a:rPr>
              <a:t>     sammenfletning af viden</a:t>
            </a:r>
          </a:p>
          <a:p>
            <a:pPr marL="457200" lvl="3" indent="-457200" fontAlgn="base">
              <a:buFontTx/>
              <a:buChar char="-"/>
            </a:pPr>
            <a:endParaRPr lang="da-DK" sz="1600" dirty="0">
              <a:latin typeface="Candara" panose="020E0502030303020204" pitchFamily="34" charset="0"/>
            </a:endParaRPr>
          </a:p>
          <a:p>
            <a:pPr marL="457200" lvl="3" indent="-457200" fontAlgn="base">
              <a:buFontTx/>
              <a:buChar char="-"/>
            </a:pPr>
            <a:endParaRPr lang="da-DK" sz="1600" dirty="0">
              <a:latin typeface="Candara" panose="020E0502030303020204" pitchFamily="34" charset="0"/>
            </a:endParaRPr>
          </a:p>
          <a:p>
            <a:pPr marL="457200" lvl="3" indent="-457200" fontAlgn="base">
              <a:buFontTx/>
              <a:buChar char="-"/>
            </a:pPr>
            <a:endParaRPr lang="da-DK" sz="1600" dirty="0">
              <a:latin typeface="Candara" panose="020E0502030303020204" pitchFamily="34" charset="0"/>
            </a:endParaRPr>
          </a:p>
        </p:txBody>
      </p:sp>
      <p:cxnSp>
        <p:nvCxnSpPr>
          <p:cNvPr id="6" name="Lige forbindelse 5"/>
          <p:cNvCxnSpPr/>
          <p:nvPr/>
        </p:nvCxnSpPr>
        <p:spPr>
          <a:xfrm flipV="1">
            <a:off x="599714" y="1925516"/>
            <a:ext cx="7647471" cy="26377"/>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graphicFrame>
        <p:nvGraphicFramePr>
          <p:cNvPr id="3" name="Diagram 2">
            <a:extLst>
              <a:ext uri="{FF2B5EF4-FFF2-40B4-BE49-F238E27FC236}">
                <a16:creationId xmlns:a16="http://schemas.microsoft.com/office/drawing/2014/main" id="{EEF12185-7ACF-4E56-9AFD-ECFD0EE46AD4}"/>
              </a:ext>
            </a:extLst>
          </p:cNvPr>
          <p:cNvGraphicFramePr/>
          <p:nvPr>
            <p:extLst>
              <p:ext uri="{D42A27DB-BD31-4B8C-83A1-F6EECF244321}">
                <p14:modId xmlns:p14="http://schemas.microsoft.com/office/powerpoint/2010/main" val="98671832"/>
              </p:ext>
            </p:extLst>
          </p:nvPr>
        </p:nvGraphicFramePr>
        <p:xfrm>
          <a:off x="4128907" y="3564467"/>
          <a:ext cx="4278489" cy="2994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Gratis lagerfoto af bagfra, blond hår, fletning, frisure ...">
            <a:extLst>
              <a:ext uri="{FF2B5EF4-FFF2-40B4-BE49-F238E27FC236}">
                <a16:creationId xmlns:a16="http://schemas.microsoft.com/office/drawing/2014/main" id="{5CFCB748-A6EA-F35F-6B56-B9E93C7F1FD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13987" y="758217"/>
            <a:ext cx="1935658" cy="288944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859264"/>
      </p:ext>
    </p:extLst>
  </p:cSld>
  <p:clrMapOvr>
    <a:masterClrMapping/>
  </p:clrMapOvr>
  <p:transition spd="med"/>
</p:sld>
</file>

<file path=ppt/theme/theme1.xml><?xml version="1.0" encoding="utf-8"?>
<a:theme xmlns:a="http://schemas.openxmlformats.org/drawingml/2006/main" name="NSC">
  <a:themeElements>
    <a:clrScheme name="BUOS">
      <a:dk1>
        <a:srgbClr val="000000"/>
      </a:dk1>
      <a:lt1>
        <a:srgbClr val="FFFFFF"/>
      </a:lt1>
      <a:dk2>
        <a:srgbClr val="006293"/>
      </a:dk2>
      <a:lt2>
        <a:srgbClr val="004366"/>
      </a:lt2>
      <a:accent1>
        <a:srgbClr val="000000"/>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Kontortema">
      <a:majorFont>
        <a:latin typeface="Helvetica"/>
        <a:ea typeface="Helvetica"/>
        <a:cs typeface="Helvetica"/>
      </a:majorFont>
      <a:minorFont>
        <a:latin typeface="Calibri"/>
        <a:ea typeface="Calibri"/>
        <a:cs typeface="Calibri"/>
      </a:minorFont>
    </a:fontScheme>
    <a:fmtScheme name="Kontortem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NSC">
  <a:themeElements>
    <a:clrScheme name="BUOS">
      <a:dk1>
        <a:srgbClr val="000000"/>
      </a:dk1>
      <a:lt1>
        <a:srgbClr val="FFFFFF"/>
      </a:lt1>
      <a:dk2>
        <a:srgbClr val="006293"/>
      </a:dk2>
      <a:lt2>
        <a:srgbClr val="004366"/>
      </a:lt2>
      <a:accent1>
        <a:srgbClr val="000000"/>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Kontortema">
      <a:majorFont>
        <a:latin typeface="Helvetica"/>
        <a:ea typeface="Helvetica"/>
        <a:cs typeface="Helvetica"/>
      </a:majorFont>
      <a:minorFont>
        <a:latin typeface="Calibri"/>
        <a:ea typeface="Calibri"/>
        <a:cs typeface="Calibri"/>
      </a:minorFont>
    </a:fontScheme>
    <a:fmtScheme name="Kontortem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Kontortema">
  <a:themeElements>
    <a:clrScheme name="Kontortema">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Kontortema">
      <a:majorFont>
        <a:latin typeface="Helvetica"/>
        <a:ea typeface="Helvetica"/>
        <a:cs typeface="Helvetica"/>
      </a:majorFont>
      <a:minorFont>
        <a:latin typeface="Calibri"/>
        <a:ea typeface="Calibri"/>
        <a:cs typeface="Calibri"/>
      </a:minorFont>
    </a:fontScheme>
    <a:fmtScheme name="Kontortem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47A5CA8C9827D429C300AD975598682" ma:contentTypeVersion="7" ma:contentTypeDescription="Opret et nyt dokument." ma:contentTypeScope="" ma:versionID="9c07bca36a0d3e00275a3f7f4f0114f3">
  <xsd:schema xmlns:xsd="http://www.w3.org/2001/XMLSchema" xmlns:xs="http://www.w3.org/2001/XMLSchema" xmlns:p="http://schemas.microsoft.com/office/2006/metadata/properties" xmlns:ns2="4b86fbd9-a706-4b50-9787-5d2525850ae3" xmlns:ns3="c1ec75a0-c8de-42d0-bc0e-41ff861c9329" targetNamespace="http://schemas.microsoft.com/office/2006/metadata/properties" ma:root="true" ma:fieldsID="a745c4cf329ac0650ab77b6a1191929b" ns2:_="" ns3:_="">
    <xsd:import namespace="4b86fbd9-a706-4b50-9787-5d2525850ae3"/>
    <xsd:import namespace="c1ec75a0-c8de-42d0-bc0e-41ff861c9329"/>
    <xsd:element name="properties">
      <xsd:complexType>
        <xsd:sequence>
          <xsd:element name="documentManagement">
            <xsd:complexType>
              <xsd:all>
                <xsd:element ref="ns2:SharedWithUsers" minOccurs="0"/>
                <xsd:element ref="ns2:SharingHintHash"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86fbd9-a706-4b50-9787-5d2525850ae3" elementFormDefault="qualified">
    <xsd:import namespace="http://schemas.microsoft.com/office/2006/documentManagement/types"/>
    <xsd:import namespace="http://schemas.microsoft.com/office/infopath/2007/PartnerControls"/>
    <xsd:element name="SharedWithUsers" ma:index="8"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Hashværdi for deling" ma:internalName="SharingHintHash" ma:readOnly="true">
      <xsd:simpleType>
        <xsd:restriction base="dms:Text"/>
      </xsd:simpleType>
    </xsd:element>
    <xsd:element name="SharedWithDetails" ma:index="10" nillable="true" ma:displayName="Delt med detaljer"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ec75a0-c8de-42d0-bc0e-41ff861c9329"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2FFDB4-1374-4CA9-9CA0-09BD244243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86fbd9-a706-4b50-9787-5d2525850ae3"/>
    <ds:schemaRef ds:uri="c1ec75a0-c8de-42d0-bc0e-41ff861c93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CAB24E-D8AA-4309-9E60-C801D5D3B989}">
  <ds:schemaRefs>
    <ds:schemaRef ds:uri="http://purl.org/dc/terms/"/>
    <ds:schemaRef ds:uri="http://schemas.openxmlformats.org/package/2006/metadata/core-properties"/>
    <ds:schemaRef ds:uri="http://www.w3.org/XML/1998/namespace"/>
    <ds:schemaRef ds:uri="http://schemas.microsoft.com/office/2006/documentManagement/types"/>
    <ds:schemaRef ds:uri="http://purl.org/dc/elements/1.1/"/>
    <ds:schemaRef ds:uri="http://schemas.microsoft.com/office/2006/metadata/properties"/>
    <ds:schemaRef ds:uri="http://purl.org/dc/dcmitype/"/>
    <ds:schemaRef ds:uri="http://schemas.microsoft.com/office/infopath/2007/PartnerControls"/>
    <ds:schemaRef ds:uri="c1ec75a0-c8de-42d0-bc0e-41ff861c9329"/>
    <ds:schemaRef ds:uri="4b86fbd9-a706-4b50-9787-5d2525850ae3"/>
  </ds:schemaRefs>
</ds:datastoreItem>
</file>

<file path=customXml/itemProps3.xml><?xml version="1.0" encoding="utf-8"?>
<ds:datastoreItem xmlns:ds="http://schemas.openxmlformats.org/officeDocument/2006/customXml" ds:itemID="{95686A5D-6AEF-4147-ACAC-8A51F2C62D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3081</TotalTime>
  <Words>3220</Words>
  <Application>Microsoft Office PowerPoint</Application>
  <PresentationFormat>On-screen Show (4:3)</PresentationFormat>
  <Paragraphs>214</Paragraphs>
  <Slides>19</Slides>
  <Notes>14</Notes>
  <HiddenSlides>0</HiddenSlides>
  <MMClips>1</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19</vt:i4>
      </vt:variant>
    </vt:vector>
  </HeadingPairs>
  <TitlesOfParts>
    <vt:vector size="36" baseType="lpstr">
      <vt:lpstr>Arial</vt:lpstr>
      <vt:lpstr>B Futura Bold</vt:lpstr>
      <vt:lpstr>Calibri</vt:lpstr>
      <vt:lpstr>Candara</vt:lpstr>
      <vt:lpstr>Futura (Light)</vt:lpstr>
      <vt:lpstr>Futura Book</vt:lpstr>
      <vt:lpstr>Futura Std ExtraBold</vt:lpstr>
      <vt:lpstr>Futura Std Light</vt:lpstr>
      <vt:lpstr>Futura Std Medium</vt:lpstr>
      <vt:lpstr>H Futura Heavy</vt:lpstr>
      <vt:lpstr>L Futura Light</vt:lpstr>
      <vt:lpstr>Montserrat</vt:lpstr>
      <vt:lpstr>Symbol</vt:lpstr>
      <vt:lpstr>Times New Roman</vt:lpstr>
      <vt:lpstr>Wingdings</vt:lpstr>
      <vt:lpstr>NSC</vt:lpstr>
      <vt:lpstr>1_NSC</vt:lpstr>
      <vt:lpstr>Den gode Rådgivning Rådgivning om rådgivning</vt:lpstr>
      <vt:lpstr>Program – 13.30-14.45</vt:lpstr>
      <vt:lpstr>Vær opmærksom på egne følelser</vt:lpstr>
      <vt:lpstr>Offer-positionEN kan vække vores indre redder</vt:lpstr>
      <vt:lpstr>Når problemet ikke er problemet</vt:lpstr>
      <vt:lpstr>PowerPoint Presentation</vt:lpstr>
      <vt:lpstr>Brønd-finten og meta-spejling</vt:lpstr>
      <vt:lpstr>Øvelse 1 – at ikke-rådgive</vt:lpstr>
      <vt:lpstr>Hvordan give den bedste rådgivning</vt:lpstr>
      <vt:lpstr>1. Hvordan komme tæt på den andens historie?</vt:lpstr>
      <vt:lpstr>2. Måden hvorpå vi fremlægger råd og indspark på</vt:lpstr>
      <vt:lpstr>3. Omsætning til praksis</vt:lpstr>
      <vt:lpstr>Øvelse 2 – AT GIVE GODE RÅD</vt:lpstr>
      <vt:lpstr>Opsamling og afrunding</vt:lpstr>
      <vt:lpstr>Tak for  i dag </vt:lpstr>
      <vt:lpstr>Værktøj a - Kom tæt på historien</vt:lpstr>
      <vt:lpstr>Værktøj B - levering af rådet</vt:lpstr>
      <vt:lpstr>Værktøj C – Omsætning til praksis</vt:lpstr>
      <vt:lpstr>LItteratur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Marie Magne Brixtofte</dc:creator>
  <cp:lastModifiedBy>Benny Wielandt</cp:lastModifiedBy>
  <cp:revision>100</cp:revision>
  <cp:lastPrinted>2023-11-07T14:28:35Z</cp:lastPrinted>
  <dcterms:modified xsi:type="dcterms:W3CDTF">2023-11-17T07:05:07Z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0x010100547A5CA8C9827D429C300AD975598682</vt:lpwstr>
  </property>
</Properties>
</file>