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7" r:id="rId2"/>
    <p:sldId id="258" r:id="rId3"/>
    <p:sldId id="277" r:id="rId4"/>
    <p:sldId id="1176" r:id="rId5"/>
    <p:sldId id="1171" r:id="rId6"/>
    <p:sldId id="278" r:id="rId7"/>
    <p:sldId id="279" r:id="rId8"/>
    <p:sldId id="259" r:id="rId9"/>
    <p:sldId id="260" r:id="rId10"/>
    <p:sldId id="261" r:id="rId11"/>
    <p:sldId id="263" r:id="rId12"/>
    <p:sldId id="262" r:id="rId13"/>
    <p:sldId id="293" r:id="rId14"/>
    <p:sldId id="400" r:id="rId15"/>
    <p:sldId id="401" r:id="rId16"/>
    <p:sldId id="404" r:id="rId17"/>
    <p:sldId id="402" r:id="rId18"/>
    <p:sldId id="1175" r:id="rId19"/>
    <p:sldId id="416" r:id="rId20"/>
    <p:sldId id="1173" r:id="rId21"/>
    <p:sldId id="320" r:id="rId22"/>
    <p:sldId id="418" r:id="rId23"/>
    <p:sldId id="419" r:id="rId24"/>
    <p:sldId id="420" r:id="rId25"/>
    <p:sldId id="421" r:id="rId26"/>
    <p:sldId id="335" r:id="rId27"/>
    <p:sldId id="1174" r:id="rId28"/>
    <p:sldId id="296" r:id="rId29"/>
    <p:sldId id="422" r:id="rId30"/>
    <p:sldId id="423" r:id="rId31"/>
    <p:sldId id="376" r:id="rId32"/>
    <p:sldId id="331" r:id="rId33"/>
    <p:sldId id="377" r:id="rId34"/>
    <p:sldId id="379" r:id="rId35"/>
  </p:sldIdLst>
  <p:sldSz cx="12192000" cy="6858000"/>
  <p:notesSz cx="6888163" cy="100203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2844" autoAdjust="0"/>
  </p:normalViewPr>
  <p:slideViewPr>
    <p:cSldViewPr snapToGrid="0">
      <p:cViewPr varScale="1">
        <p:scale>
          <a:sx n="71" d="100"/>
          <a:sy n="71" d="100"/>
        </p:scale>
        <p:origin x="109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1.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_rels/drawing1.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5.sv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E1EB249F-6678-4445-B6DA-EBF7459A1EB4}"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E534573A-84FB-4543-831F-04C9DD73E290}">
      <dgm:prSet/>
      <dgm:spPr/>
      <dgm:t>
        <a:bodyPr/>
        <a:lstStyle/>
        <a:p>
          <a:r>
            <a:rPr lang="nb-NO"/>
            <a:t>Et humanistisk menneskesyn</a:t>
          </a:r>
          <a:endParaRPr lang="en-US"/>
        </a:p>
      </dgm:t>
    </dgm:pt>
    <dgm:pt modelId="{8F0756C8-9EBF-4342-9916-2BCA8290E012}" type="parTrans" cxnId="{B708BB53-A3D4-4EC2-905E-7062265FE17E}">
      <dgm:prSet/>
      <dgm:spPr/>
      <dgm:t>
        <a:bodyPr/>
        <a:lstStyle/>
        <a:p>
          <a:endParaRPr lang="en-US"/>
        </a:p>
      </dgm:t>
    </dgm:pt>
    <dgm:pt modelId="{FA290EDE-BA71-4540-93DF-6B1F026BC099}" type="sibTrans" cxnId="{B708BB53-A3D4-4EC2-905E-7062265FE17E}">
      <dgm:prSet/>
      <dgm:spPr/>
      <dgm:t>
        <a:bodyPr/>
        <a:lstStyle/>
        <a:p>
          <a:endParaRPr lang="en-US"/>
        </a:p>
      </dgm:t>
    </dgm:pt>
    <dgm:pt modelId="{C0A28BC7-0AF8-44A5-B49E-E41C4E67F65D}">
      <dgm:prSet/>
      <dgm:spPr/>
      <dgm:t>
        <a:bodyPr/>
        <a:lstStyle/>
        <a:p>
          <a:r>
            <a:rPr lang="nb-NO"/>
            <a:t>Mennesket i sentrum, som mål for handling (ikke som middel). Subjekter i egne liv, med fri vilje og iboende egenverd. </a:t>
          </a:r>
          <a:endParaRPr lang="en-US"/>
        </a:p>
      </dgm:t>
    </dgm:pt>
    <dgm:pt modelId="{A3FCF134-B744-466F-9241-624A078D94CE}" type="parTrans" cxnId="{178F858B-F1E3-4606-9D9E-0A1A182416E1}">
      <dgm:prSet/>
      <dgm:spPr/>
      <dgm:t>
        <a:bodyPr/>
        <a:lstStyle/>
        <a:p>
          <a:endParaRPr lang="en-US"/>
        </a:p>
      </dgm:t>
    </dgm:pt>
    <dgm:pt modelId="{10A7B1FB-5F61-49CF-A469-825A153CF219}" type="sibTrans" cxnId="{178F858B-F1E3-4606-9D9E-0A1A182416E1}">
      <dgm:prSet/>
      <dgm:spPr/>
      <dgm:t>
        <a:bodyPr/>
        <a:lstStyle/>
        <a:p>
          <a:endParaRPr lang="en-US"/>
        </a:p>
      </dgm:t>
    </dgm:pt>
    <dgm:pt modelId="{9E53C09E-0536-46C3-91EA-0321904B4FC2}">
      <dgm:prSet/>
      <dgm:spPr/>
      <dgm:t>
        <a:bodyPr/>
        <a:lstStyle/>
        <a:p>
          <a:r>
            <a:rPr lang="nb-NO"/>
            <a:t>Respekt for veisøkers egenverd og autonomi</a:t>
          </a:r>
          <a:endParaRPr lang="en-US"/>
        </a:p>
      </dgm:t>
    </dgm:pt>
    <dgm:pt modelId="{437906B9-D349-4288-A257-58F6923A093B}" type="parTrans" cxnId="{E868E9F2-9146-4944-BF24-B37E5C09B7A7}">
      <dgm:prSet/>
      <dgm:spPr/>
      <dgm:t>
        <a:bodyPr/>
        <a:lstStyle/>
        <a:p>
          <a:endParaRPr lang="en-US"/>
        </a:p>
      </dgm:t>
    </dgm:pt>
    <dgm:pt modelId="{121B6954-94EB-4DDD-B388-6357450886AC}" type="sibTrans" cxnId="{E868E9F2-9146-4944-BF24-B37E5C09B7A7}">
      <dgm:prSet/>
      <dgm:spPr/>
      <dgm:t>
        <a:bodyPr/>
        <a:lstStyle/>
        <a:p>
          <a:endParaRPr lang="en-US"/>
        </a:p>
      </dgm:t>
    </dgm:pt>
    <dgm:pt modelId="{7D2AE112-489D-4927-A6B0-210EAE2D5437}">
      <dgm:prSet/>
      <dgm:spPr/>
      <dgm:t>
        <a:bodyPr/>
        <a:lstStyle/>
        <a:p>
          <a:r>
            <a:rPr lang="nb-NO"/>
            <a:t>Rett til selvbestemmelse, ta valg for seg selv. Å respektere innebærer blant annet å møte den andre uten fastlåst førforståelse og fordommer. </a:t>
          </a:r>
          <a:endParaRPr lang="en-US"/>
        </a:p>
      </dgm:t>
    </dgm:pt>
    <dgm:pt modelId="{EDDB8083-2386-4827-B7FA-CD2732EE174C}" type="parTrans" cxnId="{0293E1A3-1C29-493D-B858-AAEF895F525F}">
      <dgm:prSet/>
      <dgm:spPr/>
      <dgm:t>
        <a:bodyPr/>
        <a:lstStyle/>
        <a:p>
          <a:endParaRPr lang="en-US"/>
        </a:p>
      </dgm:t>
    </dgm:pt>
    <dgm:pt modelId="{935F6592-8BCC-4F87-A94E-538EF1485A7D}" type="sibTrans" cxnId="{0293E1A3-1C29-493D-B858-AAEF895F525F}">
      <dgm:prSet/>
      <dgm:spPr/>
      <dgm:t>
        <a:bodyPr/>
        <a:lstStyle/>
        <a:p>
          <a:endParaRPr lang="en-US"/>
        </a:p>
      </dgm:t>
    </dgm:pt>
    <dgm:pt modelId="{FCB336FE-2175-4B27-AE2E-5217B5AFD6E8}">
      <dgm:prSet/>
      <dgm:spPr/>
      <dgm:t>
        <a:bodyPr/>
        <a:lstStyle/>
        <a:p>
          <a:r>
            <a:rPr lang="nb-NO"/>
            <a:t>Profesjonalitet og etiske kompetanse</a:t>
          </a:r>
          <a:endParaRPr lang="en-US"/>
        </a:p>
      </dgm:t>
    </dgm:pt>
    <dgm:pt modelId="{D8C424EF-E6DD-4BF7-902A-BF3641730405}" type="parTrans" cxnId="{462CC80A-409C-439F-AA7D-7FCDDE786769}">
      <dgm:prSet/>
      <dgm:spPr/>
      <dgm:t>
        <a:bodyPr/>
        <a:lstStyle/>
        <a:p>
          <a:endParaRPr lang="en-US"/>
        </a:p>
      </dgm:t>
    </dgm:pt>
    <dgm:pt modelId="{54A1EDD9-0407-48F4-ACEF-2A4F4D8EA45C}" type="sibTrans" cxnId="{462CC80A-409C-439F-AA7D-7FCDDE786769}">
      <dgm:prSet/>
      <dgm:spPr/>
      <dgm:t>
        <a:bodyPr/>
        <a:lstStyle/>
        <a:p>
          <a:endParaRPr lang="en-US"/>
        </a:p>
      </dgm:t>
    </dgm:pt>
    <dgm:pt modelId="{EACA3B74-31CC-4989-9D1D-92CFB5ECDBD1}">
      <dgm:prSet/>
      <dgm:spPr/>
      <dgm:t>
        <a:bodyPr/>
        <a:lstStyle/>
        <a:p>
          <a:r>
            <a:rPr lang="nb-NO"/>
            <a:t>Gjøre det man kan, kunne det man gjør. Etisk bevissthet, dømmekraft og handlekraft. </a:t>
          </a:r>
          <a:endParaRPr lang="en-US"/>
        </a:p>
      </dgm:t>
    </dgm:pt>
    <dgm:pt modelId="{C00BF90A-8BCB-4728-8C34-C3797CAA49CF}" type="parTrans" cxnId="{CBB87795-A462-435F-8715-F60FD0C5E219}">
      <dgm:prSet/>
      <dgm:spPr/>
      <dgm:t>
        <a:bodyPr/>
        <a:lstStyle/>
        <a:p>
          <a:endParaRPr lang="en-US"/>
        </a:p>
      </dgm:t>
    </dgm:pt>
    <dgm:pt modelId="{6D6798F7-A047-414B-B533-CD7BBCCADCA2}" type="sibTrans" cxnId="{CBB87795-A462-435F-8715-F60FD0C5E219}">
      <dgm:prSet/>
      <dgm:spPr/>
      <dgm:t>
        <a:bodyPr/>
        <a:lstStyle/>
        <a:p>
          <a:endParaRPr lang="en-US"/>
        </a:p>
      </dgm:t>
    </dgm:pt>
    <dgm:pt modelId="{E40CF33B-FA1D-417C-B77E-F046B21C6891}">
      <dgm:prSet/>
      <dgm:spPr/>
      <dgm:t>
        <a:bodyPr/>
        <a:lstStyle/>
        <a:p>
          <a:r>
            <a:rPr lang="nb-NO"/>
            <a:t>Likeverd og sosial rettferdighet</a:t>
          </a:r>
          <a:endParaRPr lang="en-US"/>
        </a:p>
      </dgm:t>
    </dgm:pt>
    <dgm:pt modelId="{5FF4A3DD-DB6C-4E93-AFD8-C182ECFE55BC}" type="parTrans" cxnId="{2E53D371-A129-4DAF-AA0C-12F208BE849C}">
      <dgm:prSet/>
      <dgm:spPr/>
      <dgm:t>
        <a:bodyPr/>
        <a:lstStyle/>
        <a:p>
          <a:endParaRPr lang="en-US"/>
        </a:p>
      </dgm:t>
    </dgm:pt>
    <dgm:pt modelId="{A8828712-A946-483C-8BCD-D9E831E46B20}" type="sibTrans" cxnId="{2E53D371-A129-4DAF-AA0C-12F208BE849C}">
      <dgm:prSet/>
      <dgm:spPr/>
      <dgm:t>
        <a:bodyPr/>
        <a:lstStyle/>
        <a:p>
          <a:endParaRPr lang="en-US"/>
        </a:p>
      </dgm:t>
    </dgm:pt>
    <dgm:pt modelId="{A1D8617D-6EA2-45B3-8259-A0218C1FF00B}">
      <dgm:prSet/>
      <dgm:spPr/>
      <dgm:t>
        <a:bodyPr/>
        <a:lstStyle/>
        <a:p>
          <a:r>
            <a:rPr lang="nb-NO"/>
            <a:t>Lik behandling, ikke diskriminere og forskjellsbehandle uten saklig grunn. </a:t>
          </a:r>
          <a:endParaRPr lang="en-US"/>
        </a:p>
      </dgm:t>
    </dgm:pt>
    <dgm:pt modelId="{1AA21708-0AC2-40F4-8F49-ED4B24FA1960}" type="parTrans" cxnId="{0D5B62AE-4158-439E-875E-CF1C1C422ACE}">
      <dgm:prSet/>
      <dgm:spPr/>
      <dgm:t>
        <a:bodyPr/>
        <a:lstStyle/>
        <a:p>
          <a:endParaRPr lang="en-US"/>
        </a:p>
      </dgm:t>
    </dgm:pt>
    <dgm:pt modelId="{E70B89AC-7758-4AD2-87AA-E85BB4BEA5DB}" type="sibTrans" cxnId="{0D5B62AE-4158-439E-875E-CF1C1C422ACE}">
      <dgm:prSet/>
      <dgm:spPr/>
      <dgm:t>
        <a:bodyPr/>
        <a:lstStyle/>
        <a:p>
          <a:endParaRPr lang="en-US"/>
        </a:p>
      </dgm:t>
    </dgm:pt>
    <dgm:pt modelId="{3845D8FF-5217-47F6-8BAA-BDDA0E0BFD5F}">
      <dgm:prSet/>
      <dgm:spPr/>
      <dgm:t>
        <a:bodyPr/>
        <a:lstStyle/>
        <a:p>
          <a:r>
            <a:rPr lang="nb-NO"/>
            <a:t>Åpenhet, nysgjerrighet og undring</a:t>
          </a:r>
          <a:endParaRPr lang="en-US"/>
        </a:p>
      </dgm:t>
    </dgm:pt>
    <dgm:pt modelId="{E6AC5C2F-432C-4403-B7B9-F3590EE5C0AB}" type="parTrans" cxnId="{4C191A79-0792-4F7A-8DC0-42887445BD40}">
      <dgm:prSet/>
      <dgm:spPr/>
      <dgm:t>
        <a:bodyPr/>
        <a:lstStyle/>
        <a:p>
          <a:endParaRPr lang="en-US"/>
        </a:p>
      </dgm:t>
    </dgm:pt>
    <dgm:pt modelId="{37BE7C97-21CA-4669-B43F-451D13511038}" type="sibTrans" cxnId="{4C191A79-0792-4F7A-8DC0-42887445BD40}">
      <dgm:prSet/>
      <dgm:spPr/>
      <dgm:t>
        <a:bodyPr/>
        <a:lstStyle/>
        <a:p>
          <a:endParaRPr lang="en-US"/>
        </a:p>
      </dgm:t>
    </dgm:pt>
    <dgm:pt modelId="{BCD7768D-5D5A-4E17-AB40-C9A2DEF704A2}">
      <dgm:prSet/>
      <dgm:spPr/>
      <dgm:t>
        <a:bodyPr/>
        <a:lstStyle/>
        <a:p>
          <a:r>
            <a:rPr lang="nb-NO"/>
            <a:t>Ydmykhet i møte med veisøker, aktiv lytting, starte «der han er». </a:t>
          </a:r>
          <a:endParaRPr lang="en-US"/>
        </a:p>
      </dgm:t>
    </dgm:pt>
    <dgm:pt modelId="{25A0DAB1-86F4-41C8-B63E-842E9406E540}" type="parTrans" cxnId="{788C0935-96DF-4E49-905D-11EEF80508A4}">
      <dgm:prSet/>
      <dgm:spPr/>
      <dgm:t>
        <a:bodyPr/>
        <a:lstStyle/>
        <a:p>
          <a:endParaRPr lang="en-US"/>
        </a:p>
      </dgm:t>
    </dgm:pt>
    <dgm:pt modelId="{E825C847-BC68-4C30-8E72-7D3234833A04}" type="sibTrans" cxnId="{788C0935-96DF-4E49-905D-11EEF80508A4}">
      <dgm:prSet/>
      <dgm:spPr/>
      <dgm:t>
        <a:bodyPr/>
        <a:lstStyle/>
        <a:p>
          <a:endParaRPr lang="en-US"/>
        </a:p>
      </dgm:t>
    </dgm:pt>
    <dgm:pt modelId="{1B31E3F4-69F0-473E-9E6A-2201E6C27D9F}" type="pres">
      <dgm:prSet presAssocID="{E1EB249F-6678-4445-B6DA-EBF7459A1EB4}" presName="root" presStyleCnt="0">
        <dgm:presLayoutVars>
          <dgm:dir/>
          <dgm:resizeHandles val="exact"/>
        </dgm:presLayoutVars>
      </dgm:prSet>
      <dgm:spPr/>
    </dgm:pt>
    <dgm:pt modelId="{EAA76B6C-C97F-4804-8FAE-ABA8409B8C95}" type="pres">
      <dgm:prSet presAssocID="{E534573A-84FB-4543-831F-04C9DD73E290}" presName="compNode" presStyleCnt="0"/>
      <dgm:spPr/>
    </dgm:pt>
    <dgm:pt modelId="{3B6772DC-B827-4ECF-B943-0EF8AC62DF16}" type="pres">
      <dgm:prSet presAssocID="{E534573A-84FB-4543-831F-04C9DD73E290}" presName="bgRect" presStyleLbl="bgShp" presStyleIdx="0" presStyleCnt="5"/>
      <dgm:spPr/>
    </dgm:pt>
    <dgm:pt modelId="{ABCDAE62-707E-455F-AFBB-351FA43BAA60}" type="pres">
      <dgm:prSet presAssocID="{E534573A-84FB-4543-831F-04C9DD73E290}"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lante"/>
        </a:ext>
      </dgm:extLst>
    </dgm:pt>
    <dgm:pt modelId="{96578796-16A4-439D-B0C5-69797241CF93}" type="pres">
      <dgm:prSet presAssocID="{E534573A-84FB-4543-831F-04C9DD73E290}" presName="spaceRect" presStyleCnt="0"/>
      <dgm:spPr/>
    </dgm:pt>
    <dgm:pt modelId="{2CCE47AA-5DCC-41E3-BCD9-B01B238888D5}" type="pres">
      <dgm:prSet presAssocID="{E534573A-84FB-4543-831F-04C9DD73E290}" presName="parTx" presStyleLbl="revTx" presStyleIdx="0" presStyleCnt="10">
        <dgm:presLayoutVars>
          <dgm:chMax val="0"/>
          <dgm:chPref val="0"/>
        </dgm:presLayoutVars>
      </dgm:prSet>
      <dgm:spPr/>
    </dgm:pt>
    <dgm:pt modelId="{F069D6A4-90BD-4D20-AD2E-5341750BFFE3}" type="pres">
      <dgm:prSet presAssocID="{E534573A-84FB-4543-831F-04C9DD73E290}" presName="desTx" presStyleLbl="revTx" presStyleIdx="1" presStyleCnt="10">
        <dgm:presLayoutVars/>
      </dgm:prSet>
      <dgm:spPr/>
    </dgm:pt>
    <dgm:pt modelId="{AD59E489-FAAF-46F3-8BD5-5B75AC171170}" type="pres">
      <dgm:prSet presAssocID="{FA290EDE-BA71-4540-93DF-6B1F026BC099}" presName="sibTrans" presStyleCnt="0"/>
      <dgm:spPr/>
    </dgm:pt>
    <dgm:pt modelId="{C16861FF-270E-415B-98A9-049828D950FF}" type="pres">
      <dgm:prSet presAssocID="{9E53C09E-0536-46C3-91EA-0321904B4FC2}" presName="compNode" presStyleCnt="0"/>
      <dgm:spPr/>
    </dgm:pt>
    <dgm:pt modelId="{5E140830-5EC6-423F-9836-0B9590B689E4}" type="pres">
      <dgm:prSet presAssocID="{9E53C09E-0536-46C3-91EA-0321904B4FC2}" presName="bgRect" presStyleLbl="bgShp" presStyleIdx="1" presStyleCnt="5"/>
      <dgm:spPr/>
    </dgm:pt>
    <dgm:pt modelId="{F9D6C707-29CB-4CAE-8A57-3115BA0549B7}" type="pres">
      <dgm:prSet presAssocID="{9E53C09E-0536-46C3-91EA-0321904B4FC2}"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Barn med ballong"/>
        </a:ext>
      </dgm:extLst>
    </dgm:pt>
    <dgm:pt modelId="{8371BDA4-4998-4EA3-848B-6B1879C2C717}" type="pres">
      <dgm:prSet presAssocID="{9E53C09E-0536-46C3-91EA-0321904B4FC2}" presName="spaceRect" presStyleCnt="0"/>
      <dgm:spPr/>
    </dgm:pt>
    <dgm:pt modelId="{41C4A65A-6980-4ED4-A0DB-3B74F33A522B}" type="pres">
      <dgm:prSet presAssocID="{9E53C09E-0536-46C3-91EA-0321904B4FC2}" presName="parTx" presStyleLbl="revTx" presStyleIdx="2" presStyleCnt="10">
        <dgm:presLayoutVars>
          <dgm:chMax val="0"/>
          <dgm:chPref val="0"/>
        </dgm:presLayoutVars>
      </dgm:prSet>
      <dgm:spPr/>
    </dgm:pt>
    <dgm:pt modelId="{30ECD762-2F30-454A-82FC-FA7B60A9A527}" type="pres">
      <dgm:prSet presAssocID="{9E53C09E-0536-46C3-91EA-0321904B4FC2}" presName="desTx" presStyleLbl="revTx" presStyleIdx="3" presStyleCnt="10">
        <dgm:presLayoutVars/>
      </dgm:prSet>
      <dgm:spPr/>
    </dgm:pt>
    <dgm:pt modelId="{2831AB70-58E7-4C4A-8702-D528CA6A5837}" type="pres">
      <dgm:prSet presAssocID="{121B6954-94EB-4DDD-B388-6357450886AC}" presName="sibTrans" presStyleCnt="0"/>
      <dgm:spPr/>
    </dgm:pt>
    <dgm:pt modelId="{B37444BE-2801-4AC4-A2BE-B4B4BEA7B4D4}" type="pres">
      <dgm:prSet presAssocID="{FCB336FE-2175-4B27-AE2E-5217B5AFD6E8}" presName="compNode" presStyleCnt="0"/>
      <dgm:spPr/>
    </dgm:pt>
    <dgm:pt modelId="{BDA848D0-D79B-42CF-822F-87151AE2E754}" type="pres">
      <dgm:prSet presAssocID="{FCB336FE-2175-4B27-AE2E-5217B5AFD6E8}" presName="bgRect" presStyleLbl="bgShp" presStyleIdx="2" presStyleCnt="5" custLinFactNeighborX="-2260" custLinFactNeighborY="1360"/>
      <dgm:spPr/>
    </dgm:pt>
    <dgm:pt modelId="{2E2AC6D2-5FD6-42CC-B19F-B2F73E7069CD}" type="pres">
      <dgm:prSet presAssocID="{FCB336FE-2175-4B27-AE2E-5217B5AFD6E8}"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Mannsprofil"/>
        </a:ext>
      </dgm:extLst>
    </dgm:pt>
    <dgm:pt modelId="{9ECA33BC-901E-4DA5-92A4-E05A381390C6}" type="pres">
      <dgm:prSet presAssocID="{FCB336FE-2175-4B27-AE2E-5217B5AFD6E8}" presName="spaceRect" presStyleCnt="0"/>
      <dgm:spPr/>
    </dgm:pt>
    <dgm:pt modelId="{05C7B824-61B7-4DB0-A6FE-2311EBA7525A}" type="pres">
      <dgm:prSet presAssocID="{FCB336FE-2175-4B27-AE2E-5217B5AFD6E8}" presName="parTx" presStyleLbl="revTx" presStyleIdx="4" presStyleCnt="10">
        <dgm:presLayoutVars>
          <dgm:chMax val="0"/>
          <dgm:chPref val="0"/>
        </dgm:presLayoutVars>
      </dgm:prSet>
      <dgm:spPr/>
    </dgm:pt>
    <dgm:pt modelId="{32E1D580-1D3E-4ED1-A615-2ED6E1E42F82}" type="pres">
      <dgm:prSet presAssocID="{FCB336FE-2175-4B27-AE2E-5217B5AFD6E8}" presName="desTx" presStyleLbl="revTx" presStyleIdx="5" presStyleCnt="10">
        <dgm:presLayoutVars/>
      </dgm:prSet>
      <dgm:spPr/>
    </dgm:pt>
    <dgm:pt modelId="{E703B56A-C6B0-4BAA-BBB7-92F26179EE3A}" type="pres">
      <dgm:prSet presAssocID="{54A1EDD9-0407-48F4-ACEF-2A4F4D8EA45C}" presName="sibTrans" presStyleCnt="0"/>
      <dgm:spPr/>
    </dgm:pt>
    <dgm:pt modelId="{BC38DD7A-E80F-4324-BFD7-D2DCB1101338}" type="pres">
      <dgm:prSet presAssocID="{E40CF33B-FA1D-417C-B77E-F046B21C6891}" presName="compNode" presStyleCnt="0"/>
      <dgm:spPr/>
    </dgm:pt>
    <dgm:pt modelId="{CBC6D9F4-5723-4C24-97F9-B7C8A98B6CE0}" type="pres">
      <dgm:prSet presAssocID="{E40CF33B-FA1D-417C-B77E-F046B21C6891}" presName="bgRect" presStyleLbl="bgShp" presStyleIdx="3" presStyleCnt="5"/>
      <dgm:spPr/>
    </dgm:pt>
    <dgm:pt modelId="{D8B5A82E-9AD9-4A9F-8B5B-1F13C500CF30}" type="pres">
      <dgm:prSet presAssocID="{E40CF33B-FA1D-417C-B77E-F046B21C6891}"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Justitias vekt"/>
        </a:ext>
      </dgm:extLst>
    </dgm:pt>
    <dgm:pt modelId="{6B33951E-1A39-4370-9004-E392AA515BC0}" type="pres">
      <dgm:prSet presAssocID="{E40CF33B-FA1D-417C-B77E-F046B21C6891}" presName="spaceRect" presStyleCnt="0"/>
      <dgm:spPr/>
    </dgm:pt>
    <dgm:pt modelId="{F4046610-4434-4E97-B819-99FAC33FEB18}" type="pres">
      <dgm:prSet presAssocID="{E40CF33B-FA1D-417C-B77E-F046B21C6891}" presName="parTx" presStyleLbl="revTx" presStyleIdx="6" presStyleCnt="10">
        <dgm:presLayoutVars>
          <dgm:chMax val="0"/>
          <dgm:chPref val="0"/>
        </dgm:presLayoutVars>
      </dgm:prSet>
      <dgm:spPr/>
    </dgm:pt>
    <dgm:pt modelId="{D41EC4AD-29A5-4473-8BF8-675C3779405E}" type="pres">
      <dgm:prSet presAssocID="{E40CF33B-FA1D-417C-B77E-F046B21C6891}" presName="desTx" presStyleLbl="revTx" presStyleIdx="7" presStyleCnt="10">
        <dgm:presLayoutVars/>
      </dgm:prSet>
      <dgm:spPr/>
    </dgm:pt>
    <dgm:pt modelId="{B689E5E3-F976-4C6D-8095-1A8A066E61A8}" type="pres">
      <dgm:prSet presAssocID="{A8828712-A946-483C-8BCD-D9E831E46B20}" presName="sibTrans" presStyleCnt="0"/>
      <dgm:spPr/>
    </dgm:pt>
    <dgm:pt modelId="{C8A982A6-27B2-4713-8442-CF9068CB50A1}" type="pres">
      <dgm:prSet presAssocID="{3845D8FF-5217-47F6-8BAA-BDDA0E0BFD5F}" presName="compNode" presStyleCnt="0"/>
      <dgm:spPr/>
    </dgm:pt>
    <dgm:pt modelId="{056221DA-4DCF-4FDB-9FBB-9F3D1D8F6EE6}" type="pres">
      <dgm:prSet presAssocID="{3845D8FF-5217-47F6-8BAA-BDDA0E0BFD5F}" presName="bgRect" presStyleLbl="bgShp" presStyleIdx="4" presStyleCnt="5"/>
      <dgm:spPr/>
    </dgm:pt>
    <dgm:pt modelId="{CF3D2E56-E558-4952-8F19-CBF58F93F57F}" type="pres">
      <dgm:prSet presAssocID="{3845D8FF-5217-47F6-8BAA-BDDA0E0BFD5F}"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Forstørrelsesglass"/>
        </a:ext>
      </dgm:extLst>
    </dgm:pt>
    <dgm:pt modelId="{A20AAD0F-1F1D-4F36-A8E1-9870066EFC70}" type="pres">
      <dgm:prSet presAssocID="{3845D8FF-5217-47F6-8BAA-BDDA0E0BFD5F}" presName="spaceRect" presStyleCnt="0"/>
      <dgm:spPr/>
    </dgm:pt>
    <dgm:pt modelId="{B1AB3CAF-7FBD-43CA-A7B5-D4D916DB0212}" type="pres">
      <dgm:prSet presAssocID="{3845D8FF-5217-47F6-8BAA-BDDA0E0BFD5F}" presName="parTx" presStyleLbl="revTx" presStyleIdx="8" presStyleCnt="10">
        <dgm:presLayoutVars>
          <dgm:chMax val="0"/>
          <dgm:chPref val="0"/>
        </dgm:presLayoutVars>
      </dgm:prSet>
      <dgm:spPr/>
    </dgm:pt>
    <dgm:pt modelId="{4B73A3E4-8BFC-4477-8734-659CD261F30D}" type="pres">
      <dgm:prSet presAssocID="{3845D8FF-5217-47F6-8BAA-BDDA0E0BFD5F}" presName="desTx" presStyleLbl="revTx" presStyleIdx="9" presStyleCnt="10">
        <dgm:presLayoutVars/>
      </dgm:prSet>
      <dgm:spPr/>
    </dgm:pt>
  </dgm:ptLst>
  <dgm:cxnLst>
    <dgm:cxn modelId="{9F29060A-AC7E-4925-B8D0-21F909663822}" type="presOf" srcId="{EACA3B74-31CC-4989-9D1D-92CFB5ECDBD1}" destId="{32E1D580-1D3E-4ED1-A615-2ED6E1E42F82}" srcOrd="0" destOrd="0" presId="urn:microsoft.com/office/officeart/2018/2/layout/IconVerticalSolidList"/>
    <dgm:cxn modelId="{462CC80A-409C-439F-AA7D-7FCDDE786769}" srcId="{E1EB249F-6678-4445-B6DA-EBF7459A1EB4}" destId="{FCB336FE-2175-4B27-AE2E-5217B5AFD6E8}" srcOrd="2" destOrd="0" parTransId="{D8C424EF-E6DD-4BF7-902A-BF3641730405}" sibTransId="{54A1EDD9-0407-48F4-ACEF-2A4F4D8EA45C}"/>
    <dgm:cxn modelId="{A4301426-F14E-446A-86A2-696BC63F8E75}" type="presOf" srcId="{E534573A-84FB-4543-831F-04C9DD73E290}" destId="{2CCE47AA-5DCC-41E3-BCD9-B01B238888D5}" srcOrd="0" destOrd="0" presId="urn:microsoft.com/office/officeart/2018/2/layout/IconVerticalSolidList"/>
    <dgm:cxn modelId="{788C0935-96DF-4E49-905D-11EEF80508A4}" srcId="{3845D8FF-5217-47F6-8BAA-BDDA0E0BFD5F}" destId="{BCD7768D-5D5A-4E17-AB40-C9A2DEF704A2}" srcOrd="0" destOrd="0" parTransId="{25A0DAB1-86F4-41C8-B63E-842E9406E540}" sibTransId="{E825C847-BC68-4C30-8E72-7D3234833A04}"/>
    <dgm:cxn modelId="{A24C4F60-A67C-4114-9408-D29B73D6DC81}" type="presOf" srcId="{7D2AE112-489D-4927-A6B0-210EAE2D5437}" destId="{30ECD762-2F30-454A-82FC-FA7B60A9A527}" srcOrd="0" destOrd="0" presId="urn:microsoft.com/office/officeart/2018/2/layout/IconVerticalSolidList"/>
    <dgm:cxn modelId="{5A07556D-86BD-4411-8E99-51F5C88B331A}" type="presOf" srcId="{E1EB249F-6678-4445-B6DA-EBF7459A1EB4}" destId="{1B31E3F4-69F0-473E-9E6A-2201E6C27D9F}" srcOrd="0" destOrd="0" presId="urn:microsoft.com/office/officeart/2018/2/layout/IconVerticalSolidList"/>
    <dgm:cxn modelId="{2E53D371-A129-4DAF-AA0C-12F208BE849C}" srcId="{E1EB249F-6678-4445-B6DA-EBF7459A1EB4}" destId="{E40CF33B-FA1D-417C-B77E-F046B21C6891}" srcOrd="3" destOrd="0" parTransId="{5FF4A3DD-DB6C-4E93-AFD8-C182ECFE55BC}" sibTransId="{A8828712-A946-483C-8BCD-D9E831E46B20}"/>
    <dgm:cxn modelId="{B708BB53-A3D4-4EC2-905E-7062265FE17E}" srcId="{E1EB249F-6678-4445-B6DA-EBF7459A1EB4}" destId="{E534573A-84FB-4543-831F-04C9DD73E290}" srcOrd="0" destOrd="0" parTransId="{8F0756C8-9EBF-4342-9916-2BCA8290E012}" sibTransId="{FA290EDE-BA71-4540-93DF-6B1F026BC099}"/>
    <dgm:cxn modelId="{4C191A79-0792-4F7A-8DC0-42887445BD40}" srcId="{E1EB249F-6678-4445-B6DA-EBF7459A1EB4}" destId="{3845D8FF-5217-47F6-8BAA-BDDA0E0BFD5F}" srcOrd="4" destOrd="0" parTransId="{E6AC5C2F-432C-4403-B7B9-F3590EE5C0AB}" sibTransId="{37BE7C97-21CA-4669-B43F-451D13511038}"/>
    <dgm:cxn modelId="{178F858B-F1E3-4606-9D9E-0A1A182416E1}" srcId="{E534573A-84FB-4543-831F-04C9DD73E290}" destId="{C0A28BC7-0AF8-44A5-B49E-E41C4E67F65D}" srcOrd="0" destOrd="0" parTransId="{A3FCF134-B744-466F-9241-624A078D94CE}" sibTransId="{10A7B1FB-5F61-49CF-A469-825A153CF219}"/>
    <dgm:cxn modelId="{A4D2BD91-0817-4D0C-903D-C1E7C7425345}" type="presOf" srcId="{FCB336FE-2175-4B27-AE2E-5217B5AFD6E8}" destId="{05C7B824-61B7-4DB0-A6FE-2311EBA7525A}" srcOrd="0" destOrd="0" presId="urn:microsoft.com/office/officeart/2018/2/layout/IconVerticalSolidList"/>
    <dgm:cxn modelId="{CBB87795-A462-435F-8715-F60FD0C5E219}" srcId="{FCB336FE-2175-4B27-AE2E-5217B5AFD6E8}" destId="{EACA3B74-31CC-4989-9D1D-92CFB5ECDBD1}" srcOrd="0" destOrd="0" parTransId="{C00BF90A-8BCB-4728-8C34-C3797CAA49CF}" sibTransId="{6D6798F7-A047-414B-B533-CD7BBCCADCA2}"/>
    <dgm:cxn modelId="{4CB81D98-4970-492A-ABA8-E9B9030271E8}" type="presOf" srcId="{A1D8617D-6EA2-45B3-8259-A0218C1FF00B}" destId="{D41EC4AD-29A5-4473-8BF8-675C3779405E}" srcOrd="0" destOrd="0" presId="urn:microsoft.com/office/officeart/2018/2/layout/IconVerticalSolidList"/>
    <dgm:cxn modelId="{0293E1A3-1C29-493D-B858-AAEF895F525F}" srcId="{9E53C09E-0536-46C3-91EA-0321904B4FC2}" destId="{7D2AE112-489D-4927-A6B0-210EAE2D5437}" srcOrd="0" destOrd="0" parTransId="{EDDB8083-2386-4827-B7FA-CD2732EE174C}" sibTransId="{935F6592-8BCC-4F87-A94E-538EF1485A7D}"/>
    <dgm:cxn modelId="{2C946CA5-1D99-4753-97F1-F5232AC8B940}" type="presOf" srcId="{C0A28BC7-0AF8-44A5-B49E-E41C4E67F65D}" destId="{F069D6A4-90BD-4D20-AD2E-5341750BFFE3}" srcOrd="0" destOrd="0" presId="urn:microsoft.com/office/officeart/2018/2/layout/IconVerticalSolidList"/>
    <dgm:cxn modelId="{0D5B62AE-4158-439E-875E-CF1C1C422ACE}" srcId="{E40CF33B-FA1D-417C-B77E-F046B21C6891}" destId="{A1D8617D-6EA2-45B3-8259-A0218C1FF00B}" srcOrd="0" destOrd="0" parTransId="{1AA21708-0AC2-40F4-8F49-ED4B24FA1960}" sibTransId="{E70B89AC-7758-4AD2-87AA-E85BB4BEA5DB}"/>
    <dgm:cxn modelId="{2FA917D4-E8EA-4D8B-A5CB-C68557ECDC3F}" type="presOf" srcId="{BCD7768D-5D5A-4E17-AB40-C9A2DEF704A2}" destId="{4B73A3E4-8BFC-4477-8734-659CD261F30D}" srcOrd="0" destOrd="0" presId="urn:microsoft.com/office/officeart/2018/2/layout/IconVerticalSolidList"/>
    <dgm:cxn modelId="{FC70F4D4-427B-41C8-85CD-9870B1F653CD}" type="presOf" srcId="{3845D8FF-5217-47F6-8BAA-BDDA0E0BFD5F}" destId="{B1AB3CAF-7FBD-43CA-A7B5-D4D916DB0212}" srcOrd="0" destOrd="0" presId="urn:microsoft.com/office/officeart/2018/2/layout/IconVerticalSolidList"/>
    <dgm:cxn modelId="{1DD7FFDD-1877-466B-9264-53400340893B}" type="presOf" srcId="{E40CF33B-FA1D-417C-B77E-F046B21C6891}" destId="{F4046610-4434-4E97-B819-99FAC33FEB18}" srcOrd="0" destOrd="0" presId="urn:microsoft.com/office/officeart/2018/2/layout/IconVerticalSolidList"/>
    <dgm:cxn modelId="{E868E9F2-9146-4944-BF24-B37E5C09B7A7}" srcId="{E1EB249F-6678-4445-B6DA-EBF7459A1EB4}" destId="{9E53C09E-0536-46C3-91EA-0321904B4FC2}" srcOrd="1" destOrd="0" parTransId="{437906B9-D349-4288-A257-58F6923A093B}" sibTransId="{121B6954-94EB-4DDD-B388-6357450886AC}"/>
    <dgm:cxn modelId="{43266BFF-D358-4A05-8469-4C8507FC169A}" type="presOf" srcId="{9E53C09E-0536-46C3-91EA-0321904B4FC2}" destId="{41C4A65A-6980-4ED4-A0DB-3B74F33A522B}" srcOrd="0" destOrd="0" presId="urn:microsoft.com/office/officeart/2018/2/layout/IconVerticalSolidList"/>
    <dgm:cxn modelId="{F4C2D56D-3F95-461B-AD71-B7755AFC1646}" type="presParOf" srcId="{1B31E3F4-69F0-473E-9E6A-2201E6C27D9F}" destId="{EAA76B6C-C97F-4804-8FAE-ABA8409B8C95}" srcOrd="0" destOrd="0" presId="urn:microsoft.com/office/officeart/2018/2/layout/IconVerticalSolidList"/>
    <dgm:cxn modelId="{B2ADF112-412D-4312-A0F0-52AF783906C3}" type="presParOf" srcId="{EAA76B6C-C97F-4804-8FAE-ABA8409B8C95}" destId="{3B6772DC-B827-4ECF-B943-0EF8AC62DF16}" srcOrd="0" destOrd="0" presId="urn:microsoft.com/office/officeart/2018/2/layout/IconVerticalSolidList"/>
    <dgm:cxn modelId="{8779A231-6F72-4C2E-9999-7A0E6FE1CAE8}" type="presParOf" srcId="{EAA76B6C-C97F-4804-8FAE-ABA8409B8C95}" destId="{ABCDAE62-707E-455F-AFBB-351FA43BAA60}" srcOrd="1" destOrd="0" presId="urn:microsoft.com/office/officeart/2018/2/layout/IconVerticalSolidList"/>
    <dgm:cxn modelId="{194AC967-62C4-4E8C-9F00-17EB606E6F99}" type="presParOf" srcId="{EAA76B6C-C97F-4804-8FAE-ABA8409B8C95}" destId="{96578796-16A4-439D-B0C5-69797241CF93}" srcOrd="2" destOrd="0" presId="urn:microsoft.com/office/officeart/2018/2/layout/IconVerticalSolidList"/>
    <dgm:cxn modelId="{ED99E43C-50BA-47B0-AB6A-A65086F1DA50}" type="presParOf" srcId="{EAA76B6C-C97F-4804-8FAE-ABA8409B8C95}" destId="{2CCE47AA-5DCC-41E3-BCD9-B01B238888D5}" srcOrd="3" destOrd="0" presId="urn:microsoft.com/office/officeart/2018/2/layout/IconVerticalSolidList"/>
    <dgm:cxn modelId="{910361D4-0F40-4775-A18A-D72BBB512C80}" type="presParOf" srcId="{EAA76B6C-C97F-4804-8FAE-ABA8409B8C95}" destId="{F069D6A4-90BD-4D20-AD2E-5341750BFFE3}" srcOrd="4" destOrd="0" presId="urn:microsoft.com/office/officeart/2018/2/layout/IconVerticalSolidList"/>
    <dgm:cxn modelId="{DDFF8132-77D2-4AF0-B2D5-DED790AA4B1E}" type="presParOf" srcId="{1B31E3F4-69F0-473E-9E6A-2201E6C27D9F}" destId="{AD59E489-FAAF-46F3-8BD5-5B75AC171170}" srcOrd="1" destOrd="0" presId="urn:microsoft.com/office/officeart/2018/2/layout/IconVerticalSolidList"/>
    <dgm:cxn modelId="{AD9DE411-9AFC-4A94-B6D7-05C2E67E4781}" type="presParOf" srcId="{1B31E3F4-69F0-473E-9E6A-2201E6C27D9F}" destId="{C16861FF-270E-415B-98A9-049828D950FF}" srcOrd="2" destOrd="0" presId="urn:microsoft.com/office/officeart/2018/2/layout/IconVerticalSolidList"/>
    <dgm:cxn modelId="{A6EC39F0-E147-4310-856D-1D8D5B0BE6C3}" type="presParOf" srcId="{C16861FF-270E-415B-98A9-049828D950FF}" destId="{5E140830-5EC6-423F-9836-0B9590B689E4}" srcOrd="0" destOrd="0" presId="urn:microsoft.com/office/officeart/2018/2/layout/IconVerticalSolidList"/>
    <dgm:cxn modelId="{2102ADCE-3C54-494D-9A5E-8A614562AFF7}" type="presParOf" srcId="{C16861FF-270E-415B-98A9-049828D950FF}" destId="{F9D6C707-29CB-4CAE-8A57-3115BA0549B7}" srcOrd="1" destOrd="0" presId="urn:microsoft.com/office/officeart/2018/2/layout/IconVerticalSolidList"/>
    <dgm:cxn modelId="{66C67D08-073B-4ECB-B3FA-3D1A53CAF4B9}" type="presParOf" srcId="{C16861FF-270E-415B-98A9-049828D950FF}" destId="{8371BDA4-4998-4EA3-848B-6B1879C2C717}" srcOrd="2" destOrd="0" presId="urn:microsoft.com/office/officeart/2018/2/layout/IconVerticalSolidList"/>
    <dgm:cxn modelId="{BD403840-560C-4C20-B31B-3BB64B9E2EE7}" type="presParOf" srcId="{C16861FF-270E-415B-98A9-049828D950FF}" destId="{41C4A65A-6980-4ED4-A0DB-3B74F33A522B}" srcOrd="3" destOrd="0" presId="urn:microsoft.com/office/officeart/2018/2/layout/IconVerticalSolidList"/>
    <dgm:cxn modelId="{676D58AD-BE06-4ABC-B66B-2A47C9F9C1BF}" type="presParOf" srcId="{C16861FF-270E-415B-98A9-049828D950FF}" destId="{30ECD762-2F30-454A-82FC-FA7B60A9A527}" srcOrd="4" destOrd="0" presId="urn:microsoft.com/office/officeart/2018/2/layout/IconVerticalSolidList"/>
    <dgm:cxn modelId="{DB91889F-0C5A-4C0E-8EA2-B5C187BF6682}" type="presParOf" srcId="{1B31E3F4-69F0-473E-9E6A-2201E6C27D9F}" destId="{2831AB70-58E7-4C4A-8702-D528CA6A5837}" srcOrd="3" destOrd="0" presId="urn:microsoft.com/office/officeart/2018/2/layout/IconVerticalSolidList"/>
    <dgm:cxn modelId="{23C85DE8-2891-4A61-9E2E-CAEA35A82609}" type="presParOf" srcId="{1B31E3F4-69F0-473E-9E6A-2201E6C27D9F}" destId="{B37444BE-2801-4AC4-A2BE-B4B4BEA7B4D4}" srcOrd="4" destOrd="0" presId="urn:microsoft.com/office/officeart/2018/2/layout/IconVerticalSolidList"/>
    <dgm:cxn modelId="{B377CAC0-B081-42C6-AEA7-7BA1EA26F4D7}" type="presParOf" srcId="{B37444BE-2801-4AC4-A2BE-B4B4BEA7B4D4}" destId="{BDA848D0-D79B-42CF-822F-87151AE2E754}" srcOrd="0" destOrd="0" presId="urn:microsoft.com/office/officeart/2018/2/layout/IconVerticalSolidList"/>
    <dgm:cxn modelId="{5402EBFF-3663-4C11-A03F-4594DA9D6335}" type="presParOf" srcId="{B37444BE-2801-4AC4-A2BE-B4B4BEA7B4D4}" destId="{2E2AC6D2-5FD6-42CC-B19F-B2F73E7069CD}" srcOrd="1" destOrd="0" presId="urn:microsoft.com/office/officeart/2018/2/layout/IconVerticalSolidList"/>
    <dgm:cxn modelId="{52708BDE-D7AC-4A5B-B7A6-B6B9899847A6}" type="presParOf" srcId="{B37444BE-2801-4AC4-A2BE-B4B4BEA7B4D4}" destId="{9ECA33BC-901E-4DA5-92A4-E05A381390C6}" srcOrd="2" destOrd="0" presId="urn:microsoft.com/office/officeart/2018/2/layout/IconVerticalSolidList"/>
    <dgm:cxn modelId="{6A38174C-2B2F-442D-B51D-63AD848F2FCD}" type="presParOf" srcId="{B37444BE-2801-4AC4-A2BE-B4B4BEA7B4D4}" destId="{05C7B824-61B7-4DB0-A6FE-2311EBA7525A}" srcOrd="3" destOrd="0" presId="urn:microsoft.com/office/officeart/2018/2/layout/IconVerticalSolidList"/>
    <dgm:cxn modelId="{24D6B6A1-BCF7-46F2-9533-B2FECBBBA6E7}" type="presParOf" srcId="{B37444BE-2801-4AC4-A2BE-B4B4BEA7B4D4}" destId="{32E1D580-1D3E-4ED1-A615-2ED6E1E42F82}" srcOrd="4" destOrd="0" presId="urn:microsoft.com/office/officeart/2018/2/layout/IconVerticalSolidList"/>
    <dgm:cxn modelId="{957240DB-42F0-46A7-ABE2-A275C6A0B90E}" type="presParOf" srcId="{1B31E3F4-69F0-473E-9E6A-2201E6C27D9F}" destId="{E703B56A-C6B0-4BAA-BBB7-92F26179EE3A}" srcOrd="5" destOrd="0" presId="urn:microsoft.com/office/officeart/2018/2/layout/IconVerticalSolidList"/>
    <dgm:cxn modelId="{55634EC5-BE22-4A5A-BFBD-FECEAEAA002F}" type="presParOf" srcId="{1B31E3F4-69F0-473E-9E6A-2201E6C27D9F}" destId="{BC38DD7A-E80F-4324-BFD7-D2DCB1101338}" srcOrd="6" destOrd="0" presId="urn:microsoft.com/office/officeart/2018/2/layout/IconVerticalSolidList"/>
    <dgm:cxn modelId="{2133D8E8-1D7A-434F-B4E4-D126A7B06261}" type="presParOf" srcId="{BC38DD7A-E80F-4324-BFD7-D2DCB1101338}" destId="{CBC6D9F4-5723-4C24-97F9-B7C8A98B6CE0}" srcOrd="0" destOrd="0" presId="urn:microsoft.com/office/officeart/2018/2/layout/IconVerticalSolidList"/>
    <dgm:cxn modelId="{C584C740-10A2-49FE-B595-343BBF5849F0}" type="presParOf" srcId="{BC38DD7A-E80F-4324-BFD7-D2DCB1101338}" destId="{D8B5A82E-9AD9-4A9F-8B5B-1F13C500CF30}" srcOrd="1" destOrd="0" presId="urn:microsoft.com/office/officeart/2018/2/layout/IconVerticalSolidList"/>
    <dgm:cxn modelId="{9D822B8B-EF81-4F81-934E-8DA2BA1A992A}" type="presParOf" srcId="{BC38DD7A-E80F-4324-BFD7-D2DCB1101338}" destId="{6B33951E-1A39-4370-9004-E392AA515BC0}" srcOrd="2" destOrd="0" presId="urn:microsoft.com/office/officeart/2018/2/layout/IconVerticalSolidList"/>
    <dgm:cxn modelId="{188F7169-A77C-4EB0-92C3-F20A720F711F}" type="presParOf" srcId="{BC38DD7A-E80F-4324-BFD7-D2DCB1101338}" destId="{F4046610-4434-4E97-B819-99FAC33FEB18}" srcOrd="3" destOrd="0" presId="urn:microsoft.com/office/officeart/2018/2/layout/IconVerticalSolidList"/>
    <dgm:cxn modelId="{7B659DC0-D583-43FD-A89A-3D060471039B}" type="presParOf" srcId="{BC38DD7A-E80F-4324-BFD7-D2DCB1101338}" destId="{D41EC4AD-29A5-4473-8BF8-675C3779405E}" srcOrd="4" destOrd="0" presId="urn:microsoft.com/office/officeart/2018/2/layout/IconVerticalSolidList"/>
    <dgm:cxn modelId="{F7E8B501-0DB3-4118-BD70-95E36DDE08B4}" type="presParOf" srcId="{1B31E3F4-69F0-473E-9E6A-2201E6C27D9F}" destId="{B689E5E3-F976-4C6D-8095-1A8A066E61A8}" srcOrd="7" destOrd="0" presId="urn:microsoft.com/office/officeart/2018/2/layout/IconVerticalSolidList"/>
    <dgm:cxn modelId="{3C70B20E-534D-4A13-A309-452FF3EA2009}" type="presParOf" srcId="{1B31E3F4-69F0-473E-9E6A-2201E6C27D9F}" destId="{C8A982A6-27B2-4713-8442-CF9068CB50A1}" srcOrd="8" destOrd="0" presId="urn:microsoft.com/office/officeart/2018/2/layout/IconVerticalSolidList"/>
    <dgm:cxn modelId="{5962783A-B6D7-464E-8A6F-BFEF4F77C32F}" type="presParOf" srcId="{C8A982A6-27B2-4713-8442-CF9068CB50A1}" destId="{056221DA-4DCF-4FDB-9FBB-9F3D1D8F6EE6}" srcOrd="0" destOrd="0" presId="urn:microsoft.com/office/officeart/2018/2/layout/IconVerticalSolidList"/>
    <dgm:cxn modelId="{8038DF54-BFBB-46B8-8555-B65833CC6F18}" type="presParOf" srcId="{C8A982A6-27B2-4713-8442-CF9068CB50A1}" destId="{CF3D2E56-E558-4952-8F19-CBF58F93F57F}" srcOrd="1" destOrd="0" presId="urn:microsoft.com/office/officeart/2018/2/layout/IconVerticalSolidList"/>
    <dgm:cxn modelId="{BF65FCDB-1679-428A-9034-EDEAE25E3149}" type="presParOf" srcId="{C8A982A6-27B2-4713-8442-CF9068CB50A1}" destId="{A20AAD0F-1F1D-4F36-A8E1-9870066EFC70}" srcOrd="2" destOrd="0" presId="urn:microsoft.com/office/officeart/2018/2/layout/IconVerticalSolidList"/>
    <dgm:cxn modelId="{D79E3A4C-D757-4260-9909-8E130AB69CE6}" type="presParOf" srcId="{C8A982A6-27B2-4713-8442-CF9068CB50A1}" destId="{B1AB3CAF-7FBD-43CA-A7B5-D4D916DB0212}" srcOrd="3" destOrd="0" presId="urn:microsoft.com/office/officeart/2018/2/layout/IconVerticalSolidList"/>
    <dgm:cxn modelId="{C5AE833A-C44E-4CDB-B7A5-F5019FBCA9D6}" type="presParOf" srcId="{C8A982A6-27B2-4713-8442-CF9068CB50A1}" destId="{4B73A3E4-8BFC-4477-8734-659CD261F30D}"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772DC-B827-4ECF-B943-0EF8AC62DF16}">
      <dsp:nvSpPr>
        <dsp:cNvPr id="0" name=""/>
        <dsp:cNvSpPr/>
      </dsp:nvSpPr>
      <dsp:spPr>
        <a:xfrm>
          <a:off x="0" y="4606"/>
          <a:ext cx="6993176" cy="98125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CDAE62-707E-455F-AFBB-351FA43BAA60}">
      <dsp:nvSpPr>
        <dsp:cNvPr id="0" name=""/>
        <dsp:cNvSpPr/>
      </dsp:nvSpPr>
      <dsp:spPr>
        <a:xfrm>
          <a:off x="296829" y="225389"/>
          <a:ext cx="539690" cy="53969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CCE47AA-5DCC-41E3-BCD9-B01B238888D5}">
      <dsp:nvSpPr>
        <dsp:cNvPr id="0" name=""/>
        <dsp:cNvSpPr/>
      </dsp:nvSpPr>
      <dsp:spPr>
        <a:xfrm>
          <a:off x="1133349" y="4606"/>
          <a:ext cx="3146929"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844550">
            <a:lnSpc>
              <a:spcPct val="90000"/>
            </a:lnSpc>
            <a:spcBef>
              <a:spcPct val="0"/>
            </a:spcBef>
            <a:spcAft>
              <a:spcPct val="35000"/>
            </a:spcAft>
            <a:buNone/>
          </a:pPr>
          <a:r>
            <a:rPr lang="nb-NO" sz="1900" kern="1200"/>
            <a:t>Et humanistisk menneskesyn</a:t>
          </a:r>
          <a:endParaRPr lang="en-US" sz="1900" kern="1200"/>
        </a:p>
      </dsp:txBody>
      <dsp:txXfrm>
        <a:off x="1133349" y="4606"/>
        <a:ext cx="3146929" cy="981254"/>
      </dsp:txXfrm>
    </dsp:sp>
    <dsp:sp modelId="{F069D6A4-90BD-4D20-AD2E-5341750BFFE3}">
      <dsp:nvSpPr>
        <dsp:cNvPr id="0" name=""/>
        <dsp:cNvSpPr/>
      </dsp:nvSpPr>
      <dsp:spPr>
        <a:xfrm>
          <a:off x="4280278" y="4606"/>
          <a:ext cx="2712897"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533400">
            <a:lnSpc>
              <a:spcPct val="90000"/>
            </a:lnSpc>
            <a:spcBef>
              <a:spcPct val="0"/>
            </a:spcBef>
            <a:spcAft>
              <a:spcPct val="35000"/>
            </a:spcAft>
            <a:buNone/>
          </a:pPr>
          <a:r>
            <a:rPr lang="nb-NO" sz="1200" kern="1200"/>
            <a:t>Mennesket i sentrum, som mål for handling (ikke som middel). Subjekter i egne liv, med fri vilje og iboende egenverd. </a:t>
          </a:r>
          <a:endParaRPr lang="en-US" sz="1200" kern="1200"/>
        </a:p>
      </dsp:txBody>
      <dsp:txXfrm>
        <a:off x="4280278" y="4606"/>
        <a:ext cx="2712897" cy="981254"/>
      </dsp:txXfrm>
    </dsp:sp>
    <dsp:sp modelId="{5E140830-5EC6-423F-9836-0B9590B689E4}">
      <dsp:nvSpPr>
        <dsp:cNvPr id="0" name=""/>
        <dsp:cNvSpPr/>
      </dsp:nvSpPr>
      <dsp:spPr>
        <a:xfrm>
          <a:off x="0" y="1231175"/>
          <a:ext cx="6993176" cy="98125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D6C707-29CB-4CAE-8A57-3115BA0549B7}">
      <dsp:nvSpPr>
        <dsp:cNvPr id="0" name=""/>
        <dsp:cNvSpPr/>
      </dsp:nvSpPr>
      <dsp:spPr>
        <a:xfrm>
          <a:off x="296829" y="1451957"/>
          <a:ext cx="539690" cy="5396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C4A65A-6980-4ED4-A0DB-3B74F33A522B}">
      <dsp:nvSpPr>
        <dsp:cNvPr id="0" name=""/>
        <dsp:cNvSpPr/>
      </dsp:nvSpPr>
      <dsp:spPr>
        <a:xfrm>
          <a:off x="1133349" y="1231175"/>
          <a:ext cx="3146929"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844550">
            <a:lnSpc>
              <a:spcPct val="90000"/>
            </a:lnSpc>
            <a:spcBef>
              <a:spcPct val="0"/>
            </a:spcBef>
            <a:spcAft>
              <a:spcPct val="35000"/>
            </a:spcAft>
            <a:buNone/>
          </a:pPr>
          <a:r>
            <a:rPr lang="nb-NO" sz="1900" kern="1200"/>
            <a:t>Respekt for veisøkers egenverd og autonomi</a:t>
          </a:r>
          <a:endParaRPr lang="en-US" sz="1900" kern="1200"/>
        </a:p>
      </dsp:txBody>
      <dsp:txXfrm>
        <a:off x="1133349" y="1231175"/>
        <a:ext cx="3146929" cy="981254"/>
      </dsp:txXfrm>
    </dsp:sp>
    <dsp:sp modelId="{30ECD762-2F30-454A-82FC-FA7B60A9A527}">
      <dsp:nvSpPr>
        <dsp:cNvPr id="0" name=""/>
        <dsp:cNvSpPr/>
      </dsp:nvSpPr>
      <dsp:spPr>
        <a:xfrm>
          <a:off x="4280278" y="1231175"/>
          <a:ext cx="2712897"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533400">
            <a:lnSpc>
              <a:spcPct val="90000"/>
            </a:lnSpc>
            <a:spcBef>
              <a:spcPct val="0"/>
            </a:spcBef>
            <a:spcAft>
              <a:spcPct val="35000"/>
            </a:spcAft>
            <a:buNone/>
          </a:pPr>
          <a:r>
            <a:rPr lang="nb-NO" sz="1200" kern="1200"/>
            <a:t>Rett til selvbestemmelse, ta valg for seg selv. Å respektere innebærer blant annet å møte den andre uten fastlåst førforståelse og fordommer. </a:t>
          </a:r>
          <a:endParaRPr lang="en-US" sz="1200" kern="1200"/>
        </a:p>
      </dsp:txBody>
      <dsp:txXfrm>
        <a:off x="4280278" y="1231175"/>
        <a:ext cx="2712897" cy="981254"/>
      </dsp:txXfrm>
    </dsp:sp>
    <dsp:sp modelId="{BDA848D0-D79B-42CF-822F-87151AE2E754}">
      <dsp:nvSpPr>
        <dsp:cNvPr id="0" name=""/>
        <dsp:cNvSpPr/>
      </dsp:nvSpPr>
      <dsp:spPr>
        <a:xfrm>
          <a:off x="0" y="2471089"/>
          <a:ext cx="6993176" cy="981254"/>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2AC6D2-5FD6-42CC-B19F-B2F73E7069CD}">
      <dsp:nvSpPr>
        <dsp:cNvPr id="0" name=""/>
        <dsp:cNvSpPr/>
      </dsp:nvSpPr>
      <dsp:spPr>
        <a:xfrm>
          <a:off x="296829" y="2678526"/>
          <a:ext cx="539690" cy="53969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C7B824-61B7-4DB0-A6FE-2311EBA7525A}">
      <dsp:nvSpPr>
        <dsp:cNvPr id="0" name=""/>
        <dsp:cNvSpPr/>
      </dsp:nvSpPr>
      <dsp:spPr>
        <a:xfrm>
          <a:off x="1133349" y="2457744"/>
          <a:ext cx="3146929"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844550">
            <a:lnSpc>
              <a:spcPct val="90000"/>
            </a:lnSpc>
            <a:spcBef>
              <a:spcPct val="0"/>
            </a:spcBef>
            <a:spcAft>
              <a:spcPct val="35000"/>
            </a:spcAft>
            <a:buNone/>
          </a:pPr>
          <a:r>
            <a:rPr lang="nb-NO" sz="1900" kern="1200"/>
            <a:t>Profesjonalitet og etiske kompetanse</a:t>
          </a:r>
          <a:endParaRPr lang="en-US" sz="1900" kern="1200"/>
        </a:p>
      </dsp:txBody>
      <dsp:txXfrm>
        <a:off x="1133349" y="2457744"/>
        <a:ext cx="3146929" cy="981254"/>
      </dsp:txXfrm>
    </dsp:sp>
    <dsp:sp modelId="{32E1D580-1D3E-4ED1-A615-2ED6E1E42F82}">
      <dsp:nvSpPr>
        <dsp:cNvPr id="0" name=""/>
        <dsp:cNvSpPr/>
      </dsp:nvSpPr>
      <dsp:spPr>
        <a:xfrm>
          <a:off x="4280278" y="2457744"/>
          <a:ext cx="2712897"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533400">
            <a:lnSpc>
              <a:spcPct val="90000"/>
            </a:lnSpc>
            <a:spcBef>
              <a:spcPct val="0"/>
            </a:spcBef>
            <a:spcAft>
              <a:spcPct val="35000"/>
            </a:spcAft>
            <a:buNone/>
          </a:pPr>
          <a:r>
            <a:rPr lang="nb-NO" sz="1200" kern="1200"/>
            <a:t>Gjøre det man kan, kunne det man gjør. Etisk bevissthet, dømmekraft og handlekraft. </a:t>
          </a:r>
          <a:endParaRPr lang="en-US" sz="1200" kern="1200"/>
        </a:p>
      </dsp:txBody>
      <dsp:txXfrm>
        <a:off x="4280278" y="2457744"/>
        <a:ext cx="2712897" cy="981254"/>
      </dsp:txXfrm>
    </dsp:sp>
    <dsp:sp modelId="{CBC6D9F4-5723-4C24-97F9-B7C8A98B6CE0}">
      <dsp:nvSpPr>
        <dsp:cNvPr id="0" name=""/>
        <dsp:cNvSpPr/>
      </dsp:nvSpPr>
      <dsp:spPr>
        <a:xfrm>
          <a:off x="0" y="3684312"/>
          <a:ext cx="6993176" cy="981254"/>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B5A82E-9AD9-4A9F-8B5B-1F13C500CF30}">
      <dsp:nvSpPr>
        <dsp:cNvPr id="0" name=""/>
        <dsp:cNvSpPr/>
      </dsp:nvSpPr>
      <dsp:spPr>
        <a:xfrm>
          <a:off x="296829" y="3905095"/>
          <a:ext cx="539690" cy="539690"/>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4046610-4434-4E97-B819-99FAC33FEB18}">
      <dsp:nvSpPr>
        <dsp:cNvPr id="0" name=""/>
        <dsp:cNvSpPr/>
      </dsp:nvSpPr>
      <dsp:spPr>
        <a:xfrm>
          <a:off x="1133349" y="3684312"/>
          <a:ext cx="3146929"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844550">
            <a:lnSpc>
              <a:spcPct val="90000"/>
            </a:lnSpc>
            <a:spcBef>
              <a:spcPct val="0"/>
            </a:spcBef>
            <a:spcAft>
              <a:spcPct val="35000"/>
            </a:spcAft>
            <a:buNone/>
          </a:pPr>
          <a:r>
            <a:rPr lang="nb-NO" sz="1900" kern="1200"/>
            <a:t>Likeverd og sosial rettferdighet</a:t>
          </a:r>
          <a:endParaRPr lang="en-US" sz="1900" kern="1200"/>
        </a:p>
      </dsp:txBody>
      <dsp:txXfrm>
        <a:off x="1133349" y="3684312"/>
        <a:ext cx="3146929" cy="981254"/>
      </dsp:txXfrm>
    </dsp:sp>
    <dsp:sp modelId="{D41EC4AD-29A5-4473-8BF8-675C3779405E}">
      <dsp:nvSpPr>
        <dsp:cNvPr id="0" name=""/>
        <dsp:cNvSpPr/>
      </dsp:nvSpPr>
      <dsp:spPr>
        <a:xfrm>
          <a:off x="4280278" y="3684312"/>
          <a:ext cx="2712897"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533400">
            <a:lnSpc>
              <a:spcPct val="90000"/>
            </a:lnSpc>
            <a:spcBef>
              <a:spcPct val="0"/>
            </a:spcBef>
            <a:spcAft>
              <a:spcPct val="35000"/>
            </a:spcAft>
            <a:buNone/>
          </a:pPr>
          <a:r>
            <a:rPr lang="nb-NO" sz="1200" kern="1200"/>
            <a:t>Lik behandling, ikke diskriminere og forskjellsbehandle uten saklig grunn. </a:t>
          </a:r>
          <a:endParaRPr lang="en-US" sz="1200" kern="1200"/>
        </a:p>
      </dsp:txBody>
      <dsp:txXfrm>
        <a:off x="4280278" y="3684312"/>
        <a:ext cx="2712897" cy="981254"/>
      </dsp:txXfrm>
    </dsp:sp>
    <dsp:sp modelId="{056221DA-4DCF-4FDB-9FBB-9F3D1D8F6EE6}">
      <dsp:nvSpPr>
        <dsp:cNvPr id="0" name=""/>
        <dsp:cNvSpPr/>
      </dsp:nvSpPr>
      <dsp:spPr>
        <a:xfrm>
          <a:off x="0" y="4910881"/>
          <a:ext cx="6993176" cy="981254"/>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3D2E56-E558-4952-8F19-CBF58F93F57F}">
      <dsp:nvSpPr>
        <dsp:cNvPr id="0" name=""/>
        <dsp:cNvSpPr/>
      </dsp:nvSpPr>
      <dsp:spPr>
        <a:xfrm>
          <a:off x="296829" y="5131663"/>
          <a:ext cx="539690" cy="539690"/>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1AB3CAF-7FBD-43CA-A7B5-D4D916DB0212}">
      <dsp:nvSpPr>
        <dsp:cNvPr id="0" name=""/>
        <dsp:cNvSpPr/>
      </dsp:nvSpPr>
      <dsp:spPr>
        <a:xfrm>
          <a:off x="1133349" y="4910881"/>
          <a:ext cx="3146929"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844550">
            <a:lnSpc>
              <a:spcPct val="90000"/>
            </a:lnSpc>
            <a:spcBef>
              <a:spcPct val="0"/>
            </a:spcBef>
            <a:spcAft>
              <a:spcPct val="35000"/>
            </a:spcAft>
            <a:buNone/>
          </a:pPr>
          <a:r>
            <a:rPr lang="nb-NO" sz="1900" kern="1200"/>
            <a:t>Åpenhet, nysgjerrighet og undring</a:t>
          </a:r>
          <a:endParaRPr lang="en-US" sz="1900" kern="1200"/>
        </a:p>
      </dsp:txBody>
      <dsp:txXfrm>
        <a:off x="1133349" y="4910881"/>
        <a:ext cx="3146929" cy="981254"/>
      </dsp:txXfrm>
    </dsp:sp>
    <dsp:sp modelId="{4B73A3E4-8BFC-4477-8734-659CD261F30D}">
      <dsp:nvSpPr>
        <dsp:cNvPr id="0" name=""/>
        <dsp:cNvSpPr/>
      </dsp:nvSpPr>
      <dsp:spPr>
        <a:xfrm>
          <a:off x="4280278" y="4910881"/>
          <a:ext cx="2712897" cy="9812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849" tIns="103849" rIns="103849" bIns="103849" numCol="1" spcCol="1270" anchor="ctr" anchorCtr="0">
          <a:noAutofit/>
        </a:bodyPr>
        <a:lstStyle/>
        <a:p>
          <a:pPr marL="0" lvl="0" indent="0" algn="l" defTabSz="533400">
            <a:lnSpc>
              <a:spcPct val="90000"/>
            </a:lnSpc>
            <a:spcBef>
              <a:spcPct val="0"/>
            </a:spcBef>
            <a:spcAft>
              <a:spcPct val="35000"/>
            </a:spcAft>
            <a:buNone/>
          </a:pPr>
          <a:r>
            <a:rPr lang="nb-NO" sz="1200" kern="1200"/>
            <a:t>Ydmykhet i møte med veisøker, aktiv lytting, starte «der han er». </a:t>
          </a:r>
          <a:endParaRPr lang="en-US" sz="1200" kern="1200"/>
        </a:p>
      </dsp:txBody>
      <dsp:txXfrm>
        <a:off x="4280278" y="4910881"/>
        <a:ext cx="2712897" cy="98125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nb-NO"/>
          </a:p>
        </p:txBody>
      </p:sp>
      <p:sp>
        <p:nvSpPr>
          <p:cNvPr id="3" name="Date Placeholder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FA8944C3-64DE-4044-9169-E55CE0F3F966}" type="datetimeFigureOut">
              <a:rPr lang="nb-NO" smtClean="0"/>
              <a:t>16.11.2023</a:t>
            </a:fld>
            <a:endParaRPr lang="nb-NO"/>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16" tIns="48308" rIns="96616" bIns="48308" rtlCol="0" anchor="ctr"/>
          <a:lstStyle/>
          <a:p>
            <a:endParaRPr lang="nb-NO"/>
          </a:p>
        </p:txBody>
      </p:sp>
      <p:sp>
        <p:nvSpPr>
          <p:cNvPr id="5" name="Notes Placeholder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nb-NO"/>
          </a:p>
        </p:txBody>
      </p:sp>
      <p:sp>
        <p:nvSpPr>
          <p:cNvPr id="7" name="Slide Number Placeholder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B0BD28E2-FCDC-4603-9606-B84D8A1975C5}" type="slidenum">
              <a:rPr lang="nb-NO" smtClean="0"/>
              <a:t>‹#›</a:t>
            </a:fld>
            <a:endParaRPr lang="nb-NO"/>
          </a:p>
        </p:txBody>
      </p:sp>
    </p:spTree>
    <p:extLst>
      <p:ext uri="{BB962C8B-B14F-4D97-AF65-F5344CB8AC3E}">
        <p14:creationId xmlns:p14="http://schemas.microsoft.com/office/powerpoint/2010/main" val="1563390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7B597ED7-F362-4F61-A200-CCC21C1593E5}" type="slidenum">
              <a:rPr lang="nb-NO" smtClean="0"/>
              <a:t>2</a:t>
            </a:fld>
            <a:endParaRPr lang="nb-NO"/>
          </a:p>
        </p:txBody>
      </p:sp>
    </p:spTree>
    <p:extLst>
      <p:ext uri="{BB962C8B-B14F-4D97-AF65-F5344CB8AC3E}">
        <p14:creationId xmlns:p14="http://schemas.microsoft.com/office/powerpoint/2010/main" val="18954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15</a:t>
            </a:fld>
            <a:endParaRPr lang="nb-NO" dirty="0"/>
          </a:p>
        </p:txBody>
      </p:sp>
    </p:spTree>
    <p:extLst>
      <p:ext uri="{BB962C8B-B14F-4D97-AF65-F5344CB8AC3E}">
        <p14:creationId xmlns:p14="http://schemas.microsoft.com/office/powerpoint/2010/main" val="2589515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16</a:t>
            </a:fld>
            <a:endParaRPr lang="nb-NO" dirty="0"/>
          </a:p>
        </p:txBody>
      </p:sp>
    </p:spTree>
    <p:extLst>
      <p:ext uri="{BB962C8B-B14F-4D97-AF65-F5344CB8AC3E}">
        <p14:creationId xmlns:p14="http://schemas.microsoft.com/office/powerpoint/2010/main" val="2295010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17</a:t>
            </a:fld>
            <a:endParaRPr lang="nb-NO" dirty="0"/>
          </a:p>
        </p:txBody>
      </p:sp>
    </p:spTree>
    <p:extLst>
      <p:ext uri="{BB962C8B-B14F-4D97-AF65-F5344CB8AC3E}">
        <p14:creationId xmlns:p14="http://schemas.microsoft.com/office/powerpoint/2010/main" val="2487482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19</a:t>
            </a:fld>
            <a:endParaRPr lang="nb-NO" dirty="0"/>
          </a:p>
        </p:txBody>
      </p:sp>
    </p:spTree>
    <p:extLst>
      <p:ext uri="{BB962C8B-B14F-4D97-AF65-F5344CB8AC3E}">
        <p14:creationId xmlns:p14="http://schemas.microsoft.com/office/powerpoint/2010/main" val="2919302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FA4692E6-2B4A-40E4-A52E-53A9ED0EC2E0}" type="slidenum">
              <a:rPr lang="nb-NO" smtClean="0"/>
              <a:t>21</a:t>
            </a:fld>
            <a:endParaRPr lang="nb-NO"/>
          </a:p>
        </p:txBody>
      </p:sp>
    </p:spTree>
    <p:extLst>
      <p:ext uri="{BB962C8B-B14F-4D97-AF65-F5344CB8AC3E}">
        <p14:creationId xmlns:p14="http://schemas.microsoft.com/office/powerpoint/2010/main" val="2679886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22</a:t>
            </a:fld>
            <a:endParaRPr lang="nb-NO" dirty="0"/>
          </a:p>
        </p:txBody>
      </p:sp>
    </p:spTree>
    <p:extLst>
      <p:ext uri="{BB962C8B-B14F-4D97-AF65-F5344CB8AC3E}">
        <p14:creationId xmlns:p14="http://schemas.microsoft.com/office/powerpoint/2010/main" val="955878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23</a:t>
            </a:fld>
            <a:endParaRPr lang="nb-NO" dirty="0"/>
          </a:p>
        </p:txBody>
      </p:sp>
    </p:spTree>
    <p:extLst>
      <p:ext uri="{BB962C8B-B14F-4D97-AF65-F5344CB8AC3E}">
        <p14:creationId xmlns:p14="http://schemas.microsoft.com/office/powerpoint/2010/main" val="3089168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24</a:t>
            </a:fld>
            <a:endParaRPr lang="nb-NO" dirty="0"/>
          </a:p>
        </p:txBody>
      </p:sp>
    </p:spTree>
    <p:extLst>
      <p:ext uri="{BB962C8B-B14F-4D97-AF65-F5344CB8AC3E}">
        <p14:creationId xmlns:p14="http://schemas.microsoft.com/office/powerpoint/2010/main" val="582387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25</a:t>
            </a:fld>
            <a:endParaRPr lang="nb-NO" dirty="0"/>
          </a:p>
        </p:txBody>
      </p:sp>
    </p:spTree>
    <p:extLst>
      <p:ext uri="{BB962C8B-B14F-4D97-AF65-F5344CB8AC3E}">
        <p14:creationId xmlns:p14="http://schemas.microsoft.com/office/powerpoint/2010/main" val="3990485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baseline="0" dirty="0"/>
              <a:t>Ikke verdt noe i en skuff</a:t>
            </a:r>
          </a:p>
        </p:txBody>
      </p:sp>
      <p:sp>
        <p:nvSpPr>
          <p:cNvPr id="4" name="Slide Number Placeholder 3"/>
          <p:cNvSpPr>
            <a:spLocks noGrp="1"/>
          </p:cNvSpPr>
          <p:nvPr>
            <p:ph type="sldNum" sz="quarter" idx="10"/>
          </p:nvPr>
        </p:nvSpPr>
        <p:spPr/>
        <p:txBody>
          <a:bodyPr/>
          <a:lstStyle/>
          <a:p>
            <a:fld id="{9F2F91E1-E889-48AA-90E6-B1BAD54308F3}" type="slidenum">
              <a:rPr lang="nb-NO" smtClean="0"/>
              <a:t>26</a:t>
            </a:fld>
            <a:endParaRPr lang="nb-NO"/>
          </a:p>
        </p:txBody>
      </p:sp>
    </p:spTree>
    <p:extLst>
      <p:ext uri="{BB962C8B-B14F-4D97-AF65-F5344CB8AC3E}">
        <p14:creationId xmlns:p14="http://schemas.microsoft.com/office/powerpoint/2010/main" val="2607440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B0BD28E2-FCDC-4603-9606-B84D8A1975C5}" type="slidenum">
              <a:rPr lang="nb-NO" smtClean="0"/>
              <a:t>4</a:t>
            </a:fld>
            <a:endParaRPr lang="nb-NO"/>
          </a:p>
        </p:txBody>
      </p:sp>
    </p:spTree>
    <p:extLst>
      <p:ext uri="{BB962C8B-B14F-4D97-AF65-F5344CB8AC3E}">
        <p14:creationId xmlns:p14="http://schemas.microsoft.com/office/powerpoint/2010/main" val="3630753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9F2F91E1-E889-48AA-90E6-B1BAD54308F3}" type="slidenum">
              <a:rPr lang="nb-NO" smtClean="0"/>
              <a:t>28</a:t>
            </a:fld>
            <a:endParaRPr lang="nb-NO"/>
          </a:p>
        </p:txBody>
      </p:sp>
    </p:spTree>
    <p:extLst>
      <p:ext uri="{BB962C8B-B14F-4D97-AF65-F5344CB8AC3E}">
        <p14:creationId xmlns:p14="http://schemas.microsoft.com/office/powerpoint/2010/main" val="1551643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29</a:t>
            </a:fld>
            <a:endParaRPr lang="nb-NO" dirty="0"/>
          </a:p>
        </p:txBody>
      </p:sp>
    </p:spTree>
    <p:extLst>
      <p:ext uri="{BB962C8B-B14F-4D97-AF65-F5344CB8AC3E}">
        <p14:creationId xmlns:p14="http://schemas.microsoft.com/office/powerpoint/2010/main" val="2339358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30</a:t>
            </a:fld>
            <a:endParaRPr lang="nb-NO" dirty="0"/>
          </a:p>
        </p:txBody>
      </p:sp>
    </p:spTree>
    <p:extLst>
      <p:ext uri="{BB962C8B-B14F-4D97-AF65-F5344CB8AC3E}">
        <p14:creationId xmlns:p14="http://schemas.microsoft.com/office/powerpoint/2010/main" val="10620916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a:p>
            <a:endParaRPr lang="nb-NO" dirty="0"/>
          </a:p>
          <a:p>
            <a:endParaRPr lang="nb-NO" dirty="0"/>
          </a:p>
        </p:txBody>
      </p:sp>
      <p:sp>
        <p:nvSpPr>
          <p:cNvPr id="4" name="Slide Number Placeholder 3"/>
          <p:cNvSpPr>
            <a:spLocks noGrp="1"/>
          </p:cNvSpPr>
          <p:nvPr>
            <p:ph type="sldNum" sz="quarter" idx="10"/>
          </p:nvPr>
        </p:nvSpPr>
        <p:spPr/>
        <p:txBody>
          <a:bodyPr/>
          <a:lstStyle/>
          <a:p>
            <a:fld id="{9F2F91E1-E889-48AA-90E6-B1BAD54308F3}" type="slidenum">
              <a:rPr lang="nb-NO" smtClean="0"/>
              <a:t>32</a:t>
            </a:fld>
            <a:endParaRPr lang="nb-NO"/>
          </a:p>
        </p:txBody>
      </p:sp>
    </p:spTree>
    <p:extLst>
      <p:ext uri="{BB962C8B-B14F-4D97-AF65-F5344CB8AC3E}">
        <p14:creationId xmlns:p14="http://schemas.microsoft.com/office/powerpoint/2010/main" val="2771625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7B597ED7-F362-4F61-A200-CCC21C1593E5}" type="slidenum">
              <a:rPr lang="nb-NO" smtClean="0"/>
              <a:t>33</a:t>
            </a:fld>
            <a:endParaRPr lang="nb-NO"/>
          </a:p>
        </p:txBody>
      </p:sp>
    </p:spTree>
    <p:extLst>
      <p:ext uri="{BB962C8B-B14F-4D97-AF65-F5344CB8AC3E}">
        <p14:creationId xmlns:p14="http://schemas.microsoft.com/office/powerpoint/2010/main" val="605152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8</a:t>
            </a:fld>
            <a:endParaRPr lang="nb-NO" dirty="0"/>
          </a:p>
        </p:txBody>
      </p:sp>
    </p:spTree>
    <p:extLst>
      <p:ext uri="{BB962C8B-B14F-4D97-AF65-F5344CB8AC3E}">
        <p14:creationId xmlns:p14="http://schemas.microsoft.com/office/powerpoint/2010/main" val="3670166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9</a:t>
            </a:fld>
            <a:endParaRPr lang="nb-NO" dirty="0"/>
          </a:p>
        </p:txBody>
      </p:sp>
    </p:spTree>
    <p:extLst>
      <p:ext uri="{BB962C8B-B14F-4D97-AF65-F5344CB8AC3E}">
        <p14:creationId xmlns:p14="http://schemas.microsoft.com/office/powerpoint/2010/main" val="3291388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10</a:t>
            </a:fld>
            <a:endParaRPr lang="nb-NO" dirty="0"/>
          </a:p>
        </p:txBody>
      </p:sp>
    </p:spTree>
    <p:extLst>
      <p:ext uri="{BB962C8B-B14F-4D97-AF65-F5344CB8AC3E}">
        <p14:creationId xmlns:p14="http://schemas.microsoft.com/office/powerpoint/2010/main" val="746431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11</a:t>
            </a:fld>
            <a:endParaRPr lang="nb-NO" dirty="0"/>
          </a:p>
        </p:txBody>
      </p:sp>
    </p:spTree>
    <p:extLst>
      <p:ext uri="{BB962C8B-B14F-4D97-AF65-F5344CB8AC3E}">
        <p14:creationId xmlns:p14="http://schemas.microsoft.com/office/powerpoint/2010/main" val="1829104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12</a:t>
            </a:fld>
            <a:endParaRPr lang="nb-NO" dirty="0"/>
          </a:p>
        </p:txBody>
      </p:sp>
    </p:spTree>
    <p:extLst>
      <p:ext uri="{BB962C8B-B14F-4D97-AF65-F5344CB8AC3E}">
        <p14:creationId xmlns:p14="http://schemas.microsoft.com/office/powerpoint/2010/main" val="3259477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9F2F91E1-E889-48AA-90E6-B1BAD54308F3}" type="slidenum">
              <a:rPr lang="nb-NO" smtClean="0"/>
              <a:t>13</a:t>
            </a:fld>
            <a:endParaRPr lang="nb-NO"/>
          </a:p>
        </p:txBody>
      </p:sp>
    </p:spTree>
    <p:extLst>
      <p:ext uri="{BB962C8B-B14F-4D97-AF65-F5344CB8AC3E}">
        <p14:creationId xmlns:p14="http://schemas.microsoft.com/office/powerpoint/2010/main" val="2771625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F90F1B15-0B0A-FB4E-95E9-0B5F10908BE3}" type="slidenum">
              <a:rPr lang="nb-NO" smtClean="0"/>
              <a:t>14</a:t>
            </a:fld>
            <a:endParaRPr lang="nb-NO" dirty="0"/>
          </a:p>
        </p:txBody>
      </p:sp>
    </p:spTree>
    <p:extLst>
      <p:ext uri="{BB962C8B-B14F-4D97-AF65-F5344CB8AC3E}">
        <p14:creationId xmlns:p14="http://schemas.microsoft.com/office/powerpoint/2010/main" val="167736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2458F-84B4-0D5B-ACBF-CD6148102F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b-NO"/>
          </a:p>
        </p:txBody>
      </p:sp>
      <p:sp>
        <p:nvSpPr>
          <p:cNvPr id="3" name="Subtitle 2">
            <a:extLst>
              <a:ext uri="{FF2B5EF4-FFF2-40B4-BE49-F238E27FC236}">
                <a16:creationId xmlns:a16="http://schemas.microsoft.com/office/drawing/2014/main" id="{83884C56-1654-26AF-DFF1-CB11DBFC9A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b-NO"/>
          </a:p>
        </p:txBody>
      </p:sp>
      <p:sp>
        <p:nvSpPr>
          <p:cNvPr id="4" name="Date Placeholder 3">
            <a:extLst>
              <a:ext uri="{FF2B5EF4-FFF2-40B4-BE49-F238E27FC236}">
                <a16:creationId xmlns:a16="http://schemas.microsoft.com/office/drawing/2014/main" id="{236323FD-123A-A2F2-F989-FC7640E11457}"/>
              </a:ext>
            </a:extLst>
          </p:cNvPr>
          <p:cNvSpPr>
            <a:spLocks noGrp="1"/>
          </p:cNvSpPr>
          <p:nvPr>
            <p:ph type="dt" sz="half" idx="10"/>
          </p:nvPr>
        </p:nvSpPr>
        <p:spPr/>
        <p:txBody>
          <a:bodyPr/>
          <a:lstStyle/>
          <a:p>
            <a:endParaRPr lang="nb-NO"/>
          </a:p>
        </p:txBody>
      </p:sp>
      <p:sp>
        <p:nvSpPr>
          <p:cNvPr id="5" name="Footer Placeholder 4">
            <a:extLst>
              <a:ext uri="{FF2B5EF4-FFF2-40B4-BE49-F238E27FC236}">
                <a16:creationId xmlns:a16="http://schemas.microsoft.com/office/drawing/2014/main" id="{A5915009-37BD-4ADE-6663-08ED3A498924}"/>
              </a:ext>
            </a:extLst>
          </p:cNvPr>
          <p:cNvSpPr>
            <a:spLocks noGrp="1"/>
          </p:cNvSpPr>
          <p:nvPr>
            <p:ph type="ftr" sz="quarter" idx="11"/>
          </p:nvPr>
        </p:nvSpPr>
        <p:spPr/>
        <p:txBody>
          <a:bodyPr/>
          <a:lstStyle/>
          <a:p>
            <a:r>
              <a:rPr lang="nb-NO"/>
              <a:t>Anne Holm-Nordhagen 2023</a:t>
            </a:r>
          </a:p>
        </p:txBody>
      </p:sp>
      <p:sp>
        <p:nvSpPr>
          <p:cNvPr id="6" name="Slide Number Placeholder 5">
            <a:extLst>
              <a:ext uri="{FF2B5EF4-FFF2-40B4-BE49-F238E27FC236}">
                <a16:creationId xmlns:a16="http://schemas.microsoft.com/office/drawing/2014/main" id="{E76E7164-3D08-376C-F320-204FEDE7CCF6}"/>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440147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A47BD-A3DA-A512-BD98-BFFE54D3065C}"/>
              </a:ext>
            </a:extLst>
          </p:cNvPr>
          <p:cNvSpPr>
            <a:spLocks noGrp="1"/>
          </p:cNvSpPr>
          <p:nvPr>
            <p:ph type="title"/>
          </p:nvPr>
        </p:nvSpPr>
        <p:spPr/>
        <p:txBody>
          <a:bodyPr/>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5380D254-1920-57A8-5388-754029B04D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AE1863D0-BF23-EE85-7AB2-AA4D9029A62D}"/>
              </a:ext>
            </a:extLst>
          </p:cNvPr>
          <p:cNvSpPr>
            <a:spLocks noGrp="1"/>
          </p:cNvSpPr>
          <p:nvPr>
            <p:ph type="dt" sz="half" idx="10"/>
          </p:nvPr>
        </p:nvSpPr>
        <p:spPr/>
        <p:txBody>
          <a:bodyPr/>
          <a:lstStyle/>
          <a:p>
            <a:endParaRPr lang="nb-NO"/>
          </a:p>
        </p:txBody>
      </p:sp>
      <p:sp>
        <p:nvSpPr>
          <p:cNvPr id="5" name="Footer Placeholder 4">
            <a:extLst>
              <a:ext uri="{FF2B5EF4-FFF2-40B4-BE49-F238E27FC236}">
                <a16:creationId xmlns:a16="http://schemas.microsoft.com/office/drawing/2014/main" id="{54DF4C79-1B41-D200-0409-93DFE67C5BE2}"/>
              </a:ext>
            </a:extLst>
          </p:cNvPr>
          <p:cNvSpPr>
            <a:spLocks noGrp="1"/>
          </p:cNvSpPr>
          <p:nvPr>
            <p:ph type="ftr" sz="quarter" idx="11"/>
          </p:nvPr>
        </p:nvSpPr>
        <p:spPr/>
        <p:txBody>
          <a:bodyPr/>
          <a:lstStyle/>
          <a:p>
            <a:r>
              <a:rPr lang="nb-NO"/>
              <a:t>Anne Holm-Nordhagen 2023</a:t>
            </a:r>
          </a:p>
        </p:txBody>
      </p:sp>
      <p:sp>
        <p:nvSpPr>
          <p:cNvPr id="6" name="Slide Number Placeholder 5">
            <a:extLst>
              <a:ext uri="{FF2B5EF4-FFF2-40B4-BE49-F238E27FC236}">
                <a16:creationId xmlns:a16="http://schemas.microsoft.com/office/drawing/2014/main" id="{86F40D27-71D7-00C4-817D-522B72FB44FE}"/>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3953604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B31EA3-0B72-B775-7A11-571A15F183C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b-NO"/>
          </a:p>
        </p:txBody>
      </p:sp>
      <p:sp>
        <p:nvSpPr>
          <p:cNvPr id="3" name="Vertical Text Placeholder 2">
            <a:extLst>
              <a:ext uri="{FF2B5EF4-FFF2-40B4-BE49-F238E27FC236}">
                <a16:creationId xmlns:a16="http://schemas.microsoft.com/office/drawing/2014/main" id="{5D82CC46-A715-AD39-82B4-C1229BEB9F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383AF900-2AE6-D0FE-2FD3-C7E3CFD392ED}"/>
              </a:ext>
            </a:extLst>
          </p:cNvPr>
          <p:cNvSpPr>
            <a:spLocks noGrp="1"/>
          </p:cNvSpPr>
          <p:nvPr>
            <p:ph type="dt" sz="half" idx="10"/>
          </p:nvPr>
        </p:nvSpPr>
        <p:spPr/>
        <p:txBody>
          <a:bodyPr/>
          <a:lstStyle/>
          <a:p>
            <a:endParaRPr lang="nb-NO"/>
          </a:p>
        </p:txBody>
      </p:sp>
      <p:sp>
        <p:nvSpPr>
          <p:cNvPr id="5" name="Footer Placeholder 4">
            <a:extLst>
              <a:ext uri="{FF2B5EF4-FFF2-40B4-BE49-F238E27FC236}">
                <a16:creationId xmlns:a16="http://schemas.microsoft.com/office/drawing/2014/main" id="{4278413B-5A09-14AD-36A3-985A1DE0913A}"/>
              </a:ext>
            </a:extLst>
          </p:cNvPr>
          <p:cNvSpPr>
            <a:spLocks noGrp="1"/>
          </p:cNvSpPr>
          <p:nvPr>
            <p:ph type="ftr" sz="quarter" idx="11"/>
          </p:nvPr>
        </p:nvSpPr>
        <p:spPr/>
        <p:txBody>
          <a:bodyPr/>
          <a:lstStyle/>
          <a:p>
            <a:r>
              <a:rPr lang="nb-NO"/>
              <a:t>Anne Holm-Nordhagen 2023</a:t>
            </a:r>
          </a:p>
        </p:txBody>
      </p:sp>
      <p:sp>
        <p:nvSpPr>
          <p:cNvPr id="6" name="Slide Number Placeholder 5">
            <a:extLst>
              <a:ext uri="{FF2B5EF4-FFF2-40B4-BE49-F238E27FC236}">
                <a16:creationId xmlns:a16="http://schemas.microsoft.com/office/drawing/2014/main" id="{D7BD97A5-67C6-A185-2084-5355BC7E3A1E}"/>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717931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tellysbilde">
    <p:spTree>
      <p:nvGrpSpPr>
        <p:cNvPr id="1" name=""/>
        <p:cNvGrpSpPr/>
        <p:nvPr/>
      </p:nvGrpSpPr>
      <p:grpSpPr>
        <a:xfrm>
          <a:off x="0" y="0"/>
          <a:ext cx="0" cy="0"/>
          <a:chOff x="0" y="0"/>
          <a:chExt cx="0" cy="0"/>
        </a:xfrm>
      </p:grpSpPr>
      <p:sp>
        <p:nvSpPr>
          <p:cNvPr id="11" name="Plassholder for tittel 1"/>
          <p:cNvSpPr>
            <a:spLocks noGrp="1"/>
          </p:cNvSpPr>
          <p:nvPr>
            <p:ph type="title"/>
          </p:nvPr>
        </p:nvSpPr>
        <p:spPr>
          <a:xfrm>
            <a:off x="838200" y="365126"/>
            <a:ext cx="10515600" cy="888640"/>
          </a:xfrm>
          <a:prstGeom prst="rect">
            <a:avLst/>
          </a:prstGeom>
        </p:spPr>
        <p:txBody>
          <a:bodyPr vert="horz" lIns="91440" tIns="45720" rIns="91440" bIns="45720" rtlCol="0" anchor="ctr">
            <a:normAutofit/>
          </a:bodyPr>
          <a:lstStyle/>
          <a:p>
            <a:r>
              <a:rPr lang="nb-NO"/>
              <a:t>Klikk for å redigere tittelstil</a:t>
            </a:r>
            <a:endParaRPr lang="nb-NO" dirty="0"/>
          </a:p>
        </p:txBody>
      </p:sp>
      <p:pic>
        <p:nvPicPr>
          <p:cNvPr id="15" name="Bild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6655" y="6326861"/>
            <a:ext cx="1421185" cy="315363"/>
          </a:xfrm>
          <a:prstGeom prst="rect">
            <a:avLst/>
          </a:prstGeom>
        </p:spPr>
      </p:pic>
      <p:pic>
        <p:nvPicPr>
          <p:cNvPr id="16" name="Bilde 15">
            <a:extLst>
              <a:ext uri="{FF2B5EF4-FFF2-40B4-BE49-F238E27FC236}">
                <a16:creationId xmlns:a16="http://schemas.microsoft.com/office/drawing/2014/main" id="{DE3810B4-A28C-40C3-B1D8-83E0667BEEC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946640" y="6273465"/>
            <a:ext cx="1871737" cy="390243"/>
          </a:xfrm>
          <a:prstGeom prst="rect">
            <a:avLst/>
          </a:prstGeom>
        </p:spPr>
      </p:pic>
    </p:spTree>
    <p:extLst>
      <p:ext uri="{BB962C8B-B14F-4D97-AF65-F5344CB8AC3E}">
        <p14:creationId xmlns:p14="http://schemas.microsoft.com/office/powerpoint/2010/main" val="3289822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3B18C-6EA1-8221-82CB-E2E01B47F9D8}"/>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43277092-7B7D-38E7-5FA7-DFF3740FE6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EFFAA6F0-162B-1E6C-365B-6A06E6E6CBBC}"/>
              </a:ext>
            </a:extLst>
          </p:cNvPr>
          <p:cNvSpPr>
            <a:spLocks noGrp="1"/>
          </p:cNvSpPr>
          <p:nvPr>
            <p:ph type="dt" sz="half" idx="10"/>
          </p:nvPr>
        </p:nvSpPr>
        <p:spPr/>
        <p:txBody>
          <a:bodyPr/>
          <a:lstStyle/>
          <a:p>
            <a:endParaRPr lang="nb-NO"/>
          </a:p>
        </p:txBody>
      </p:sp>
      <p:sp>
        <p:nvSpPr>
          <p:cNvPr id="5" name="Footer Placeholder 4">
            <a:extLst>
              <a:ext uri="{FF2B5EF4-FFF2-40B4-BE49-F238E27FC236}">
                <a16:creationId xmlns:a16="http://schemas.microsoft.com/office/drawing/2014/main" id="{57A755CD-483B-FD27-D0D5-952323FEC4D3}"/>
              </a:ext>
            </a:extLst>
          </p:cNvPr>
          <p:cNvSpPr>
            <a:spLocks noGrp="1"/>
          </p:cNvSpPr>
          <p:nvPr>
            <p:ph type="ftr" sz="quarter" idx="11"/>
          </p:nvPr>
        </p:nvSpPr>
        <p:spPr/>
        <p:txBody>
          <a:bodyPr/>
          <a:lstStyle/>
          <a:p>
            <a:r>
              <a:rPr lang="nb-NO"/>
              <a:t>Anne Holm-Nordhagen 2023</a:t>
            </a:r>
          </a:p>
        </p:txBody>
      </p:sp>
      <p:sp>
        <p:nvSpPr>
          <p:cNvPr id="6" name="Slide Number Placeholder 5">
            <a:extLst>
              <a:ext uri="{FF2B5EF4-FFF2-40B4-BE49-F238E27FC236}">
                <a16:creationId xmlns:a16="http://schemas.microsoft.com/office/drawing/2014/main" id="{2A2A3233-8922-B2C9-51CA-257B1F04EBD9}"/>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764045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B8623-5799-187C-3A40-CB6CC2A08C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b-NO"/>
          </a:p>
        </p:txBody>
      </p:sp>
      <p:sp>
        <p:nvSpPr>
          <p:cNvPr id="3" name="Text Placeholder 2">
            <a:extLst>
              <a:ext uri="{FF2B5EF4-FFF2-40B4-BE49-F238E27FC236}">
                <a16:creationId xmlns:a16="http://schemas.microsoft.com/office/drawing/2014/main" id="{9E936FA2-822A-4631-2399-22EE52C2E2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3ED74F-C564-219A-0038-3E42F97CEC90}"/>
              </a:ext>
            </a:extLst>
          </p:cNvPr>
          <p:cNvSpPr>
            <a:spLocks noGrp="1"/>
          </p:cNvSpPr>
          <p:nvPr>
            <p:ph type="dt" sz="half" idx="10"/>
          </p:nvPr>
        </p:nvSpPr>
        <p:spPr/>
        <p:txBody>
          <a:bodyPr/>
          <a:lstStyle/>
          <a:p>
            <a:endParaRPr lang="nb-NO"/>
          </a:p>
        </p:txBody>
      </p:sp>
      <p:sp>
        <p:nvSpPr>
          <p:cNvPr id="5" name="Footer Placeholder 4">
            <a:extLst>
              <a:ext uri="{FF2B5EF4-FFF2-40B4-BE49-F238E27FC236}">
                <a16:creationId xmlns:a16="http://schemas.microsoft.com/office/drawing/2014/main" id="{9217B60E-C473-AED6-1BBD-071D54338690}"/>
              </a:ext>
            </a:extLst>
          </p:cNvPr>
          <p:cNvSpPr>
            <a:spLocks noGrp="1"/>
          </p:cNvSpPr>
          <p:nvPr>
            <p:ph type="ftr" sz="quarter" idx="11"/>
          </p:nvPr>
        </p:nvSpPr>
        <p:spPr/>
        <p:txBody>
          <a:bodyPr/>
          <a:lstStyle/>
          <a:p>
            <a:r>
              <a:rPr lang="nb-NO"/>
              <a:t>Anne Holm-Nordhagen 2023</a:t>
            </a:r>
          </a:p>
        </p:txBody>
      </p:sp>
      <p:sp>
        <p:nvSpPr>
          <p:cNvPr id="6" name="Slide Number Placeholder 5">
            <a:extLst>
              <a:ext uri="{FF2B5EF4-FFF2-40B4-BE49-F238E27FC236}">
                <a16:creationId xmlns:a16="http://schemas.microsoft.com/office/drawing/2014/main" id="{A780C2CA-9A10-5157-186D-6658246D2EB1}"/>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081720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79250-66B8-878F-1E8C-5A7789498541}"/>
              </a:ext>
            </a:extLst>
          </p:cNvPr>
          <p:cNvSpPr>
            <a:spLocks noGrp="1"/>
          </p:cNvSpPr>
          <p:nvPr>
            <p:ph type="title"/>
          </p:nvPr>
        </p:nvSpPr>
        <p:spPr/>
        <p:txBody>
          <a:bodyPr/>
          <a:lstStyle/>
          <a:p>
            <a:r>
              <a:rPr lang="en-US"/>
              <a:t>Click to edit Master title style</a:t>
            </a:r>
            <a:endParaRPr lang="nb-NO"/>
          </a:p>
        </p:txBody>
      </p:sp>
      <p:sp>
        <p:nvSpPr>
          <p:cNvPr id="3" name="Content Placeholder 2">
            <a:extLst>
              <a:ext uri="{FF2B5EF4-FFF2-40B4-BE49-F238E27FC236}">
                <a16:creationId xmlns:a16="http://schemas.microsoft.com/office/drawing/2014/main" id="{8680E03F-B923-AD1B-31E0-A9C35973949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Content Placeholder 3">
            <a:extLst>
              <a:ext uri="{FF2B5EF4-FFF2-40B4-BE49-F238E27FC236}">
                <a16:creationId xmlns:a16="http://schemas.microsoft.com/office/drawing/2014/main" id="{DC37EB69-B5CF-DBAE-51DF-010C4420EBF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Date Placeholder 4">
            <a:extLst>
              <a:ext uri="{FF2B5EF4-FFF2-40B4-BE49-F238E27FC236}">
                <a16:creationId xmlns:a16="http://schemas.microsoft.com/office/drawing/2014/main" id="{1059F925-2DB8-480F-161C-EBCD754CFD1F}"/>
              </a:ext>
            </a:extLst>
          </p:cNvPr>
          <p:cNvSpPr>
            <a:spLocks noGrp="1"/>
          </p:cNvSpPr>
          <p:nvPr>
            <p:ph type="dt" sz="half" idx="10"/>
          </p:nvPr>
        </p:nvSpPr>
        <p:spPr/>
        <p:txBody>
          <a:bodyPr/>
          <a:lstStyle/>
          <a:p>
            <a:endParaRPr lang="nb-NO"/>
          </a:p>
        </p:txBody>
      </p:sp>
      <p:sp>
        <p:nvSpPr>
          <p:cNvPr id="6" name="Footer Placeholder 5">
            <a:extLst>
              <a:ext uri="{FF2B5EF4-FFF2-40B4-BE49-F238E27FC236}">
                <a16:creationId xmlns:a16="http://schemas.microsoft.com/office/drawing/2014/main" id="{A9491C82-2014-A877-BBE7-E533C8EDEDF1}"/>
              </a:ext>
            </a:extLst>
          </p:cNvPr>
          <p:cNvSpPr>
            <a:spLocks noGrp="1"/>
          </p:cNvSpPr>
          <p:nvPr>
            <p:ph type="ftr" sz="quarter" idx="11"/>
          </p:nvPr>
        </p:nvSpPr>
        <p:spPr/>
        <p:txBody>
          <a:bodyPr/>
          <a:lstStyle/>
          <a:p>
            <a:r>
              <a:rPr lang="nb-NO"/>
              <a:t>Anne Holm-Nordhagen 2023</a:t>
            </a:r>
          </a:p>
        </p:txBody>
      </p:sp>
      <p:sp>
        <p:nvSpPr>
          <p:cNvPr id="7" name="Slide Number Placeholder 6">
            <a:extLst>
              <a:ext uri="{FF2B5EF4-FFF2-40B4-BE49-F238E27FC236}">
                <a16:creationId xmlns:a16="http://schemas.microsoft.com/office/drawing/2014/main" id="{A67FA176-35BD-CAEB-A622-D251BF328FB5}"/>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477653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7D741-DEE0-4956-2895-ACE3BB275D2A}"/>
              </a:ext>
            </a:extLst>
          </p:cNvPr>
          <p:cNvSpPr>
            <a:spLocks noGrp="1"/>
          </p:cNvSpPr>
          <p:nvPr>
            <p:ph type="title"/>
          </p:nvPr>
        </p:nvSpPr>
        <p:spPr>
          <a:xfrm>
            <a:off x="839788" y="365125"/>
            <a:ext cx="10515600" cy="1325563"/>
          </a:xfrm>
        </p:spPr>
        <p:txBody>
          <a:bodyPr/>
          <a:lstStyle/>
          <a:p>
            <a:r>
              <a:rPr lang="en-US"/>
              <a:t>Click to edit Master title style</a:t>
            </a:r>
            <a:endParaRPr lang="nb-NO"/>
          </a:p>
        </p:txBody>
      </p:sp>
      <p:sp>
        <p:nvSpPr>
          <p:cNvPr id="3" name="Text Placeholder 2">
            <a:extLst>
              <a:ext uri="{FF2B5EF4-FFF2-40B4-BE49-F238E27FC236}">
                <a16:creationId xmlns:a16="http://schemas.microsoft.com/office/drawing/2014/main" id="{10439BFB-5F27-C639-AFF5-EDBFAFED5E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DF5759-14EF-2815-16AF-4884F6D490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5" name="Text Placeholder 4">
            <a:extLst>
              <a:ext uri="{FF2B5EF4-FFF2-40B4-BE49-F238E27FC236}">
                <a16:creationId xmlns:a16="http://schemas.microsoft.com/office/drawing/2014/main" id="{9857CC04-5C54-F121-D9E6-F633635B94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EE7567-8AE2-918D-A705-AADE8E14BA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7" name="Date Placeholder 6">
            <a:extLst>
              <a:ext uri="{FF2B5EF4-FFF2-40B4-BE49-F238E27FC236}">
                <a16:creationId xmlns:a16="http://schemas.microsoft.com/office/drawing/2014/main" id="{0C1C9C3F-B093-1FF1-1F04-C66FD729AD1E}"/>
              </a:ext>
            </a:extLst>
          </p:cNvPr>
          <p:cNvSpPr>
            <a:spLocks noGrp="1"/>
          </p:cNvSpPr>
          <p:nvPr>
            <p:ph type="dt" sz="half" idx="10"/>
          </p:nvPr>
        </p:nvSpPr>
        <p:spPr/>
        <p:txBody>
          <a:bodyPr/>
          <a:lstStyle/>
          <a:p>
            <a:endParaRPr lang="nb-NO"/>
          </a:p>
        </p:txBody>
      </p:sp>
      <p:sp>
        <p:nvSpPr>
          <p:cNvPr id="8" name="Footer Placeholder 7">
            <a:extLst>
              <a:ext uri="{FF2B5EF4-FFF2-40B4-BE49-F238E27FC236}">
                <a16:creationId xmlns:a16="http://schemas.microsoft.com/office/drawing/2014/main" id="{2A7C2BDF-C48B-9597-8023-2F3EB3420F98}"/>
              </a:ext>
            </a:extLst>
          </p:cNvPr>
          <p:cNvSpPr>
            <a:spLocks noGrp="1"/>
          </p:cNvSpPr>
          <p:nvPr>
            <p:ph type="ftr" sz="quarter" idx="11"/>
          </p:nvPr>
        </p:nvSpPr>
        <p:spPr/>
        <p:txBody>
          <a:bodyPr/>
          <a:lstStyle/>
          <a:p>
            <a:r>
              <a:rPr lang="nb-NO"/>
              <a:t>Anne Holm-Nordhagen 2023</a:t>
            </a:r>
          </a:p>
        </p:txBody>
      </p:sp>
      <p:sp>
        <p:nvSpPr>
          <p:cNvPr id="9" name="Slide Number Placeholder 8">
            <a:extLst>
              <a:ext uri="{FF2B5EF4-FFF2-40B4-BE49-F238E27FC236}">
                <a16:creationId xmlns:a16="http://schemas.microsoft.com/office/drawing/2014/main" id="{4FEC2E81-3FA2-2653-4C31-7A6EF629B388}"/>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2088455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B1CFA-FDD6-8030-D5FE-3A13727020C3}"/>
              </a:ext>
            </a:extLst>
          </p:cNvPr>
          <p:cNvSpPr>
            <a:spLocks noGrp="1"/>
          </p:cNvSpPr>
          <p:nvPr>
            <p:ph type="title"/>
          </p:nvPr>
        </p:nvSpPr>
        <p:spPr/>
        <p:txBody>
          <a:bodyPr/>
          <a:lstStyle/>
          <a:p>
            <a:r>
              <a:rPr lang="en-US"/>
              <a:t>Click to edit Master title style</a:t>
            </a:r>
            <a:endParaRPr lang="nb-NO"/>
          </a:p>
        </p:txBody>
      </p:sp>
      <p:sp>
        <p:nvSpPr>
          <p:cNvPr id="3" name="Date Placeholder 2">
            <a:extLst>
              <a:ext uri="{FF2B5EF4-FFF2-40B4-BE49-F238E27FC236}">
                <a16:creationId xmlns:a16="http://schemas.microsoft.com/office/drawing/2014/main" id="{9597FD7E-87DE-79FB-000B-11490D6D1719}"/>
              </a:ext>
            </a:extLst>
          </p:cNvPr>
          <p:cNvSpPr>
            <a:spLocks noGrp="1"/>
          </p:cNvSpPr>
          <p:nvPr>
            <p:ph type="dt" sz="half" idx="10"/>
          </p:nvPr>
        </p:nvSpPr>
        <p:spPr/>
        <p:txBody>
          <a:bodyPr/>
          <a:lstStyle/>
          <a:p>
            <a:endParaRPr lang="nb-NO"/>
          </a:p>
        </p:txBody>
      </p:sp>
      <p:sp>
        <p:nvSpPr>
          <p:cNvPr id="4" name="Footer Placeholder 3">
            <a:extLst>
              <a:ext uri="{FF2B5EF4-FFF2-40B4-BE49-F238E27FC236}">
                <a16:creationId xmlns:a16="http://schemas.microsoft.com/office/drawing/2014/main" id="{9490461E-5317-1B2B-3933-CBBE399D0892}"/>
              </a:ext>
            </a:extLst>
          </p:cNvPr>
          <p:cNvSpPr>
            <a:spLocks noGrp="1"/>
          </p:cNvSpPr>
          <p:nvPr>
            <p:ph type="ftr" sz="quarter" idx="11"/>
          </p:nvPr>
        </p:nvSpPr>
        <p:spPr/>
        <p:txBody>
          <a:bodyPr/>
          <a:lstStyle/>
          <a:p>
            <a:r>
              <a:rPr lang="nb-NO"/>
              <a:t>Anne Holm-Nordhagen 2023</a:t>
            </a:r>
          </a:p>
        </p:txBody>
      </p:sp>
      <p:sp>
        <p:nvSpPr>
          <p:cNvPr id="5" name="Slide Number Placeholder 4">
            <a:extLst>
              <a:ext uri="{FF2B5EF4-FFF2-40B4-BE49-F238E27FC236}">
                <a16:creationId xmlns:a16="http://schemas.microsoft.com/office/drawing/2014/main" id="{395C096D-1AA6-C1E6-DEC0-A68359381265}"/>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4987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23F097-0FC3-AD1D-7E10-E6F8930C2055}"/>
              </a:ext>
            </a:extLst>
          </p:cNvPr>
          <p:cNvSpPr>
            <a:spLocks noGrp="1"/>
          </p:cNvSpPr>
          <p:nvPr>
            <p:ph type="dt" sz="half" idx="10"/>
          </p:nvPr>
        </p:nvSpPr>
        <p:spPr/>
        <p:txBody>
          <a:bodyPr/>
          <a:lstStyle/>
          <a:p>
            <a:endParaRPr lang="nb-NO"/>
          </a:p>
        </p:txBody>
      </p:sp>
      <p:sp>
        <p:nvSpPr>
          <p:cNvPr id="3" name="Footer Placeholder 2">
            <a:extLst>
              <a:ext uri="{FF2B5EF4-FFF2-40B4-BE49-F238E27FC236}">
                <a16:creationId xmlns:a16="http://schemas.microsoft.com/office/drawing/2014/main" id="{E13CF5E3-2643-A951-B6DF-5A9C7FA1B89A}"/>
              </a:ext>
            </a:extLst>
          </p:cNvPr>
          <p:cNvSpPr>
            <a:spLocks noGrp="1"/>
          </p:cNvSpPr>
          <p:nvPr>
            <p:ph type="ftr" sz="quarter" idx="11"/>
          </p:nvPr>
        </p:nvSpPr>
        <p:spPr/>
        <p:txBody>
          <a:bodyPr/>
          <a:lstStyle/>
          <a:p>
            <a:r>
              <a:rPr lang="nb-NO"/>
              <a:t>Anne Holm-Nordhagen 2023</a:t>
            </a:r>
          </a:p>
        </p:txBody>
      </p:sp>
      <p:sp>
        <p:nvSpPr>
          <p:cNvPr id="4" name="Slide Number Placeholder 3">
            <a:extLst>
              <a:ext uri="{FF2B5EF4-FFF2-40B4-BE49-F238E27FC236}">
                <a16:creationId xmlns:a16="http://schemas.microsoft.com/office/drawing/2014/main" id="{E96D1DEA-2490-EE5D-2E36-5FC46FC1F2BA}"/>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1054383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02FB9-28B5-D98B-1821-7FC09E761C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Content Placeholder 2">
            <a:extLst>
              <a:ext uri="{FF2B5EF4-FFF2-40B4-BE49-F238E27FC236}">
                <a16:creationId xmlns:a16="http://schemas.microsoft.com/office/drawing/2014/main" id="{76CA119C-A429-FF34-B37A-EDD9797F8B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Text Placeholder 3">
            <a:extLst>
              <a:ext uri="{FF2B5EF4-FFF2-40B4-BE49-F238E27FC236}">
                <a16:creationId xmlns:a16="http://schemas.microsoft.com/office/drawing/2014/main" id="{2531F85A-664C-F3EA-E70D-1B13B31DFC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F314FA-E207-38E3-851C-60FC33335BC9}"/>
              </a:ext>
            </a:extLst>
          </p:cNvPr>
          <p:cNvSpPr>
            <a:spLocks noGrp="1"/>
          </p:cNvSpPr>
          <p:nvPr>
            <p:ph type="dt" sz="half" idx="10"/>
          </p:nvPr>
        </p:nvSpPr>
        <p:spPr/>
        <p:txBody>
          <a:bodyPr/>
          <a:lstStyle/>
          <a:p>
            <a:endParaRPr lang="nb-NO"/>
          </a:p>
        </p:txBody>
      </p:sp>
      <p:sp>
        <p:nvSpPr>
          <p:cNvPr id="6" name="Footer Placeholder 5">
            <a:extLst>
              <a:ext uri="{FF2B5EF4-FFF2-40B4-BE49-F238E27FC236}">
                <a16:creationId xmlns:a16="http://schemas.microsoft.com/office/drawing/2014/main" id="{05A6BB2A-CF6F-6D26-BFF1-F60A74D3F08B}"/>
              </a:ext>
            </a:extLst>
          </p:cNvPr>
          <p:cNvSpPr>
            <a:spLocks noGrp="1"/>
          </p:cNvSpPr>
          <p:nvPr>
            <p:ph type="ftr" sz="quarter" idx="11"/>
          </p:nvPr>
        </p:nvSpPr>
        <p:spPr/>
        <p:txBody>
          <a:bodyPr/>
          <a:lstStyle/>
          <a:p>
            <a:r>
              <a:rPr lang="nb-NO"/>
              <a:t>Anne Holm-Nordhagen 2023</a:t>
            </a:r>
          </a:p>
        </p:txBody>
      </p:sp>
      <p:sp>
        <p:nvSpPr>
          <p:cNvPr id="7" name="Slide Number Placeholder 6">
            <a:extLst>
              <a:ext uri="{FF2B5EF4-FFF2-40B4-BE49-F238E27FC236}">
                <a16:creationId xmlns:a16="http://schemas.microsoft.com/office/drawing/2014/main" id="{A6FDFBF8-415E-AA58-7456-7541798565CA}"/>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447345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55CCF-BAC6-0A05-4612-D99FBDDAA3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b-NO"/>
          </a:p>
        </p:txBody>
      </p:sp>
      <p:sp>
        <p:nvSpPr>
          <p:cNvPr id="3" name="Picture Placeholder 2">
            <a:extLst>
              <a:ext uri="{FF2B5EF4-FFF2-40B4-BE49-F238E27FC236}">
                <a16:creationId xmlns:a16="http://schemas.microsoft.com/office/drawing/2014/main" id="{B63690B3-B2C6-1990-A33F-8836666F52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Text Placeholder 3">
            <a:extLst>
              <a:ext uri="{FF2B5EF4-FFF2-40B4-BE49-F238E27FC236}">
                <a16:creationId xmlns:a16="http://schemas.microsoft.com/office/drawing/2014/main" id="{A8BA3C48-0620-8408-FF88-8D23858909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8119AD-C6CB-3631-DC4A-391B1F8F5E13}"/>
              </a:ext>
            </a:extLst>
          </p:cNvPr>
          <p:cNvSpPr>
            <a:spLocks noGrp="1"/>
          </p:cNvSpPr>
          <p:nvPr>
            <p:ph type="dt" sz="half" idx="10"/>
          </p:nvPr>
        </p:nvSpPr>
        <p:spPr/>
        <p:txBody>
          <a:bodyPr/>
          <a:lstStyle/>
          <a:p>
            <a:endParaRPr lang="nb-NO"/>
          </a:p>
        </p:txBody>
      </p:sp>
      <p:sp>
        <p:nvSpPr>
          <p:cNvPr id="6" name="Footer Placeholder 5">
            <a:extLst>
              <a:ext uri="{FF2B5EF4-FFF2-40B4-BE49-F238E27FC236}">
                <a16:creationId xmlns:a16="http://schemas.microsoft.com/office/drawing/2014/main" id="{9B195F6B-4E1B-74B8-818F-B8AAAC0A71CB}"/>
              </a:ext>
            </a:extLst>
          </p:cNvPr>
          <p:cNvSpPr>
            <a:spLocks noGrp="1"/>
          </p:cNvSpPr>
          <p:nvPr>
            <p:ph type="ftr" sz="quarter" idx="11"/>
          </p:nvPr>
        </p:nvSpPr>
        <p:spPr/>
        <p:txBody>
          <a:bodyPr/>
          <a:lstStyle/>
          <a:p>
            <a:r>
              <a:rPr lang="nb-NO"/>
              <a:t>Anne Holm-Nordhagen 2023</a:t>
            </a:r>
          </a:p>
        </p:txBody>
      </p:sp>
      <p:sp>
        <p:nvSpPr>
          <p:cNvPr id="7" name="Slide Number Placeholder 6">
            <a:extLst>
              <a:ext uri="{FF2B5EF4-FFF2-40B4-BE49-F238E27FC236}">
                <a16:creationId xmlns:a16="http://schemas.microsoft.com/office/drawing/2014/main" id="{C966A805-C001-D508-B960-47F6C2F90396}"/>
              </a:ext>
            </a:extLst>
          </p:cNvPr>
          <p:cNvSpPr>
            <a:spLocks noGrp="1"/>
          </p:cNvSpPr>
          <p:nvPr>
            <p:ph type="sldNum" sz="quarter" idx="12"/>
          </p:nvPr>
        </p:nvSpPr>
        <p:spPr/>
        <p:txBody>
          <a:bodyPr/>
          <a:lstStyle/>
          <a:p>
            <a:fld id="{C37DDE60-A5BC-41D5-A803-54ED272A8EA8}" type="slidenum">
              <a:rPr lang="nb-NO" smtClean="0"/>
              <a:t>‹#›</a:t>
            </a:fld>
            <a:endParaRPr lang="nb-NO"/>
          </a:p>
        </p:txBody>
      </p:sp>
    </p:spTree>
    <p:extLst>
      <p:ext uri="{BB962C8B-B14F-4D97-AF65-F5344CB8AC3E}">
        <p14:creationId xmlns:p14="http://schemas.microsoft.com/office/powerpoint/2010/main" val="3728250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75C11D-EE6E-0451-0594-7A2C0242CB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b-NO"/>
          </a:p>
        </p:txBody>
      </p:sp>
      <p:sp>
        <p:nvSpPr>
          <p:cNvPr id="3" name="Text Placeholder 2">
            <a:extLst>
              <a:ext uri="{FF2B5EF4-FFF2-40B4-BE49-F238E27FC236}">
                <a16:creationId xmlns:a16="http://schemas.microsoft.com/office/drawing/2014/main" id="{1A92AB85-C5E9-6CFA-EC33-2C06F37877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4" name="Date Placeholder 3">
            <a:extLst>
              <a:ext uri="{FF2B5EF4-FFF2-40B4-BE49-F238E27FC236}">
                <a16:creationId xmlns:a16="http://schemas.microsoft.com/office/drawing/2014/main" id="{6F730774-A674-A0B2-FAD6-6CD8845393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b-NO"/>
          </a:p>
        </p:txBody>
      </p:sp>
      <p:sp>
        <p:nvSpPr>
          <p:cNvPr id="5" name="Footer Placeholder 4">
            <a:extLst>
              <a:ext uri="{FF2B5EF4-FFF2-40B4-BE49-F238E27FC236}">
                <a16:creationId xmlns:a16="http://schemas.microsoft.com/office/drawing/2014/main" id="{23D80F65-B9DC-EC28-2777-6CE146586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b-NO"/>
              <a:t>Anne Holm-Nordhagen 2023</a:t>
            </a:r>
          </a:p>
        </p:txBody>
      </p:sp>
      <p:sp>
        <p:nvSpPr>
          <p:cNvPr id="6" name="Slide Number Placeholder 5">
            <a:extLst>
              <a:ext uri="{FF2B5EF4-FFF2-40B4-BE49-F238E27FC236}">
                <a16:creationId xmlns:a16="http://schemas.microsoft.com/office/drawing/2014/main" id="{5326B6D8-B16F-9FD0-BBE0-8FA4565691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7DDE60-A5BC-41D5-A803-54ED272A8EA8}" type="slidenum">
              <a:rPr lang="nb-NO" smtClean="0"/>
              <a:t>‹#›</a:t>
            </a:fld>
            <a:endParaRPr lang="nb-NO"/>
          </a:p>
        </p:txBody>
      </p:sp>
    </p:spTree>
    <p:extLst>
      <p:ext uri="{BB962C8B-B14F-4D97-AF65-F5344CB8AC3E}">
        <p14:creationId xmlns:p14="http://schemas.microsoft.com/office/powerpoint/2010/main" val="3111813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hyperlink" Target="https://www.kompetansenorge.no/kvalitet-i-karriere/"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hyperlink" Target="https://www.kompetansenorge.no/kvalitet-i-karriere/kvalitetssikring/#menu-item-2" TargetMode="Externa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www.kompetansenorge.no/kvalitet-i-karrier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hyperlink" Target="https://kik.kompetansenorge.no/etikkort"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3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mailto:anh@usn.no"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e 6" descr="Tre venner studerer på kafé">
            <a:extLst>
              <a:ext uri="{FF2B5EF4-FFF2-40B4-BE49-F238E27FC236}">
                <a16:creationId xmlns:a16="http://schemas.microsoft.com/office/drawing/2014/main" id="{11CF6F91-87A4-4632-B911-B8823F938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4008"/>
            <a:ext cx="12192000" cy="8126015"/>
          </a:xfrm>
          <a:prstGeom prst="rect">
            <a:avLst/>
          </a:prstGeom>
        </p:spPr>
      </p:pic>
      <p:sp>
        <p:nvSpPr>
          <p:cNvPr id="2" name="Tittel 1">
            <a:extLst>
              <a:ext uri="{FF2B5EF4-FFF2-40B4-BE49-F238E27FC236}">
                <a16:creationId xmlns:a16="http://schemas.microsoft.com/office/drawing/2014/main" id="{CD5D9E54-B457-433D-8EEE-A2B58CC822AB}"/>
              </a:ext>
            </a:extLst>
          </p:cNvPr>
          <p:cNvSpPr>
            <a:spLocks noGrp="1"/>
          </p:cNvSpPr>
          <p:nvPr>
            <p:ph type="ctrTitle"/>
          </p:nvPr>
        </p:nvSpPr>
        <p:spPr>
          <a:xfrm>
            <a:off x="976721" y="1159261"/>
            <a:ext cx="9144000" cy="1093334"/>
          </a:xfrm>
        </p:spPr>
        <p:txBody>
          <a:bodyPr>
            <a:normAutofit fontScale="90000"/>
          </a:bodyPr>
          <a:lstStyle/>
          <a:p>
            <a:pPr algn="l"/>
            <a:r>
              <a:rPr lang="nb-NO" dirty="0"/>
              <a:t>Etikk i karriereveiledning</a:t>
            </a:r>
            <a:br>
              <a:rPr lang="nb-NO" dirty="0"/>
            </a:br>
            <a:r>
              <a:rPr lang="nb-NO" dirty="0"/>
              <a:t>i Norge</a:t>
            </a:r>
          </a:p>
        </p:txBody>
      </p:sp>
      <p:sp>
        <p:nvSpPr>
          <p:cNvPr id="3" name="Undertittel 2">
            <a:extLst>
              <a:ext uri="{FF2B5EF4-FFF2-40B4-BE49-F238E27FC236}">
                <a16:creationId xmlns:a16="http://schemas.microsoft.com/office/drawing/2014/main" id="{874A205F-DFC8-40BD-90F9-2FE239AF3FBE}"/>
              </a:ext>
            </a:extLst>
          </p:cNvPr>
          <p:cNvSpPr>
            <a:spLocks noGrp="1"/>
          </p:cNvSpPr>
          <p:nvPr>
            <p:ph type="subTitle" idx="1"/>
          </p:nvPr>
        </p:nvSpPr>
        <p:spPr>
          <a:xfrm>
            <a:off x="-1956320" y="2508704"/>
            <a:ext cx="9144000" cy="1655762"/>
          </a:xfrm>
        </p:spPr>
        <p:txBody>
          <a:bodyPr/>
          <a:lstStyle/>
          <a:p>
            <a:r>
              <a:rPr lang="nb-NO" dirty="0"/>
              <a:t>07.11.23</a:t>
            </a:r>
          </a:p>
          <a:p>
            <a:r>
              <a:rPr lang="nb-NO" dirty="0"/>
              <a:t>Anne Holm-Nordhagen</a:t>
            </a:r>
          </a:p>
        </p:txBody>
      </p:sp>
      <p:pic>
        <p:nvPicPr>
          <p:cNvPr id="5" name="Bilde 4">
            <a:extLst>
              <a:ext uri="{FF2B5EF4-FFF2-40B4-BE49-F238E27FC236}">
                <a16:creationId xmlns:a16="http://schemas.microsoft.com/office/drawing/2014/main" id="{4E69208C-3963-4B22-959D-4DE2F8D68A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563" y="3542565"/>
            <a:ext cx="1562235" cy="365792"/>
          </a:xfrm>
          <a:prstGeom prst="rect">
            <a:avLst/>
          </a:prstGeom>
        </p:spPr>
      </p:pic>
      <p:sp>
        <p:nvSpPr>
          <p:cNvPr id="4" name="Plassholder for bunntekst 3">
            <a:extLst>
              <a:ext uri="{FF2B5EF4-FFF2-40B4-BE49-F238E27FC236}">
                <a16:creationId xmlns:a16="http://schemas.microsoft.com/office/drawing/2014/main" id="{8F4449CB-EC37-430C-96A6-548F7CA577BA}"/>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714332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r>
              <a:rPr lang="nb-NO" sz="4800" dirty="0">
                <a:latin typeface="+mj-lt"/>
              </a:rPr>
              <a:t>Kvalitetsrammeverket består av fire deler</a:t>
            </a:r>
            <a:br>
              <a:rPr lang="nb-NO" sz="4800" dirty="0">
                <a:latin typeface="+mj-lt"/>
              </a:rPr>
            </a:br>
            <a:endParaRPr lang="nb-NO" dirty="0"/>
          </a:p>
        </p:txBody>
      </p:sp>
      <p:pic>
        <p:nvPicPr>
          <p:cNvPr id="4" name="Bilde 3">
            <a:extLst>
              <a:ext uri="{FF2B5EF4-FFF2-40B4-BE49-F238E27FC236}">
                <a16:creationId xmlns:a16="http://schemas.microsoft.com/office/drawing/2014/main" id="{4F54A681-51F0-44EA-91E3-3A54A28E0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4566" y="2770901"/>
            <a:ext cx="1035815" cy="466116"/>
          </a:xfrm>
          <a:prstGeom prst="rect">
            <a:avLst/>
          </a:prstGeom>
        </p:spPr>
      </p:pic>
      <p:pic>
        <p:nvPicPr>
          <p:cNvPr id="5" name="Bilde 4">
            <a:extLst>
              <a:ext uri="{FF2B5EF4-FFF2-40B4-BE49-F238E27FC236}">
                <a16:creationId xmlns:a16="http://schemas.microsoft.com/office/drawing/2014/main" id="{F944FC29-D6C3-41A9-A55F-393D6DEF12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1230" y="4188882"/>
            <a:ext cx="3486114" cy="588157"/>
          </a:xfrm>
          <a:prstGeom prst="rect">
            <a:avLst/>
          </a:prstGeom>
        </p:spPr>
      </p:pic>
      <p:pic>
        <p:nvPicPr>
          <p:cNvPr id="6" name="Bilde 5">
            <a:extLst>
              <a:ext uri="{FF2B5EF4-FFF2-40B4-BE49-F238E27FC236}">
                <a16:creationId xmlns:a16="http://schemas.microsoft.com/office/drawing/2014/main" id="{3A086799-A2A6-4B07-BD76-94F65C127A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4566" y="1545232"/>
            <a:ext cx="3486114" cy="459310"/>
          </a:xfrm>
          <a:prstGeom prst="rect">
            <a:avLst/>
          </a:prstGeom>
        </p:spPr>
      </p:pic>
      <p:sp>
        <p:nvSpPr>
          <p:cNvPr id="7" name="Snakkeboble: oval 6">
            <a:extLst>
              <a:ext uri="{FF2B5EF4-FFF2-40B4-BE49-F238E27FC236}">
                <a16:creationId xmlns:a16="http://schemas.microsoft.com/office/drawing/2014/main" id="{2A7F4EFA-3ABB-47F3-B623-80C4055A9A0D}"/>
              </a:ext>
            </a:extLst>
          </p:cNvPr>
          <p:cNvSpPr/>
          <p:nvPr/>
        </p:nvSpPr>
        <p:spPr>
          <a:xfrm>
            <a:off x="7856562" y="1120616"/>
            <a:ext cx="2777681" cy="1823578"/>
          </a:xfrm>
          <a:prstGeom prst="wedgeEllipseCallout">
            <a:avLst>
              <a:gd name="adj1" fmla="val -84702"/>
              <a:gd name="adj2" fmla="val -11426"/>
            </a:avLst>
          </a:prstGeom>
          <a:solidFill>
            <a:srgbClr val="FFDD7C">
              <a:alpha val="78000"/>
            </a:srgbClr>
          </a:solidFill>
          <a:ln>
            <a:solidFill>
              <a:srgbClr val="FFFF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b-NO" sz="1900" dirty="0">
                <a:solidFill>
                  <a:schemeClr val="accent6">
                    <a:lumMod val="50000"/>
                  </a:schemeClr>
                </a:solidFill>
                <a:latin typeface="+mj-lt"/>
              </a:rPr>
              <a:t>Hva må de som jobber med  karriereveiledning kunne?</a:t>
            </a:r>
          </a:p>
        </p:txBody>
      </p:sp>
      <p:sp>
        <p:nvSpPr>
          <p:cNvPr id="8" name="Snakkeboble: oval 7">
            <a:extLst>
              <a:ext uri="{FF2B5EF4-FFF2-40B4-BE49-F238E27FC236}">
                <a16:creationId xmlns:a16="http://schemas.microsoft.com/office/drawing/2014/main" id="{01922186-DFCF-4DB8-967A-301A92DC8186}"/>
              </a:ext>
            </a:extLst>
          </p:cNvPr>
          <p:cNvSpPr/>
          <p:nvPr/>
        </p:nvSpPr>
        <p:spPr>
          <a:xfrm>
            <a:off x="4088423" y="2122374"/>
            <a:ext cx="2665379" cy="1643640"/>
          </a:xfrm>
          <a:prstGeom prst="wedgeEllipseCallout">
            <a:avLst>
              <a:gd name="adj1" fmla="val -80322"/>
              <a:gd name="adj2" fmla="val 6931"/>
            </a:avLst>
          </a:prstGeom>
          <a:solidFill>
            <a:srgbClr val="79E1D9"/>
          </a:solidFill>
          <a:ln>
            <a:solidFill>
              <a:srgbClr val="79E1D9"/>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b-NO" sz="1900" dirty="0">
                <a:solidFill>
                  <a:schemeClr val="accent6">
                    <a:lumMod val="50000"/>
                  </a:schemeClr>
                </a:solidFill>
                <a:latin typeface="+mj-lt"/>
              </a:rPr>
              <a:t>Hva er god etisk praksis?</a:t>
            </a:r>
          </a:p>
        </p:txBody>
      </p:sp>
      <p:sp>
        <p:nvSpPr>
          <p:cNvPr id="9" name="Snakkeboble: oval 8">
            <a:extLst>
              <a:ext uri="{FF2B5EF4-FFF2-40B4-BE49-F238E27FC236}">
                <a16:creationId xmlns:a16="http://schemas.microsoft.com/office/drawing/2014/main" id="{772BEE23-17CC-4E5C-B69F-7398FB4B72F9}"/>
              </a:ext>
            </a:extLst>
          </p:cNvPr>
          <p:cNvSpPr/>
          <p:nvPr/>
        </p:nvSpPr>
        <p:spPr>
          <a:xfrm>
            <a:off x="7150488" y="3072899"/>
            <a:ext cx="3033539" cy="1960608"/>
          </a:xfrm>
          <a:prstGeom prst="wedgeEllipseCallout">
            <a:avLst>
              <a:gd name="adj1" fmla="val -78862"/>
              <a:gd name="adj2" fmla="val 8112"/>
            </a:avLst>
          </a:prstGeom>
          <a:solidFill>
            <a:srgbClr val="FF5C54"/>
          </a:solidFill>
          <a:ln>
            <a:solidFill>
              <a:srgbClr val="D24617"/>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b-NO" dirty="0">
                <a:solidFill>
                  <a:schemeClr val="accent6">
                    <a:lumMod val="50000"/>
                  </a:schemeClr>
                </a:solidFill>
                <a:latin typeface="+mj-lt"/>
              </a:rPr>
              <a:t>Hva skal utbyttet av karriereveiledningen være?</a:t>
            </a:r>
          </a:p>
        </p:txBody>
      </p:sp>
      <p:pic>
        <p:nvPicPr>
          <p:cNvPr id="10" name="Bilde 9">
            <a:extLst>
              <a:ext uri="{FF2B5EF4-FFF2-40B4-BE49-F238E27FC236}">
                <a16:creationId xmlns:a16="http://schemas.microsoft.com/office/drawing/2014/main" id="{F2B054EE-1EF9-4CFD-8524-13DA8EB4AC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4566" y="5548042"/>
            <a:ext cx="2665379" cy="477541"/>
          </a:xfrm>
          <a:prstGeom prst="rect">
            <a:avLst/>
          </a:prstGeom>
        </p:spPr>
      </p:pic>
      <p:sp>
        <p:nvSpPr>
          <p:cNvPr id="11" name="Snakkeboble: oval 10">
            <a:extLst>
              <a:ext uri="{FF2B5EF4-FFF2-40B4-BE49-F238E27FC236}">
                <a16:creationId xmlns:a16="http://schemas.microsoft.com/office/drawing/2014/main" id="{014CDCE1-28C4-4D25-8CFB-A95CEDB8A237}"/>
              </a:ext>
            </a:extLst>
          </p:cNvPr>
          <p:cNvSpPr/>
          <p:nvPr/>
        </p:nvSpPr>
        <p:spPr>
          <a:xfrm>
            <a:off x="5750023" y="4875023"/>
            <a:ext cx="2665379" cy="1823578"/>
          </a:xfrm>
          <a:prstGeom prst="wedgeEllipseCallout">
            <a:avLst>
              <a:gd name="adj1" fmla="val -81417"/>
              <a:gd name="adj2" fmla="val 1953"/>
            </a:avLst>
          </a:prstGeom>
          <a:solidFill>
            <a:srgbClr val="ADB2DB"/>
          </a:solidFill>
          <a:ln>
            <a:solidFill>
              <a:srgbClr val="ADB2DB"/>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nb-NO" dirty="0">
                <a:solidFill>
                  <a:schemeClr val="accent6">
                    <a:lumMod val="50000"/>
                  </a:schemeClr>
                </a:solidFill>
                <a:latin typeface="+mj-lt"/>
              </a:rPr>
              <a:t>Hvordan vet vi at det vi gjør har god kvalitet?</a:t>
            </a:r>
          </a:p>
        </p:txBody>
      </p:sp>
    </p:spTree>
    <p:extLst>
      <p:ext uri="{BB962C8B-B14F-4D97-AF65-F5344CB8AC3E}">
        <p14:creationId xmlns:p14="http://schemas.microsoft.com/office/powerpoint/2010/main" val="2057104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nb-NO" dirty="0"/>
              <a:t>Nettsiden </a:t>
            </a:r>
            <a:r>
              <a:rPr lang="nb-NO" sz="3100" dirty="0">
                <a:hlinkClick r:id="rId3"/>
              </a:rPr>
              <a:t>Kvalitet i karriereveiledning - Kompetanse Norge</a:t>
            </a:r>
            <a:endParaRPr lang="nb-NO" sz="3100" dirty="0"/>
          </a:p>
        </p:txBody>
      </p:sp>
      <p:pic>
        <p:nvPicPr>
          <p:cNvPr id="4" name="Bilde 3">
            <a:extLst>
              <a:ext uri="{FF2B5EF4-FFF2-40B4-BE49-F238E27FC236}">
                <a16:creationId xmlns:a16="http://schemas.microsoft.com/office/drawing/2014/main" id="{A0B9511D-9656-446B-A2E9-4E1E6330B623}"/>
              </a:ext>
            </a:extLst>
          </p:cNvPr>
          <p:cNvPicPr>
            <a:picLocks noChangeAspect="1"/>
          </p:cNvPicPr>
          <p:nvPr/>
        </p:nvPicPr>
        <p:blipFill rotWithShape="1">
          <a:blip r:embed="rId4"/>
          <a:srcRect l="12939" t="15322" r="1375"/>
          <a:stretch/>
        </p:blipFill>
        <p:spPr>
          <a:xfrm>
            <a:off x="1486512" y="1449286"/>
            <a:ext cx="8815145" cy="4627951"/>
          </a:xfrm>
          <a:prstGeom prst="rect">
            <a:avLst/>
          </a:prstGeom>
          <a:ln>
            <a:solidFill>
              <a:schemeClr val="tx1"/>
            </a:solidFill>
          </a:ln>
        </p:spPr>
      </p:pic>
    </p:spTree>
    <p:extLst>
      <p:ext uri="{BB962C8B-B14F-4D97-AF65-F5344CB8AC3E}">
        <p14:creationId xmlns:p14="http://schemas.microsoft.com/office/powerpoint/2010/main" val="226949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953946" y="2182351"/>
            <a:ext cx="10515600" cy="888640"/>
          </a:xfrm>
        </p:spPr>
        <p:txBody>
          <a:bodyPr/>
          <a:lstStyle/>
          <a:p>
            <a:r>
              <a:rPr lang="nb-NO" dirty="0"/>
              <a:t>Fagrapport</a:t>
            </a:r>
          </a:p>
        </p:txBody>
      </p:sp>
      <p:sp>
        <p:nvSpPr>
          <p:cNvPr id="3" name="TekstSylinder 2"/>
          <p:cNvSpPr txBox="1"/>
          <p:nvPr/>
        </p:nvSpPr>
        <p:spPr>
          <a:xfrm>
            <a:off x="953946" y="3946095"/>
            <a:ext cx="4381982" cy="1200329"/>
          </a:xfrm>
          <a:prstGeom prst="rect">
            <a:avLst/>
          </a:prstGeom>
          <a:noFill/>
        </p:spPr>
        <p:txBody>
          <a:bodyPr wrap="square" rtlCol="0">
            <a:spAutoFit/>
          </a:bodyPr>
          <a:lstStyle/>
          <a:p>
            <a:r>
              <a:rPr lang="nb-NO" dirty="0">
                <a:solidFill>
                  <a:schemeClr val="accent6">
                    <a:lumMod val="50000"/>
                  </a:schemeClr>
                </a:solidFill>
              </a:rPr>
              <a:t>Lenke: https://www.kompetansenorge.no/kvalitet-i-karriere/fagrapport-nasjonalt-kvalitetsrammeverk-for-karriereveiledning/</a:t>
            </a:r>
          </a:p>
        </p:txBody>
      </p:sp>
      <p:pic>
        <p:nvPicPr>
          <p:cNvPr id="4" name="Bilde 3" descr="Et bilde som inneholder tekst, skjermbilde, vektorgrafikk&#10;&#10;Automatisk generert beskrivelse">
            <a:extLst>
              <a:ext uri="{FF2B5EF4-FFF2-40B4-BE49-F238E27FC236}">
                <a16:creationId xmlns:a16="http://schemas.microsoft.com/office/drawing/2014/main" id="{8CC35291-877A-481B-A632-8CB8C7AA69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869747"/>
            <a:ext cx="3627370" cy="5118505"/>
          </a:xfrm>
          <a:prstGeom prst="rect">
            <a:avLst/>
          </a:prstGeom>
        </p:spPr>
      </p:pic>
    </p:spTree>
    <p:extLst>
      <p:ext uri="{BB962C8B-B14F-4D97-AF65-F5344CB8AC3E}">
        <p14:creationId xmlns:p14="http://schemas.microsoft.com/office/powerpoint/2010/main" val="151438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lassholder for innhold 8">
            <a:extLst>
              <a:ext uri="{FF2B5EF4-FFF2-40B4-BE49-F238E27FC236}">
                <a16:creationId xmlns:a16="http://schemas.microsoft.com/office/drawing/2014/main" id="{DA5B0BC0-8525-46A0-8598-F79DFB9F9204}"/>
              </a:ext>
            </a:extLst>
          </p:cNvPr>
          <p:cNvPicPr>
            <a:picLocks noGrp="1" noChangeAspect="1"/>
          </p:cNvPicPr>
          <p:nvPr>
            <p:ph idx="1"/>
          </p:nvPr>
        </p:nvPicPr>
        <p:blipFill>
          <a:blip r:embed="rId3"/>
          <a:stretch>
            <a:fillRect/>
          </a:stretch>
        </p:blipFill>
        <p:spPr>
          <a:xfrm>
            <a:off x="2828248" y="550255"/>
            <a:ext cx="6535503" cy="5806095"/>
          </a:xfrm>
        </p:spPr>
      </p:pic>
      <p:sp>
        <p:nvSpPr>
          <p:cNvPr id="2" name="Tittel 1"/>
          <p:cNvSpPr>
            <a:spLocks noGrp="1"/>
          </p:cNvSpPr>
          <p:nvPr>
            <p:ph type="title"/>
          </p:nvPr>
        </p:nvSpPr>
        <p:spPr>
          <a:xfrm>
            <a:off x="751294" y="501650"/>
            <a:ext cx="10515600" cy="1325563"/>
          </a:xfrm>
        </p:spPr>
        <p:txBody>
          <a:bodyPr/>
          <a:lstStyle/>
          <a:p>
            <a:pPr algn="ctr"/>
            <a:r>
              <a:rPr lang="nb-NO" dirty="0"/>
              <a:t>En felles plattform </a:t>
            </a:r>
          </a:p>
        </p:txBody>
      </p:sp>
      <p:pic>
        <p:nvPicPr>
          <p:cNvPr id="5" name="Bilde 4">
            <a:extLst>
              <a:ext uri="{FF2B5EF4-FFF2-40B4-BE49-F238E27FC236}">
                <a16:creationId xmlns:a16="http://schemas.microsoft.com/office/drawing/2014/main" id="{8B0DDD15-14B9-4C49-9322-3AE7260181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20" y="6327407"/>
            <a:ext cx="4893809" cy="429901"/>
          </a:xfrm>
          <a:prstGeom prst="rect">
            <a:avLst/>
          </a:prstGeom>
        </p:spPr>
      </p:pic>
      <p:sp>
        <p:nvSpPr>
          <p:cNvPr id="3" name="Footer Placeholder 2">
            <a:extLst>
              <a:ext uri="{FF2B5EF4-FFF2-40B4-BE49-F238E27FC236}">
                <a16:creationId xmlns:a16="http://schemas.microsoft.com/office/drawing/2014/main" id="{00E011F1-8D6C-2312-E308-D93C88D1168E}"/>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2352375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6193771" y="1180396"/>
            <a:ext cx="5780513" cy="2802617"/>
          </a:xfrm>
        </p:spPr>
        <p:txBody>
          <a:bodyPr>
            <a:normAutofit/>
          </a:bodyPr>
          <a:lstStyle/>
          <a:p>
            <a:r>
              <a:rPr lang="nb-NO" sz="3200" dirty="0"/>
              <a:t>Kvalitetsrammeverket favner alle</a:t>
            </a:r>
            <a:br>
              <a:rPr lang="nb-NO" sz="3200" dirty="0"/>
            </a:br>
            <a:r>
              <a:rPr lang="nb-NO" sz="3200" dirty="0"/>
              <a:t>arbeidsområder, oppgaver og roller på karriereveiledningsfeltet</a:t>
            </a:r>
          </a:p>
        </p:txBody>
      </p:sp>
      <p:pic>
        <p:nvPicPr>
          <p:cNvPr id="3" name="Bilde 2">
            <a:extLst>
              <a:ext uri="{FF2B5EF4-FFF2-40B4-BE49-F238E27FC236}">
                <a16:creationId xmlns:a16="http://schemas.microsoft.com/office/drawing/2014/main" id="{A476524E-C321-4B9E-81A7-673BD4CE9E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107" y="347792"/>
            <a:ext cx="6149700" cy="5790902"/>
          </a:xfrm>
          <a:prstGeom prst="rect">
            <a:avLst/>
          </a:prstGeom>
        </p:spPr>
      </p:pic>
      <p:sp>
        <p:nvSpPr>
          <p:cNvPr id="5" name="TekstSylinder 4">
            <a:extLst>
              <a:ext uri="{FF2B5EF4-FFF2-40B4-BE49-F238E27FC236}">
                <a16:creationId xmlns:a16="http://schemas.microsoft.com/office/drawing/2014/main" id="{7FEC2C02-44E7-4AD1-B710-9FA0590FE6BA}"/>
              </a:ext>
            </a:extLst>
          </p:cNvPr>
          <p:cNvSpPr txBox="1"/>
          <p:nvPr/>
        </p:nvSpPr>
        <p:spPr>
          <a:xfrm>
            <a:off x="7446424" y="4243071"/>
            <a:ext cx="3929047" cy="923330"/>
          </a:xfrm>
          <a:prstGeom prst="rect">
            <a:avLst/>
          </a:prstGeom>
          <a:noFill/>
        </p:spPr>
        <p:txBody>
          <a:bodyPr wrap="square">
            <a:spAutoFit/>
          </a:bodyPr>
          <a:lstStyle/>
          <a:p>
            <a:pPr marL="285750" indent="-285750">
              <a:buFont typeface="Wingdings" panose="05000000000000000000" pitchFamily="2" charset="2"/>
              <a:buChar char="Ø"/>
            </a:pPr>
            <a:r>
              <a:rPr lang="nb-NO" sz="1800" dirty="0">
                <a:solidFill>
                  <a:schemeClr val="accent6">
                    <a:lumMod val="50000"/>
                  </a:schemeClr>
                </a:solidFill>
              </a:rPr>
              <a:t>Hva er god etisk praksis?</a:t>
            </a:r>
          </a:p>
          <a:p>
            <a:pPr marL="285750" indent="-285750">
              <a:buFont typeface="Wingdings" panose="05000000000000000000" pitchFamily="2" charset="2"/>
              <a:buChar char="Ø"/>
            </a:pPr>
            <a:r>
              <a:rPr lang="nb-NO" sz="1800" dirty="0">
                <a:solidFill>
                  <a:schemeClr val="accent6">
                    <a:lumMod val="50000"/>
                  </a:schemeClr>
                </a:solidFill>
              </a:rPr>
              <a:t>Hvordan kan det legges til rette for god etisk praksis på systemnivå?</a:t>
            </a:r>
          </a:p>
        </p:txBody>
      </p:sp>
    </p:spTree>
    <p:extLst>
      <p:ext uri="{BB962C8B-B14F-4D97-AF65-F5344CB8AC3E}">
        <p14:creationId xmlns:p14="http://schemas.microsoft.com/office/powerpoint/2010/main" val="3169265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5802086" y="365126"/>
            <a:ext cx="6085114" cy="1387474"/>
          </a:xfrm>
        </p:spPr>
        <p:txBody>
          <a:bodyPr>
            <a:normAutofit/>
          </a:bodyPr>
          <a:lstStyle/>
          <a:p>
            <a:r>
              <a:rPr lang="nb-NO" dirty="0"/>
              <a:t>Kompetansestandardene</a:t>
            </a:r>
          </a:p>
        </p:txBody>
      </p:sp>
      <p:pic>
        <p:nvPicPr>
          <p:cNvPr id="3" name="Bilde 2">
            <a:extLst>
              <a:ext uri="{FF2B5EF4-FFF2-40B4-BE49-F238E27FC236}">
                <a16:creationId xmlns:a16="http://schemas.microsoft.com/office/drawing/2014/main" id="{C14C8A43-DB90-4527-ADD7-2AD1D9133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445" y="365126"/>
            <a:ext cx="5771147" cy="5769548"/>
          </a:xfrm>
          <a:prstGeom prst="rect">
            <a:avLst/>
          </a:prstGeom>
        </p:spPr>
      </p:pic>
      <p:sp>
        <p:nvSpPr>
          <p:cNvPr id="4" name="TekstSylinder 3">
            <a:extLst>
              <a:ext uri="{FF2B5EF4-FFF2-40B4-BE49-F238E27FC236}">
                <a16:creationId xmlns:a16="http://schemas.microsoft.com/office/drawing/2014/main" id="{0F170FF2-6730-4BB8-8E17-3C3E136E54C7}"/>
              </a:ext>
            </a:extLst>
          </p:cNvPr>
          <p:cNvSpPr txBox="1"/>
          <p:nvPr/>
        </p:nvSpPr>
        <p:spPr>
          <a:xfrm>
            <a:off x="6611124" y="2685475"/>
            <a:ext cx="4615543" cy="1631216"/>
          </a:xfrm>
          <a:prstGeom prst="rect">
            <a:avLst/>
          </a:prstGeom>
          <a:noFill/>
        </p:spPr>
        <p:txBody>
          <a:bodyPr wrap="square" rtlCol="0">
            <a:spAutoFit/>
          </a:bodyPr>
          <a:lstStyle/>
          <a:p>
            <a:pPr algn="l"/>
            <a:r>
              <a:rPr lang="nb-NO" sz="2000" i="0" u="none" strike="noStrike" baseline="0" dirty="0">
                <a:solidFill>
                  <a:schemeClr val="accent6">
                    <a:lumMod val="50000"/>
                  </a:schemeClr>
                </a:solidFill>
                <a:latin typeface="SourceSansPro-Regular"/>
              </a:rPr>
              <a:t>Kompetansestandardene består av sju </a:t>
            </a:r>
            <a:r>
              <a:rPr lang="nb-NO" sz="2000" b="1" i="0" u="none" strike="noStrike" baseline="0" dirty="0">
                <a:solidFill>
                  <a:schemeClr val="accent6">
                    <a:lumMod val="50000"/>
                  </a:schemeClr>
                </a:solidFill>
                <a:latin typeface="SourceSansPro-Regular"/>
              </a:rPr>
              <a:t>kompetanseområder</a:t>
            </a:r>
            <a:r>
              <a:rPr lang="nb-NO" sz="2000" b="1" dirty="0">
                <a:solidFill>
                  <a:schemeClr val="accent6">
                    <a:lumMod val="50000"/>
                  </a:schemeClr>
                </a:solidFill>
                <a:latin typeface="SourceSansPro-Regular"/>
              </a:rPr>
              <a:t>. </a:t>
            </a:r>
          </a:p>
          <a:p>
            <a:pPr algn="l"/>
            <a:endParaRPr lang="nb-NO" sz="2000" b="1" dirty="0">
              <a:solidFill>
                <a:schemeClr val="accent6">
                  <a:lumMod val="50000"/>
                </a:schemeClr>
              </a:solidFill>
              <a:latin typeface="SourceSansPro-Regular"/>
            </a:endParaRPr>
          </a:p>
          <a:p>
            <a:pPr algn="l"/>
            <a:r>
              <a:rPr lang="nb-NO" sz="2000" b="1" dirty="0">
                <a:solidFill>
                  <a:schemeClr val="accent6">
                    <a:lumMod val="50000"/>
                  </a:schemeClr>
                </a:solidFill>
                <a:latin typeface="SourceSansPro-Regular"/>
              </a:rPr>
              <a:t>Etikk er en av disse!</a:t>
            </a:r>
            <a:endParaRPr lang="nb-NO" sz="2000" i="0" u="none" strike="noStrike" baseline="0" dirty="0">
              <a:solidFill>
                <a:schemeClr val="accent6">
                  <a:lumMod val="50000"/>
                </a:schemeClr>
              </a:solidFill>
              <a:latin typeface="SourceSansPro-Regular"/>
            </a:endParaRPr>
          </a:p>
          <a:p>
            <a:pPr algn="l"/>
            <a:endParaRPr lang="nb-NO" sz="2000" i="0" u="none" strike="noStrike" baseline="0" dirty="0">
              <a:solidFill>
                <a:schemeClr val="accent6">
                  <a:lumMod val="50000"/>
                </a:schemeClr>
              </a:solidFill>
              <a:latin typeface="SourceSansPro-Regular"/>
            </a:endParaRPr>
          </a:p>
        </p:txBody>
      </p:sp>
      <p:sp>
        <p:nvSpPr>
          <p:cNvPr id="5" name="Oval 4">
            <a:extLst>
              <a:ext uri="{FF2B5EF4-FFF2-40B4-BE49-F238E27FC236}">
                <a16:creationId xmlns:a16="http://schemas.microsoft.com/office/drawing/2014/main" id="{CBD4A8E9-8A68-4C50-ABB5-19C8D8287E7A}"/>
              </a:ext>
            </a:extLst>
          </p:cNvPr>
          <p:cNvSpPr/>
          <p:nvPr/>
        </p:nvSpPr>
        <p:spPr>
          <a:xfrm>
            <a:off x="486561" y="2282804"/>
            <a:ext cx="1400962" cy="1308682"/>
          </a:xfrm>
          <a:prstGeom prst="ellipse">
            <a:avLst/>
          </a:prstGeom>
          <a:noFill/>
          <a:ln w="76200">
            <a:solidFill>
              <a:schemeClr val="accent6">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676774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pPr algn="l"/>
            <a:r>
              <a:rPr lang="nb-NO" dirty="0"/>
              <a:t>2. Etikk</a:t>
            </a:r>
          </a:p>
        </p:txBody>
      </p:sp>
      <p:sp>
        <p:nvSpPr>
          <p:cNvPr id="3" name="TekstSylinder 2">
            <a:extLst>
              <a:ext uri="{FF2B5EF4-FFF2-40B4-BE49-F238E27FC236}">
                <a16:creationId xmlns:a16="http://schemas.microsoft.com/office/drawing/2014/main" id="{282766CE-318C-489C-954A-123273B269BF}"/>
              </a:ext>
            </a:extLst>
          </p:cNvPr>
          <p:cNvSpPr txBox="1"/>
          <p:nvPr/>
        </p:nvSpPr>
        <p:spPr>
          <a:xfrm>
            <a:off x="576943" y="1798052"/>
            <a:ext cx="3581399" cy="2954655"/>
          </a:xfrm>
          <a:prstGeom prst="rect">
            <a:avLst/>
          </a:prstGeom>
          <a:noFill/>
        </p:spPr>
        <p:txBody>
          <a:bodyPr wrap="square" rtlCol="0">
            <a:spAutoFit/>
          </a:bodyPr>
          <a:lstStyle/>
          <a:p>
            <a:r>
              <a:rPr lang="nb-NO" sz="2400" i="0" u="none" strike="noStrike" baseline="0" dirty="0">
                <a:solidFill>
                  <a:schemeClr val="accent6">
                    <a:lumMod val="50000"/>
                  </a:schemeClr>
                </a:solidFill>
              </a:rPr>
              <a:t>Etikk handler om etisk bevissthet i karriereveiledning, og om å forholde seg til og handle i tråd med etiske retningslinjer for karriere veiledning i sin praksis.</a:t>
            </a:r>
          </a:p>
          <a:p>
            <a:endParaRPr lang="nb-NO" dirty="0"/>
          </a:p>
        </p:txBody>
      </p:sp>
      <p:pic>
        <p:nvPicPr>
          <p:cNvPr id="4" name="Plassholder for innhold 7">
            <a:extLst>
              <a:ext uri="{FF2B5EF4-FFF2-40B4-BE49-F238E27FC236}">
                <a16:creationId xmlns:a16="http://schemas.microsoft.com/office/drawing/2014/main" id="{FC06FAE6-6A21-46A2-B426-85C9B1DB4B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028" y="988317"/>
            <a:ext cx="6822269" cy="4881366"/>
          </a:xfrm>
          <a:prstGeom prst="rect">
            <a:avLst/>
          </a:prstGeom>
        </p:spPr>
      </p:pic>
    </p:spTree>
    <p:extLst>
      <p:ext uri="{BB962C8B-B14F-4D97-AF65-F5344CB8AC3E}">
        <p14:creationId xmlns:p14="http://schemas.microsoft.com/office/powerpoint/2010/main" val="2896783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nb-NO" dirty="0"/>
          </a:p>
        </p:txBody>
      </p:sp>
      <p:pic>
        <p:nvPicPr>
          <p:cNvPr id="4" name="Bilde 3">
            <a:extLst>
              <a:ext uri="{FF2B5EF4-FFF2-40B4-BE49-F238E27FC236}">
                <a16:creationId xmlns:a16="http://schemas.microsoft.com/office/drawing/2014/main" id="{2BE4884F-694E-41C0-9A9A-EEC9C143B9E2}"/>
              </a:ext>
            </a:extLst>
          </p:cNvPr>
          <p:cNvPicPr>
            <a:picLocks noChangeAspect="1"/>
          </p:cNvPicPr>
          <p:nvPr/>
        </p:nvPicPr>
        <p:blipFill>
          <a:blip r:embed="rId3"/>
          <a:stretch>
            <a:fillRect/>
          </a:stretch>
        </p:blipFill>
        <p:spPr>
          <a:xfrm>
            <a:off x="3610064" y="401371"/>
            <a:ext cx="4472721" cy="5758777"/>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1F22EC1C-C844-5A48-A9AE-5ADA3DED3E9C}"/>
              </a:ext>
            </a:extLst>
          </p:cNvPr>
          <p:cNvSpPr txBox="1"/>
          <p:nvPr/>
        </p:nvSpPr>
        <p:spPr>
          <a:xfrm>
            <a:off x="8581937" y="1358834"/>
            <a:ext cx="3046347" cy="4801314"/>
          </a:xfrm>
          <a:prstGeom prst="rect">
            <a:avLst/>
          </a:prstGeom>
          <a:noFill/>
        </p:spPr>
        <p:txBody>
          <a:bodyPr wrap="none" rtlCol="0">
            <a:spAutoFit/>
          </a:bodyPr>
          <a:lstStyle/>
          <a:p>
            <a:r>
              <a:rPr lang="nb-NO" b="1" dirty="0"/>
              <a:t>Utdrag: </a:t>
            </a:r>
          </a:p>
          <a:p>
            <a:endParaRPr lang="nb-NO" dirty="0"/>
          </a:p>
          <a:p>
            <a:r>
              <a:rPr lang="nb-NO" dirty="0"/>
              <a:t>Etiske retningslinjer: </a:t>
            </a:r>
          </a:p>
          <a:p>
            <a:r>
              <a:rPr lang="nb-NO" dirty="0"/>
              <a:t>Kjenne til, forholde seg til, </a:t>
            </a:r>
          </a:p>
          <a:p>
            <a:r>
              <a:rPr lang="nb-NO" dirty="0"/>
              <a:t>handle i tråd med. </a:t>
            </a:r>
          </a:p>
          <a:p>
            <a:endParaRPr lang="nb-NO" dirty="0"/>
          </a:p>
          <a:p>
            <a:r>
              <a:rPr lang="nb-NO" dirty="0"/>
              <a:t>Bevissthet rundt egne verdier, </a:t>
            </a:r>
          </a:p>
          <a:p>
            <a:r>
              <a:rPr lang="nb-NO" dirty="0"/>
              <a:t>holdninger og atferd. </a:t>
            </a:r>
          </a:p>
          <a:p>
            <a:endParaRPr lang="nb-NO" dirty="0"/>
          </a:p>
          <a:p>
            <a:r>
              <a:rPr lang="nb-NO" dirty="0"/>
              <a:t>Etisk refleksjon</a:t>
            </a:r>
          </a:p>
          <a:p>
            <a:endParaRPr lang="nb-NO" dirty="0"/>
          </a:p>
          <a:p>
            <a:r>
              <a:rPr lang="nb-NO" dirty="0"/>
              <a:t>Etisk handlekraft (kjenne </a:t>
            </a:r>
          </a:p>
          <a:p>
            <a:r>
              <a:rPr lang="nb-NO" dirty="0"/>
              <a:t>alternativer for handling)</a:t>
            </a:r>
          </a:p>
          <a:p>
            <a:endParaRPr lang="nb-NO" dirty="0"/>
          </a:p>
          <a:p>
            <a:r>
              <a:rPr lang="nb-NO" dirty="0"/>
              <a:t>Kjenner lov om personvern</a:t>
            </a:r>
          </a:p>
          <a:p>
            <a:endParaRPr lang="nb-NO" dirty="0"/>
          </a:p>
          <a:p>
            <a:endParaRPr lang="nb-NO" dirty="0"/>
          </a:p>
        </p:txBody>
      </p:sp>
      <p:sp>
        <p:nvSpPr>
          <p:cNvPr id="7" name="TextBox 6">
            <a:extLst>
              <a:ext uri="{FF2B5EF4-FFF2-40B4-BE49-F238E27FC236}">
                <a16:creationId xmlns:a16="http://schemas.microsoft.com/office/drawing/2014/main" id="{368C08EE-2AF7-5BB3-07CD-B66431EB013C}"/>
              </a:ext>
            </a:extLst>
          </p:cNvPr>
          <p:cNvSpPr txBox="1"/>
          <p:nvPr/>
        </p:nvSpPr>
        <p:spPr>
          <a:xfrm>
            <a:off x="563716" y="1849598"/>
            <a:ext cx="2990657" cy="2862322"/>
          </a:xfrm>
          <a:prstGeom prst="rect">
            <a:avLst/>
          </a:prstGeom>
          <a:noFill/>
        </p:spPr>
        <p:txBody>
          <a:bodyPr wrap="square">
            <a:spAutoFit/>
          </a:bodyPr>
          <a:lstStyle/>
          <a:p>
            <a:r>
              <a:rPr lang="nb-NO" sz="2000" dirty="0">
                <a:solidFill>
                  <a:schemeClr val="accent6">
                    <a:lumMod val="50000"/>
                  </a:schemeClr>
                </a:solidFill>
                <a:latin typeface="SourceSansPro-Regular"/>
              </a:rPr>
              <a:t>Kompetansestandardene angir hvilken etisk kompetanse en profesjonell karriereveileder bør ha av:</a:t>
            </a:r>
          </a:p>
          <a:p>
            <a:pPr marL="800100" lvl="1" indent="-342900">
              <a:buFont typeface="Arial" panose="020B0604020202020204" pitchFamily="34" charset="0"/>
              <a:buChar char="•"/>
            </a:pPr>
            <a:r>
              <a:rPr lang="nb-NO" sz="2000" dirty="0">
                <a:solidFill>
                  <a:schemeClr val="accent6">
                    <a:lumMod val="50000"/>
                  </a:schemeClr>
                </a:solidFill>
                <a:latin typeface="SourceSansPro-Regular"/>
              </a:rPr>
              <a:t>kunnskaper </a:t>
            </a:r>
          </a:p>
          <a:p>
            <a:pPr marL="800100" lvl="1" indent="-342900">
              <a:buFont typeface="Arial" panose="020B0604020202020204" pitchFamily="34" charset="0"/>
              <a:buChar char="•"/>
            </a:pPr>
            <a:r>
              <a:rPr lang="nb-NO" sz="2000" dirty="0">
                <a:solidFill>
                  <a:schemeClr val="accent6">
                    <a:lumMod val="50000"/>
                  </a:schemeClr>
                </a:solidFill>
                <a:latin typeface="SourceSansPro-Regular"/>
              </a:rPr>
              <a:t>ferdigheter</a:t>
            </a:r>
          </a:p>
          <a:p>
            <a:pPr marL="800100" lvl="1" indent="-342900">
              <a:buFont typeface="Arial" panose="020B0604020202020204" pitchFamily="34" charset="0"/>
              <a:buChar char="•"/>
            </a:pPr>
            <a:r>
              <a:rPr lang="nb-NO" sz="2000" dirty="0">
                <a:solidFill>
                  <a:schemeClr val="accent6">
                    <a:lumMod val="50000"/>
                  </a:schemeClr>
                </a:solidFill>
                <a:latin typeface="SourceSansPro-Regular"/>
              </a:rPr>
              <a:t>generell kompetanse</a:t>
            </a:r>
            <a:endParaRPr lang="nb-NO" sz="2000" b="0" i="0" u="none" strike="noStrike" baseline="0" dirty="0">
              <a:solidFill>
                <a:schemeClr val="accent6">
                  <a:lumMod val="50000"/>
                </a:schemeClr>
              </a:solidFill>
              <a:latin typeface="SourceSansPro-Regular"/>
            </a:endParaRPr>
          </a:p>
        </p:txBody>
      </p:sp>
    </p:spTree>
    <p:extLst>
      <p:ext uri="{BB962C8B-B14F-4D97-AF65-F5344CB8AC3E}">
        <p14:creationId xmlns:p14="http://schemas.microsoft.com/office/powerpoint/2010/main" val="3071721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C862A-874E-13F6-0586-50CBF10C8D53}"/>
              </a:ext>
            </a:extLst>
          </p:cNvPr>
          <p:cNvSpPr>
            <a:spLocks noGrp="1"/>
          </p:cNvSpPr>
          <p:nvPr>
            <p:ph type="title"/>
          </p:nvPr>
        </p:nvSpPr>
        <p:spPr/>
        <p:txBody>
          <a:bodyPr/>
          <a:lstStyle/>
          <a:p>
            <a:r>
              <a:rPr lang="nb-NO" dirty="0"/>
              <a:t>Syv innsatsområder for arbeid med kvalitet</a:t>
            </a:r>
          </a:p>
        </p:txBody>
      </p:sp>
      <p:pic>
        <p:nvPicPr>
          <p:cNvPr id="6" name="Content Placeholder 5">
            <a:extLst>
              <a:ext uri="{FF2B5EF4-FFF2-40B4-BE49-F238E27FC236}">
                <a16:creationId xmlns:a16="http://schemas.microsoft.com/office/drawing/2014/main" id="{C5A60E93-497B-1DEE-3042-A36A971EE229}"/>
              </a:ext>
            </a:extLst>
          </p:cNvPr>
          <p:cNvPicPr>
            <a:picLocks noGrp="1" noChangeAspect="1"/>
          </p:cNvPicPr>
          <p:nvPr>
            <p:ph idx="1"/>
          </p:nvPr>
        </p:nvPicPr>
        <p:blipFill>
          <a:blip r:embed="rId2"/>
          <a:stretch>
            <a:fillRect/>
          </a:stretch>
        </p:blipFill>
        <p:spPr>
          <a:xfrm>
            <a:off x="6810335" y="1690688"/>
            <a:ext cx="4862606" cy="4351338"/>
          </a:xfrm>
        </p:spPr>
      </p:pic>
      <p:sp>
        <p:nvSpPr>
          <p:cNvPr id="4" name="Footer Placeholder 3">
            <a:extLst>
              <a:ext uri="{FF2B5EF4-FFF2-40B4-BE49-F238E27FC236}">
                <a16:creationId xmlns:a16="http://schemas.microsoft.com/office/drawing/2014/main" id="{F4EF7A96-E566-667E-EBB0-898A182280A3}"/>
              </a:ext>
            </a:extLst>
          </p:cNvPr>
          <p:cNvSpPr>
            <a:spLocks noGrp="1"/>
          </p:cNvSpPr>
          <p:nvPr>
            <p:ph type="ftr" sz="quarter" idx="11"/>
          </p:nvPr>
        </p:nvSpPr>
        <p:spPr/>
        <p:txBody>
          <a:bodyPr/>
          <a:lstStyle/>
          <a:p>
            <a:r>
              <a:rPr lang="nb-NO"/>
              <a:t>Anne Holm-Nordhagen 2023</a:t>
            </a:r>
          </a:p>
        </p:txBody>
      </p:sp>
      <p:sp>
        <p:nvSpPr>
          <p:cNvPr id="7" name="Oval 6">
            <a:extLst>
              <a:ext uri="{FF2B5EF4-FFF2-40B4-BE49-F238E27FC236}">
                <a16:creationId xmlns:a16="http://schemas.microsoft.com/office/drawing/2014/main" id="{4ACFFAB2-5568-F77E-222E-3BF23F82A028}"/>
              </a:ext>
            </a:extLst>
          </p:cNvPr>
          <p:cNvSpPr/>
          <p:nvPr/>
        </p:nvSpPr>
        <p:spPr>
          <a:xfrm>
            <a:off x="9691594" y="2407535"/>
            <a:ext cx="1662206" cy="752355"/>
          </a:xfrm>
          <a:prstGeom prst="ellipse">
            <a:avLst/>
          </a:prstGeom>
          <a:noFill/>
          <a:ln w="762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9" name="Picture 8">
            <a:extLst>
              <a:ext uri="{FF2B5EF4-FFF2-40B4-BE49-F238E27FC236}">
                <a16:creationId xmlns:a16="http://schemas.microsoft.com/office/drawing/2014/main" id="{02FAE1DA-7285-581B-C032-ADA161395E69}"/>
              </a:ext>
            </a:extLst>
          </p:cNvPr>
          <p:cNvPicPr>
            <a:picLocks noChangeAspect="1"/>
          </p:cNvPicPr>
          <p:nvPr/>
        </p:nvPicPr>
        <p:blipFill>
          <a:blip r:embed="rId3"/>
          <a:stretch>
            <a:fillRect/>
          </a:stretch>
        </p:blipFill>
        <p:spPr>
          <a:xfrm>
            <a:off x="641830" y="3016251"/>
            <a:ext cx="6168505" cy="2486166"/>
          </a:xfrm>
          <a:prstGeom prst="rect">
            <a:avLst/>
          </a:prstGeom>
        </p:spPr>
      </p:pic>
      <p:pic>
        <p:nvPicPr>
          <p:cNvPr id="11" name="Picture 10">
            <a:extLst>
              <a:ext uri="{FF2B5EF4-FFF2-40B4-BE49-F238E27FC236}">
                <a16:creationId xmlns:a16="http://schemas.microsoft.com/office/drawing/2014/main" id="{3CD4772C-1321-03AD-F801-4788CED2305E}"/>
              </a:ext>
            </a:extLst>
          </p:cNvPr>
          <p:cNvPicPr>
            <a:picLocks noChangeAspect="1"/>
          </p:cNvPicPr>
          <p:nvPr/>
        </p:nvPicPr>
        <p:blipFill>
          <a:blip r:embed="rId4"/>
          <a:stretch>
            <a:fillRect/>
          </a:stretch>
        </p:blipFill>
        <p:spPr>
          <a:xfrm>
            <a:off x="5113361" y="2064170"/>
            <a:ext cx="1431848" cy="1480113"/>
          </a:xfrm>
          <a:prstGeom prst="rect">
            <a:avLst/>
          </a:prstGeom>
        </p:spPr>
      </p:pic>
      <p:sp>
        <p:nvSpPr>
          <p:cNvPr id="12" name="TextBox 11">
            <a:extLst>
              <a:ext uri="{FF2B5EF4-FFF2-40B4-BE49-F238E27FC236}">
                <a16:creationId xmlns:a16="http://schemas.microsoft.com/office/drawing/2014/main" id="{37ADEA05-FCBB-C8BB-E239-8582A0C712BF}"/>
              </a:ext>
            </a:extLst>
          </p:cNvPr>
          <p:cNvSpPr txBox="1"/>
          <p:nvPr/>
        </p:nvSpPr>
        <p:spPr>
          <a:xfrm>
            <a:off x="838199" y="2222869"/>
            <a:ext cx="4694499" cy="369332"/>
          </a:xfrm>
          <a:prstGeom prst="rect">
            <a:avLst/>
          </a:prstGeom>
          <a:noFill/>
        </p:spPr>
        <p:txBody>
          <a:bodyPr wrap="square" rtlCol="0">
            <a:spAutoFit/>
          </a:bodyPr>
          <a:lstStyle/>
          <a:p>
            <a:r>
              <a:rPr lang="nb-NO">
                <a:hlinkClick r:id="rId5"/>
              </a:rPr>
              <a:t>Kvalitetssikring - Kompetanse Norge</a:t>
            </a:r>
            <a:endParaRPr lang="nb-NO" dirty="0"/>
          </a:p>
        </p:txBody>
      </p:sp>
    </p:spTree>
    <p:extLst>
      <p:ext uri="{BB962C8B-B14F-4D97-AF65-F5344CB8AC3E}">
        <p14:creationId xmlns:p14="http://schemas.microsoft.com/office/powerpoint/2010/main" val="2736977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66787" y="4433786"/>
            <a:ext cx="10515600" cy="888640"/>
          </a:xfrm>
        </p:spPr>
        <p:txBody>
          <a:bodyPr>
            <a:normAutofit fontScale="90000"/>
          </a:bodyPr>
          <a:lstStyle/>
          <a:p>
            <a:r>
              <a:rPr lang="nb-NO" sz="8900" dirty="0"/>
              <a:t>ETIKK</a:t>
            </a:r>
            <a:br>
              <a:rPr lang="nb-NO" sz="8900" dirty="0"/>
            </a:br>
            <a:br>
              <a:rPr lang="nb-NO" dirty="0"/>
            </a:br>
            <a:r>
              <a:rPr lang="nb-NO" sz="4000" dirty="0"/>
              <a:t>i nasjonalt kvalitetsrammeverk for karriereveiledning</a:t>
            </a:r>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6"/>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pic>
        <p:nvPicPr>
          <p:cNvPr id="4" name="Bilde 3" descr="Et bilde som inneholder tekst&#10;&#10;Automatisk generert beskrivelse">
            <a:extLst>
              <a:ext uri="{FF2B5EF4-FFF2-40B4-BE49-F238E27FC236}">
                <a16:creationId xmlns:a16="http://schemas.microsoft.com/office/drawing/2014/main" id="{49036AEA-1BDD-4FC2-885E-3F12C4C200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023" y="268947"/>
            <a:ext cx="5908917" cy="5053479"/>
          </a:xfrm>
          <a:prstGeom prst="rect">
            <a:avLst/>
          </a:prstGeom>
        </p:spPr>
      </p:pic>
    </p:spTree>
    <p:extLst>
      <p:ext uri="{BB962C8B-B14F-4D97-AF65-F5344CB8AC3E}">
        <p14:creationId xmlns:p14="http://schemas.microsoft.com/office/powerpoint/2010/main" val="1543404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E4AD8E8-A767-41B6-821C-DE58530FC184}"/>
              </a:ext>
            </a:extLst>
          </p:cNvPr>
          <p:cNvSpPr>
            <a:spLocks noGrp="1"/>
          </p:cNvSpPr>
          <p:nvPr>
            <p:ph type="title"/>
          </p:nvPr>
        </p:nvSpPr>
        <p:spPr>
          <a:xfrm>
            <a:off x="729084" y="-426798"/>
            <a:ext cx="4368602" cy="1956841"/>
          </a:xfrm>
        </p:spPr>
        <p:txBody>
          <a:bodyPr anchor="b">
            <a:normAutofit/>
          </a:bodyPr>
          <a:lstStyle/>
          <a:p>
            <a:r>
              <a:rPr lang="nb-NO" sz="5400" dirty="0"/>
              <a:t>Innhold</a:t>
            </a:r>
          </a:p>
        </p:txBody>
      </p:sp>
      <p:sp>
        <p:nvSpPr>
          <p:cNvPr id="3" name="Plassholder for innhold 2">
            <a:extLst>
              <a:ext uri="{FF2B5EF4-FFF2-40B4-BE49-F238E27FC236}">
                <a16:creationId xmlns:a16="http://schemas.microsoft.com/office/drawing/2014/main" id="{329514C7-5E89-4AE3-8CE4-09A42E6AC4D1}"/>
              </a:ext>
            </a:extLst>
          </p:cNvPr>
          <p:cNvSpPr>
            <a:spLocks noGrp="1"/>
          </p:cNvSpPr>
          <p:nvPr>
            <p:ph idx="1"/>
          </p:nvPr>
        </p:nvSpPr>
        <p:spPr>
          <a:xfrm>
            <a:off x="610583" y="1987996"/>
            <a:ext cx="4243589" cy="4368354"/>
          </a:xfrm>
        </p:spPr>
        <p:txBody>
          <a:bodyPr>
            <a:normAutofit/>
          </a:bodyPr>
          <a:lstStyle/>
          <a:p>
            <a:r>
              <a:rPr lang="nb-NO" dirty="0"/>
              <a:t>Nasjonalt kvalitetsrammeverk for karriereveileding - etikk</a:t>
            </a:r>
          </a:p>
          <a:p>
            <a:r>
              <a:rPr lang="nb-NO" dirty="0"/>
              <a:t>Etiske retningslinjer for karriereveiledning</a:t>
            </a:r>
          </a:p>
          <a:p>
            <a:pPr marL="0" indent="0">
              <a:buNone/>
            </a:pPr>
            <a:endParaRPr lang="nb-NO" dirty="0"/>
          </a:p>
          <a:p>
            <a:pPr marL="0" indent="0">
              <a:buNone/>
            </a:pPr>
            <a:endParaRPr lang="nb-NO" dirty="0"/>
          </a:p>
          <a:p>
            <a:r>
              <a:rPr lang="nb-NO" dirty="0"/>
              <a:t>Etisk refleksjon i karriereveiledning</a:t>
            </a:r>
          </a:p>
          <a:p>
            <a:pPr marL="0" indent="0">
              <a:buNone/>
            </a:pPr>
            <a:endParaRPr lang="nb-NO" sz="2200" dirty="0"/>
          </a:p>
          <a:p>
            <a:pPr marL="0" indent="0">
              <a:buNone/>
            </a:pPr>
            <a:endParaRPr lang="nb-NO" sz="2200" dirty="0"/>
          </a:p>
          <a:p>
            <a:pPr marL="0" indent="0">
              <a:buNone/>
            </a:pPr>
            <a:endParaRPr lang="nb-NO" sz="2200" dirty="0"/>
          </a:p>
        </p:txBody>
      </p:sp>
      <p:pic>
        <p:nvPicPr>
          <p:cNvPr id="6" name="Picture 5" descr="Hvite steiner balansert i en stabel">
            <a:extLst>
              <a:ext uri="{FF2B5EF4-FFF2-40B4-BE49-F238E27FC236}">
                <a16:creationId xmlns:a16="http://schemas.microsoft.com/office/drawing/2014/main" id="{420F939E-63AE-47AE-8CB1-B53E89E06AEC}"/>
              </a:ext>
            </a:extLst>
          </p:cNvPr>
          <p:cNvPicPr>
            <a:picLocks noChangeAspect="1"/>
          </p:cNvPicPr>
          <p:nvPr/>
        </p:nvPicPr>
        <p:blipFill rotWithShape="1">
          <a:blip r:embed="rId3"/>
          <a:srcRect l="33048" r="-1"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Plassholder for bunntekst 3">
            <a:extLst>
              <a:ext uri="{FF2B5EF4-FFF2-40B4-BE49-F238E27FC236}">
                <a16:creationId xmlns:a16="http://schemas.microsoft.com/office/drawing/2014/main" id="{F6B8E9D5-B870-4375-A11F-F1884F392E8B}"/>
              </a:ext>
            </a:extLst>
          </p:cNvPr>
          <p:cNvSpPr>
            <a:spLocks noGrp="1"/>
          </p:cNvSpPr>
          <p:nvPr>
            <p:ph type="ftr" sz="quarter" idx="11"/>
          </p:nvPr>
        </p:nvSpPr>
        <p:spPr>
          <a:xfrm>
            <a:off x="6248400" y="6356350"/>
            <a:ext cx="4114800" cy="365125"/>
          </a:xfrm>
        </p:spPr>
        <p:txBody>
          <a:bodyPr>
            <a:normAutofit/>
          </a:bodyPr>
          <a:lstStyle/>
          <a:p>
            <a:pPr algn="l">
              <a:spcAft>
                <a:spcPts val="600"/>
              </a:spcAft>
            </a:pPr>
            <a:r>
              <a:rPr lang="nb-NO">
                <a:solidFill>
                  <a:srgbClr val="FFFFFF"/>
                </a:solidFill>
              </a:rPr>
              <a:t>Anne Holm-Nordhagen 2023</a:t>
            </a:r>
            <a:endParaRPr lang="nb-NO" dirty="0">
              <a:solidFill>
                <a:srgbClr val="FFFFFF"/>
              </a:solidFill>
            </a:endParaRPr>
          </a:p>
        </p:txBody>
      </p:sp>
      <p:sp>
        <p:nvSpPr>
          <p:cNvPr id="5" name="Rectangle 4">
            <a:extLst>
              <a:ext uri="{FF2B5EF4-FFF2-40B4-BE49-F238E27FC236}">
                <a16:creationId xmlns:a16="http://schemas.microsoft.com/office/drawing/2014/main" id="{26882F2F-8CB3-3DDC-0A8C-820EA20F6814}"/>
              </a:ext>
            </a:extLst>
          </p:cNvPr>
          <p:cNvSpPr/>
          <p:nvPr/>
        </p:nvSpPr>
        <p:spPr>
          <a:xfrm>
            <a:off x="1206213" y="4172173"/>
            <a:ext cx="1908792" cy="923330"/>
          </a:xfrm>
          <a:prstGeom prst="rect">
            <a:avLst/>
          </a:prstGeom>
          <a:noFill/>
        </p:spPr>
        <p:txBody>
          <a:bodyPr wrap="none" lIns="91440" tIns="45720" rIns="91440" bIns="45720">
            <a:spAutoFit/>
          </a:bodyPr>
          <a:lstStyle/>
          <a:p>
            <a:pPr algn="ctr"/>
            <a:r>
              <a:rPr lang="en-US" sz="5400" b="1" cap="none" spc="50" dirty="0">
                <a:ln w="0"/>
                <a:solidFill>
                  <a:schemeClr val="bg2"/>
                </a:solidFill>
                <a:effectLst>
                  <a:innerShdw blurRad="63500" dist="50800" dir="13500000">
                    <a:srgbClr val="000000">
                      <a:alpha val="50000"/>
                    </a:srgbClr>
                  </a:innerShdw>
                </a:effectLst>
              </a:rPr>
              <a:t>Pause</a:t>
            </a:r>
          </a:p>
        </p:txBody>
      </p:sp>
    </p:spTree>
    <p:extLst>
      <p:ext uri="{BB962C8B-B14F-4D97-AF65-F5344CB8AC3E}">
        <p14:creationId xmlns:p14="http://schemas.microsoft.com/office/powerpoint/2010/main" val="1881591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89451-CB40-C30D-4FD0-D0456290C550}"/>
              </a:ext>
            </a:extLst>
          </p:cNvPr>
          <p:cNvSpPr>
            <a:spLocks noGrp="1"/>
          </p:cNvSpPr>
          <p:nvPr>
            <p:ph type="title"/>
          </p:nvPr>
        </p:nvSpPr>
        <p:spPr/>
        <p:txBody>
          <a:bodyPr/>
          <a:lstStyle/>
          <a:p>
            <a:r>
              <a:rPr lang="nb-NO" dirty="0"/>
              <a:t>Hva ble viktig?</a:t>
            </a:r>
          </a:p>
        </p:txBody>
      </p:sp>
      <p:sp>
        <p:nvSpPr>
          <p:cNvPr id="3" name="Content Placeholder 2">
            <a:extLst>
              <a:ext uri="{FF2B5EF4-FFF2-40B4-BE49-F238E27FC236}">
                <a16:creationId xmlns:a16="http://schemas.microsoft.com/office/drawing/2014/main" id="{770C62DD-9F40-5257-028F-22CBBEF81A39}"/>
              </a:ext>
            </a:extLst>
          </p:cNvPr>
          <p:cNvSpPr>
            <a:spLocks noGrp="1"/>
          </p:cNvSpPr>
          <p:nvPr>
            <p:ph idx="1"/>
          </p:nvPr>
        </p:nvSpPr>
        <p:spPr/>
        <p:txBody>
          <a:bodyPr/>
          <a:lstStyle/>
          <a:p>
            <a:r>
              <a:rPr lang="nb-NO" dirty="0"/>
              <a:t>Vi kan ikke snakke om profesjonalitet og kvalitet uten å snakke om etikk</a:t>
            </a:r>
          </a:p>
          <a:p>
            <a:r>
              <a:rPr lang="nb-NO" dirty="0"/>
              <a:t>Veiledning er en etisk handling</a:t>
            </a:r>
          </a:p>
          <a:p>
            <a:r>
              <a:rPr lang="nb-NO" dirty="0"/>
              <a:t>Etikk er viktig i møte med etiske utfordringer, men også når alt er bra!</a:t>
            </a:r>
          </a:p>
          <a:p>
            <a:r>
              <a:rPr lang="nb-NO" dirty="0"/>
              <a:t>Skillet mellom hverdagsetikk og yrkesetikk</a:t>
            </a:r>
          </a:p>
          <a:p>
            <a:r>
              <a:rPr lang="nb-NO" dirty="0"/>
              <a:t>Være bevisst på forskjellen (og potensielle spenninger) mellom profesjonsetikk og forvaltningsetikk</a:t>
            </a:r>
          </a:p>
          <a:p>
            <a:r>
              <a:rPr lang="nb-NO" dirty="0"/>
              <a:t>Etikk må være en integrert del av både praksisfelt og utøver</a:t>
            </a:r>
          </a:p>
          <a:p>
            <a:endParaRPr lang="nb-NO" dirty="0"/>
          </a:p>
          <a:p>
            <a:endParaRPr lang="nb-NO" dirty="0"/>
          </a:p>
        </p:txBody>
      </p:sp>
      <p:sp>
        <p:nvSpPr>
          <p:cNvPr id="4" name="Footer Placeholder 3">
            <a:extLst>
              <a:ext uri="{FF2B5EF4-FFF2-40B4-BE49-F238E27FC236}">
                <a16:creationId xmlns:a16="http://schemas.microsoft.com/office/drawing/2014/main" id="{154E4976-1BAC-1F96-1A8A-768AB04BD85E}"/>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3658105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444" y="711552"/>
            <a:ext cx="4317882" cy="5256371"/>
          </a:xfrm>
        </p:spPr>
        <p:txBody>
          <a:bodyPr>
            <a:normAutofit/>
          </a:bodyPr>
          <a:lstStyle/>
          <a:p>
            <a:r>
              <a:rPr lang="nb-NO" dirty="0"/>
              <a:t>Verdigrunnlag i karriereveiledning</a:t>
            </a:r>
            <a:br>
              <a:rPr lang="nb-NO" dirty="0"/>
            </a:br>
            <a:r>
              <a:rPr lang="nb-NO" sz="1600" dirty="0"/>
              <a:t>Nasjonalt kvalitetsrammeverk for karriereveiledning</a:t>
            </a:r>
          </a:p>
        </p:txBody>
      </p:sp>
      <p:graphicFrame>
        <p:nvGraphicFramePr>
          <p:cNvPr id="5" name="Content Placeholder 2">
            <a:extLst>
              <a:ext uri="{FF2B5EF4-FFF2-40B4-BE49-F238E27FC236}">
                <a16:creationId xmlns:a16="http://schemas.microsoft.com/office/drawing/2014/main" id="{BDA776EE-F04D-4D24-80BF-B114856DDD02}"/>
              </a:ext>
            </a:extLst>
          </p:cNvPr>
          <p:cNvGraphicFramePr>
            <a:graphicFrameLocks noGrp="1"/>
          </p:cNvGraphicFramePr>
          <p:nvPr>
            <p:ph idx="1"/>
          </p:nvPr>
        </p:nvGraphicFramePr>
        <p:xfrm>
          <a:off x="4762501" y="303591"/>
          <a:ext cx="6993176" cy="5896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lassholder for bunntekst 2">
            <a:extLst>
              <a:ext uri="{FF2B5EF4-FFF2-40B4-BE49-F238E27FC236}">
                <a16:creationId xmlns:a16="http://schemas.microsoft.com/office/drawing/2014/main" id="{342B143A-C6A8-4499-9199-A962363A4BA6}"/>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2599914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br>
              <a:rPr lang="nb-NO" dirty="0"/>
            </a:br>
            <a:endParaRPr lang="nb-NO" dirty="0"/>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6"/>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sp>
        <p:nvSpPr>
          <p:cNvPr id="4" name="Tittel 1">
            <a:extLst>
              <a:ext uri="{FF2B5EF4-FFF2-40B4-BE49-F238E27FC236}">
                <a16:creationId xmlns:a16="http://schemas.microsoft.com/office/drawing/2014/main" id="{BE30CAF9-F54F-45E0-9971-85F66414A666}"/>
              </a:ext>
            </a:extLst>
          </p:cNvPr>
          <p:cNvSpPr txBox="1">
            <a:spLocks/>
          </p:cNvSpPr>
          <p:nvPr/>
        </p:nvSpPr>
        <p:spPr>
          <a:xfrm>
            <a:off x="324853" y="365125"/>
            <a:ext cx="11514221"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r>
              <a:rPr lang="nb-NO" dirty="0"/>
              <a:t>Rammene for etisk praksis</a:t>
            </a:r>
          </a:p>
        </p:txBody>
      </p:sp>
      <p:pic>
        <p:nvPicPr>
          <p:cNvPr id="7" name="Bilde 6">
            <a:extLst>
              <a:ext uri="{FF2B5EF4-FFF2-40B4-BE49-F238E27FC236}">
                <a16:creationId xmlns:a16="http://schemas.microsoft.com/office/drawing/2014/main" id="{EAB1270E-7243-46F7-A4EC-12DB7509E4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8498" y="1934298"/>
            <a:ext cx="4905502" cy="4776364"/>
          </a:xfrm>
          <a:prstGeom prst="rect">
            <a:avLst/>
          </a:prstGeom>
        </p:spPr>
      </p:pic>
      <p:sp>
        <p:nvSpPr>
          <p:cNvPr id="9" name="TekstSylinder 8">
            <a:extLst>
              <a:ext uri="{FF2B5EF4-FFF2-40B4-BE49-F238E27FC236}">
                <a16:creationId xmlns:a16="http://schemas.microsoft.com/office/drawing/2014/main" id="{92D1E061-5E91-4C41-AFB2-BC653B85E2A2}"/>
              </a:ext>
            </a:extLst>
          </p:cNvPr>
          <p:cNvSpPr txBox="1"/>
          <p:nvPr/>
        </p:nvSpPr>
        <p:spPr>
          <a:xfrm>
            <a:off x="324853" y="2144388"/>
            <a:ext cx="3462220" cy="2308324"/>
          </a:xfrm>
          <a:prstGeom prst="rect">
            <a:avLst/>
          </a:prstGeom>
          <a:noFill/>
        </p:spPr>
        <p:txBody>
          <a:bodyPr wrap="square" lIns="91440" tIns="45720" rIns="91440" bIns="45720" rtlCol="0" anchor="t">
            <a:spAutoFit/>
          </a:bodyPr>
          <a:lstStyle/>
          <a:p>
            <a:r>
              <a:rPr lang="nb-NO" sz="2400" dirty="0">
                <a:solidFill>
                  <a:srgbClr val="000000"/>
                </a:solidFill>
                <a:cs typeface="Segoe UI"/>
              </a:rPr>
              <a:t>Konteksten for karriereveiledning kan deles inn i fire kategorier, som påvirker og utfordrer den etiske praksisen på ulike måter.</a:t>
            </a:r>
          </a:p>
        </p:txBody>
      </p:sp>
    </p:spTree>
    <p:extLst>
      <p:ext uri="{BB962C8B-B14F-4D97-AF65-F5344CB8AC3E}">
        <p14:creationId xmlns:p14="http://schemas.microsoft.com/office/powerpoint/2010/main" val="3342896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br>
              <a:rPr lang="nb-NO" dirty="0"/>
            </a:br>
            <a:endParaRPr lang="nb-NO" dirty="0"/>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4"/>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sp>
        <p:nvSpPr>
          <p:cNvPr id="4" name="Tittel 1">
            <a:extLst>
              <a:ext uri="{FF2B5EF4-FFF2-40B4-BE49-F238E27FC236}">
                <a16:creationId xmlns:a16="http://schemas.microsoft.com/office/drawing/2014/main" id="{87EB0993-F85B-4CD6-81F1-7E0F65D8F635}"/>
              </a:ext>
            </a:extLst>
          </p:cNvPr>
          <p:cNvSpPr txBox="1">
            <a:spLocks/>
          </p:cNvSpPr>
          <p:nvPr/>
        </p:nvSpPr>
        <p:spPr>
          <a:xfrm>
            <a:off x="-543436" y="353985"/>
            <a:ext cx="5161547" cy="1325563"/>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r>
              <a:rPr lang="nb-NO" dirty="0"/>
              <a:t>Etiske </a:t>
            </a:r>
          </a:p>
          <a:p>
            <a:r>
              <a:rPr lang="nb-NO" dirty="0"/>
              <a:t>retningslinjer</a:t>
            </a:r>
          </a:p>
        </p:txBody>
      </p:sp>
      <p:pic>
        <p:nvPicPr>
          <p:cNvPr id="5" name="Bilde 4">
            <a:extLst>
              <a:ext uri="{FF2B5EF4-FFF2-40B4-BE49-F238E27FC236}">
                <a16:creationId xmlns:a16="http://schemas.microsoft.com/office/drawing/2014/main" id="{77DED1F9-98D0-4392-A895-4ACF9D238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0"/>
            <a:ext cx="5384125" cy="6095080"/>
          </a:xfrm>
          <a:prstGeom prst="rect">
            <a:avLst/>
          </a:prstGeom>
        </p:spPr>
      </p:pic>
      <p:sp>
        <p:nvSpPr>
          <p:cNvPr id="3" name="TextBox 2">
            <a:extLst>
              <a:ext uri="{FF2B5EF4-FFF2-40B4-BE49-F238E27FC236}">
                <a16:creationId xmlns:a16="http://schemas.microsoft.com/office/drawing/2014/main" id="{5F81AF3A-18F2-A4DB-9B56-E43C681D46A4}"/>
              </a:ext>
            </a:extLst>
          </p:cNvPr>
          <p:cNvSpPr txBox="1"/>
          <p:nvPr/>
        </p:nvSpPr>
        <p:spPr>
          <a:xfrm>
            <a:off x="6903506" y="1016767"/>
            <a:ext cx="4842279" cy="5078313"/>
          </a:xfrm>
          <a:prstGeom prst="rect">
            <a:avLst/>
          </a:prstGeom>
          <a:noFill/>
        </p:spPr>
        <p:txBody>
          <a:bodyPr wrap="square" rtlCol="0">
            <a:spAutoFit/>
          </a:bodyPr>
          <a:lstStyle/>
          <a:p>
            <a:r>
              <a:rPr lang="nb-NO" sz="3600" b="1" dirty="0"/>
              <a:t>Kunnskapsbasert Karriereveiledning</a:t>
            </a:r>
          </a:p>
          <a:p>
            <a:endParaRPr lang="nb-NO" sz="3600" b="1" dirty="0"/>
          </a:p>
          <a:p>
            <a:r>
              <a:rPr lang="nb-NO" sz="3600" b="1" dirty="0"/>
              <a:t>«Jeg kan det jeg gjør, og gjør det jeg kan»</a:t>
            </a:r>
          </a:p>
          <a:p>
            <a:r>
              <a:rPr lang="nb-NO" sz="3600" b="1" dirty="0"/>
              <a:t>Faglig forsvarlighet</a:t>
            </a:r>
          </a:p>
          <a:p>
            <a:endParaRPr lang="nb-NO" sz="3600" b="1" dirty="0"/>
          </a:p>
          <a:p>
            <a:r>
              <a:rPr lang="nb-NO" sz="3600" b="1" dirty="0"/>
              <a:t>Individuell/kontekstuell tilpasning</a:t>
            </a:r>
          </a:p>
        </p:txBody>
      </p:sp>
    </p:spTree>
    <p:extLst>
      <p:ext uri="{BB962C8B-B14F-4D97-AF65-F5344CB8AC3E}">
        <p14:creationId xmlns:p14="http://schemas.microsoft.com/office/powerpoint/2010/main" val="488007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br>
              <a:rPr lang="nb-NO" dirty="0"/>
            </a:br>
            <a:endParaRPr lang="nb-NO" dirty="0"/>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6"/>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sp>
        <p:nvSpPr>
          <p:cNvPr id="4" name="Tittel 1">
            <a:extLst>
              <a:ext uri="{FF2B5EF4-FFF2-40B4-BE49-F238E27FC236}">
                <a16:creationId xmlns:a16="http://schemas.microsoft.com/office/drawing/2014/main" id="{CA4BCC6B-E2E6-4819-8220-065B4403671C}"/>
              </a:ext>
            </a:extLst>
          </p:cNvPr>
          <p:cNvSpPr txBox="1">
            <a:spLocks/>
          </p:cNvSpPr>
          <p:nvPr/>
        </p:nvSpPr>
        <p:spPr>
          <a:xfrm>
            <a:off x="-438325" y="228948"/>
            <a:ext cx="5533687" cy="1325563"/>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r>
              <a:rPr lang="nb-NO" dirty="0"/>
              <a:t>Etiske </a:t>
            </a:r>
          </a:p>
          <a:p>
            <a:r>
              <a:rPr lang="nb-NO" dirty="0"/>
              <a:t>retningslinjer</a:t>
            </a:r>
          </a:p>
        </p:txBody>
      </p:sp>
      <p:pic>
        <p:nvPicPr>
          <p:cNvPr id="5" name="Bilde 4" descr="Et bilde som inneholder tekst&#10;&#10;Automatisk generert beskrivelse">
            <a:extLst>
              <a:ext uri="{FF2B5EF4-FFF2-40B4-BE49-F238E27FC236}">
                <a16:creationId xmlns:a16="http://schemas.microsoft.com/office/drawing/2014/main" id="{EE6CA18D-290B-44B7-B442-4F547DC0D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7348" y="365126"/>
            <a:ext cx="4897680" cy="6118297"/>
          </a:xfrm>
          <a:prstGeom prst="rect">
            <a:avLst/>
          </a:prstGeom>
        </p:spPr>
      </p:pic>
      <p:sp>
        <p:nvSpPr>
          <p:cNvPr id="3" name="TextBox 2">
            <a:extLst>
              <a:ext uri="{FF2B5EF4-FFF2-40B4-BE49-F238E27FC236}">
                <a16:creationId xmlns:a16="http://schemas.microsoft.com/office/drawing/2014/main" id="{04A119A0-F10D-C1E3-B21F-2E56E1CF1792}"/>
              </a:ext>
            </a:extLst>
          </p:cNvPr>
          <p:cNvSpPr txBox="1"/>
          <p:nvPr/>
        </p:nvSpPr>
        <p:spPr>
          <a:xfrm>
            <a:off x="7705062" y="608118"/>
            <a:ext cx="4328932" cy="5632311"/>
          </a:xfrm>
          <a:prstGeom prst="rect">
            <a:avLst/>
          </a:prstGeom>
          <a:noFill/>
        </p:spPr>
        <p:txBody>
          <a:bodyPr wrap="square" rtlCol="0">
            <a:spAutoFit/>
          </a:bodyPr>
          <a:lstStyle/>
          <a:p>
            <a:r>
              <a:rPr lang="nb-NO" sz="3600" b="1" dirty="0"/>
              <a:t>Respekt </a:t>
            </a:r>
          </a:p>
          <a:p>
            <a:endParaRPr lang="nb-NO" sz="3600" b="1" dirty="0"/>
          </a:p>
          <a:p>
            <a:r>
              <a:rPr lang="nb-NO" sz="3600" b="1" dirty="0"/>
              <a:t>Interesse</a:t>
            </a:r>
          </a:p>
          <a:p>
            <a:endParaRPr lang="nb-NO" sz="3600" b="1" dirty="0"/>
          </a:p>
          <a:p>
            <a:r>
              <a:rPr lang="nb-NO" sz="3600" b="1" dirty="0"/>
              <a:t>Ydmykhet</a:t>
            </a:r>
          </a:p>
          <a:p>
            <a:endParaRPr lang="nb-NO" sz="3600" b="1" dirty="0"/>
          </a:p>
          <a:p>
            <a:r>
              <a:rPr lang="nb-NO" sz="3600" b="1" dirty="0"/>
              <a:t>Håndtere makt</a:t>
            </a:r>
          </a:p>
          <a:p>
            <a:endParaRPr lang="nb-NO" sz="3600" b="1" dirty="0"/>
          </a:p>
          <a:p>
            <a:r>
              <a:rPr lang="nb-NO" sz="3600" b="1" dirty="0"/>
              <a:t>Taushetsplikt og personvern</a:t>
            </a:r>
          </a:p>
        </p:txBody>
      </p:sp>
    </p:spTree>
    <p:extLst>
      <p:ext uri="{BB962C8B-B14F-4D97-AF65-F5344CB8AC3E}">
        <p14:creationId xmlns:p14="http://schemas.microsoft.com/office/powerpoint/2010/main" val="427165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br>
              <a:rPr lang="nb-NO" dirty="0"/>
            </a:br>
            <a:endParaRPr lang="nb-NO" dirty="0"/>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6"/>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sp>
        <p:nvSpPr>
          <p:cNvPr id="4" name="Tittel 1">
            <a:extLst>
              <a:ext uri="{FF2B5EF4-FFF2-40B4-BE49-F238E27FC236}">
                <a16:creationId xmlns:a16="http://schemas.microsoft.com/office/drawing/2014/main" id="{AAAF28B1-0405-412C-AF31-593027206B19}"/>
              </a:ext>
            </a:extLst>
          </p:cNvPr>
          <p:cNvSpPr txBox="1">
            <a:spLocks/>
          </p:cNvSpPr>
          <p:nvPr/>
        </p:nvSpPr>
        <p:spPr>
          <a:xfrm>
            <a:off x="-670569" y="365126"/>
            <a:ext cx="5948355" cy="1325563"/>
          </a:xfrm>
          <a:prstGeom prst="rect">
            <a:avLst/>
          </a:prstGeom>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r>
              <a:rPr lang="nb-NO" dirty="0"/>
              <a:t>Etiske </a:t>
            </a:r>
          </a:p>
          <a:p>
            <a:r>
              <a:rPr lang="nb-NO" dirty="0"/>
              <a:t>retningslinjer</a:t>
            </a:r>
          </a:p>
        </p:txBody>
      </p:sp>
      <p:pic>
        <p:nvPicPr>
          <p:cNvPr id="5" name="Bilde 4" descr="Et bilde som inneholder tekst&#10;&#10;Automatisk generert beskrivelse">
            <a:extLst>
              <a:ext uri="{FF2B5EF4-FFF2-40B4-BE49-F238E27FC236}">
                <a16:creationId xmlns:a16="http://schemas.microsoft.com/office/drawing/2014/main" id="{1D12BCE1-5C5A-47BC-9F01-A4C951E24F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904" y="365126"/>
            <a:ext cx="4893241" cy="6003627"/>
          </a:xfrm>
          <a:prstGeom prst="rect">
            <a:avLst/>
          </a:prstGeom>
        </p:spPr>
      </p:pic>
      <p:sp>
        <p:nvSpPr>
          <p:cNvPr id="3" name="TextBox 2">
            <a:extLst>
              <a:ext uri="{FF2B5EF4-FFF2-40B4-BE49-F238E27FC236}">
                <a16:creationId xmlns:a16="http://schemas.microsoft.com/office/drawing/2014/main" id="{A7F8E082-6C4B-1832-1853-4C2890C6E173}"/>
              </a:ext>
            </a:extLst>
          </p:cNvPr>
          <p:cNvSpPr txBox="1"/>
          <p:nvPr/>
        </p:nvSpPr>
        <p:spPr>
          <a:xfrm>
            <a:off x="7268460" y="249303"/>
            <a:ext cx="4328932" cy="7848302"/>
          </a:xfrm>
          <a:prstGeom prst="rect">
            <a:avLst/>
          </a:prstGeom>
          <a:noFill/>
        </p:spPr>
        <p:txBody>
          <a:bodyPr wrap="square" rtlCol="0">
            <a:spAutoFit/>
          </a:bodyPr>
          <a:lstStyle/>
          <a:p>
            <a:r>
              <a:rPr lang="nb-NO" sz="3600" b="1" dirty="0"/>
              <a:t>Verdibevisst</a:t>
            </a:r>
          </a:p>
          <a:p>
            <a:endParaRPr lang="nb-NO" sz="3600" b="1" dirty="0"/>
          </a:p>
          <a:p>
            <a:r>
              <a:rPr lang="nb-NO" sz="3600" b="1" dirty="0"/>
              <a:t>Målbevisst</a:t>
            </a:r>
          </a:p>
          <a:p>
            <a:endParaRPr lang="nb-NO" sz="3600" b="1" dirty="0"/>
          </a:p>
          <a:p>
            <a:r>
              <a:rPr lang="nb-NO" sz="3600" b="1" dirty="0"/>
              <a:t>Bevisst egne holdninger</a:t>
            </a:r>
          </a:p>
          <a:p>
            <a:endParaRPr lang="nb-NO" sz="3600" b="1" dirty="0"/>
          </a:p>
          <a:p>
            <a:r>
              <a:rPr lang="nb-NO" sz="3600" b="1" dirty="0"/>
              <a:t>Kritisk blikk på egen kompetanse og rammene for fagutøvelse</a:t>
            </a:r>
          </a:p>
          <a:p>
            <a:endParaRPr lang="nb-NO" sz="3600" b="1" dirty="0"/>
          </a:p>
          <a:p>
            <a:r>
              <a:rPr lang="nb-NO" sz="3600" b="1" dirty="0"/>
              <a:t>Taushetsplikt og personvern</a:t>
            </a:r>
          </a:p>
        </p:txBody>
      </p:sp>
    </p:spTree>
    <p:extLst>
      <p:ext uri="{BB962C8B-B14F-4D97-AF65-F5344CB8AC3E}">
        <p14:creationId xmlns:p14="http://schemas.microsoft.com/office/powerpoint/2010/main" val="9041306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b="1">
                <a:solidFill>
                  <a:srgbClr val="FFFFFF"/>
                </a:solidFill>
              </a:rPr>
              <a:t>Levende</a:t>
            </a:r>
            <a:br>
              <a:rPr lang="en-US" sz="3600" b="1">
                <a:solidFill>
                  <a:srgbClr val="FFFFFF"/>
                </a:solidFill>
              </a:rPr>
            </a:br>
            <a:r>
              <a:rPr lang="en-US" sz="3600" b="1">
                <a:solidFill>
                  <a:srgbClr val="FFFFFF"/>
                </a:solidFill>
              </a:rPr>
              <a:t>etikk</a:t>
            </a:r>
          </a:p>
        </p:txBody>
      </p:sp>
      <p:pic>
        <p:nvPicPr>
          <p:cNvPr id="11" name="Plassholder for innhold 10">
            <a:extLst>
              <a:ext uri="{FF2B5EF4-FFF2-40B4-BE49-F238E27FC236}">
                <a16:creationId xmlns:a16="http://schemas.microsoft.com/office/drawing/2014/main" id="{9819AE9F-8C36-4915-A32F-8BCEC299219F}"/>
              </a:ext>
            </a:extLst>
          </p:cNvPr>
          <p:cNvPicPr>
            <a:picLocks noGrp="1" noChangeAspect="1"/>
          </p:cNvPicPr>
          <p:nvPr>
            <p:ph idx="1"/>
          </p:nvPr>
        </p:nvPicPr>
        <p:blipFill rotWithShape="1">
          <a:blip r:embed="rId3"/>
          <a:srcRect t="11677"/>
          <a:stretch/>
        </p:blipFill>
        <p:spPr>
          <a:xfrm>
            <a:off x="2286891" y="475178"/>
            <a:ext cx="7163222" cy="4808332"/>
          </a:xfrm>
          <a:prstGeom prst="rect">
            <a:avLst/>
          </a:prstGeom>
          <a:effectLst/>
        </p:spPr>
      </p:pic>
      <p:sp>
        <p:nvSpPr>
          <p:cNvPr id="4" name="Plassholder for bunntekst 3"/>
          <p:cNvSpPr>
            <a:spLocks noGrp="1"/>
          </p:cNvSpPr>
          <p:nvPr>
            <p:ph type="ftr" sz="quarter" idx="11"/>
          </p:nvPr>
        </p:nvSpPr>
        <p:spPr>
          <a:xfrm>
            <a:off x="4038600" y="6356350"/>
            <a:ext cx="4114800" cy="365125"/>
          </a:xfrm>
        </p:spPr>
        <p:txBody>
          <a:bodyPr vert="horz" lIns="91440" tIns="45720" rIns="91440" bIns="45720" rtlCol="0" anchor="ctr">
            <a:normAutofit/>
          </a:bodyPr>
          <a:lstStyle/>
          <a:p>
            <a:pPr defTabSz="457200">
              <a:spcAft>
                <a:spcPts val="600"/>
              </a:spcAft>
            </a:pPr>
            <a:r>
              <a:rPr lang="en-US" kern="1200">
                <a:solidFill>
                  <a:srgbClr val="FFFFFF"/>
                </a:solidFill>
                <a:latin typeface="+mn-lt"/>
                <a:ea typeface="+mn-ea"/>
                <a:cs typeface="+mn-cs"/>
              </a:rPr>
              <a:t>Anne Holm-Nordhagen 2023</a:t>
            </a:r>
          </a:p>
        </p:txBody>
      </p:sp>
      <p:sp>
        <p:nvSpPr>
          <p:cNvPr id="7" name="TextBox 6"/>
          <p:cNvSpPr txBox="1"/>
          <p:nvPr/>
        </p:nvSpPr>
        <p:spPr>
          <a:xfrm>
            <a:off x="743919" y="4355024"/>
            <a:ext cx="237566" cy="369332"/>
          </a:xfrm>
          <a:prstGeom prst="rect">
            <a:avLst/>
          </a:prstGeom>
          <a:noFill/>
        </p:spPr>
        <p:txBody>
          <a:bodyPr wrap="none" rtlCol="0">
            <a:spAutoFit/>
          </a:bodyPr>
          <a:lstStyle/>
          <a:p>
            <a:pPr>
              <a:spcAft>
                <a:spcPts val="600"/>
              </a:spcAft>
            </a:pPr>
            <a:r>
              <a:rPr lang="nb-NO" dirty="0"/>
              <a:t> </a:t>
            </a:r>
            <a:endParaRPr lang="nb-NO"/>
          </a:p>
        </p:txBody>
      </p:sp>
      <p:sp>
        <p:nvSpPr>
          <p:cNvPr id="3" name="Rektangel 2">
            <a:extLst>
              <a:ext uri="{FF2B5EF4-FFF2-40B4-BE49-F238E27FC236}">
                <a16:creationId xmlns:a16="http://schemas.microsoft.com/office/drawing/2014/main" id="{DABEC43B-0061-402C-8D4F-1864F2B7809C}"/>
              </a:ext>
            </a:extLst>
          </p:cNvPr>
          <p:cNvSpPr/>
          <p:nvPr/>
        </p:nvSpPr>
        <p:spPr>
          <a:xfrm>
            <a:off x="3169921" y="4724356"/>
            <a:ext cx="5626900" cy="1754326"/>
          </a:xfrm>
          <a:prstGeom prst="rect">
            <a:avLst/>
          </a:prstGeom>
          <a:noFill/>
        </p:spPr>
        <p:txBody>
          <a:bodyPr wrap="square" lIns="91440" tIns="45720" rIns="91440" bIns="45720">
            <a:spAutoFit/>
          </a:bodyPr>
          <a:lstStyle/>
          <a:p>
            <a:pPr algn="ctr"/>
            <a:r>
              <a:rPr lang="nb-NO"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Levende etikk</a:t>
            </a:r>
          </a:p>
          <a:p>
            <a:pPr algn="ctr"/>
            <a:r>
              <a:rPr lang="nb-NO"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etisk refleksjon</a:t>
            </a:r>
            <a:endParaRPr lang="nb-NO"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3079157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Content Placeholder 4" descr="Cup of coffee">
            <a:extLst>
              <a:ext uri="{FF2B5EF4-FFF2-40B4-BE49-F238E27FC236}">
                <a16:creationId xmlns:a16="http://schemas.microsoft.com/office/drawing/2014/main" id="{E34ED628-146E-359B-76D4-F55B3AC58D9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5429"/>
          <a:stretch/>
        </p:blipFill>
        <p:spPr>
          <a:xfrm>
            <a:off x="20" y="1282"/>
            <a:ext cx="12191980" cy="6856718"/>
          </a:xfrm>
          <a:prstGeom prst="rect">
            <a:avLst/>
          </a:prstGeom>
        </p:spPr>
      </p:pic>
      <p:sp>
        <p:nvSpPr>
          <p:cNvPr id="6" name="Rectangle 5">
            <a:extLst>
              <a:ext uri="{FF2B5EF4-FFF2-40B4-BE49-F238E27FC236}">
                <a16:creationId xmlns:a16="http://schemas.microsoft.com/office/drawing/2014/main" id="{54A5D12B-A5C0-11CC-8175-A121B44C69EE}"/>
              </a:ext>
            </a:extLst>
          </p:cNvPr>
          <p:cNvSpPr/>
          <p:nvPr/>
        </p:nvSpPr>
        <p:spPr>
          <a:xfrm>
            <a:off x="7951635" y="1423015"/>
            <a:ext cx="1876732" cy="923330"/>
          </a:xfrm>
          <a:prstGeom prst="rect">
            <a:avLst/>
          </a:prstGeom>
          <a:noFill/>
        </p:spPr>
        <p:txBody>
          <a:bodyPr wrap="none" lIns="91440" tIns="45720" rIns="91440" bIns="45720">
            <a:spAutoFit/>
          </a:bodyPr>
          <a:lstStyle/>
          <a:p>
            <a:pPr algn="ctr"/>
            <a:r>
              <a:rPr lang="en-US" sz="5400" b="1" cap="none" spc="0" dirty="0">
                <a:ln w="6600">
                  <a:solidFill>
                    <a:schemeClr val="accent2"/>
                  </a:solidFill>
                  <a:prstDash val="solid"/>
                </a:ln>
                <a:solidFill>
                  <a:srgbClr val="FFFFFF"/>
                </a:solidFill>
                <a:effectLst>
                  <a:outerShdw dist="38100" dir="2700000" algn="tl" rotWithShape="0">
                    <a:schemeClr val="accent2"/>
                  </a:outerShdw>
                </a:effectLst>
              </a:rPr>
              <a:t>Pause</a:t>
            </a:r>
          </a:p>
        </p:txBody>
      </p:sp>
      <p:sp>
        <p:nvSpPr>
          <p:cNvPr id="2" name="Footer Placeholder 1">
            <a:extLst>
              <a:ext uri="{FF2B5EF4-FFF2-40B4-BE49-F238E27FC236}">
                <a16:creationId xmlns:a16="http://schemas.microsoft.com/office/drawing/2014/main" id="{70F9E3DC-F8C8-033C-DFD6-7271C04994FA}"/>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901950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994611" y="883390"/>
            <a:ext cx="10515600" cy="1325563"/>
          </a:xfrm>
        </p:spPr>
        <p:txBody>
          <a:bodyPr/>
          <a:lstStyle/>
          <a:p>
            <a:r>
              <a:rPr lang="nb-NO" b="1" dirty="0"/>
              <a:t>Etisk refleksjon </a:t>
            </a:r>
            <a:br>
              <a:rPr lang="nb-NO" dirty="0"/>
            </a:br>
            <a:r>
              <a:rPr lang="nb-NO" dirty="0"/>
              <a:t>- la oss pusse brillene sammen </a:t>
            </a:r>
          </a:p>
        </p:txBody>
      </p:sp>
      <p:sp useBgFill="1">
        <p:nvSpPr>
          <p:cNvPr id="3" name="Plassholder for innhold 2"/>
          <p:cNvSpPr>
            <a:spLocks noGrp="1"/>
          </p:cNvSpPr>
          <p:nvPr>
            <p:ph idx="1"/>
          </p:nvPr>
        </p:nvSpPr>
        <p:spPr>
          <a:xfrm>
            <a:off x="1087208" y="3203709"/>
            <a:ext cx="10515600" cy="4351338"/>
          </a:xfrm>
        </p:spPr>
        <p:txBody>
          <a:bodyPr/>
          <a:lstStyle/>
          <a:p>
            <a:pPr marL="0" indent="0">
              <a:buNone/>
            </a:pPr>
            <a:r>
              <a:rPr lang="nb-NO" sz="4000" i="1" dirty="0"/>
              <a:t>«å reflektere er å </a:t>
            </a:r>
          </a:p>
          <a:p>
            <a:pPr marL="0" indent="0">
              <a:buNone/>
            </a:pPr>
            <a:r>
              <a:rPr lang="nb-NO" sz="4000" i="1" dirty="0"/>
              <a:t>børste støv av </a:t>
            </a:r>
          </a:p>
          <a:p>
            <a:pPr marL="0" indent="0">
              <a:buNone/>
            </a:pPr>
            <a:r>
              <a:rPr lang="nb-NO" sz="4000" i="1" dirty="0"/>
              <a:t>vanetenkning»    </a:t>
            </a:r>
          </a:p>
          <a:p>
            <a:pPr marL="0" indent="0">
              <a:buNone/>
            </a:pPr>
            <a:r>
              <a:rPr lang="nb-NO" sz="4000" i="1" dirty="0"/>
              <a:t> </a:t>
            </a:r>
            <a:r>
              <a:rPr lang="nb-NO" sz="1800" dirty="0"/>
              <a:t>(Kversøy, 2013)</a:t>
            </a:r>
          </a:p>
        </p:txBody>
      </p:sp>
      <p:sp>
        <p:nvSpPr>
          <p:cNvPr id="7" name="Plassholder for bunntekst 6"/>
          <p:cNvSpPr>
            <a:spLocks noGrp="1"/>
          </p:cNvSpPr>
          <p:nvPr>
            <p:ph type="ftr" sz="quarter" idx="11"/>
          </p:nvPr>
        </p:nvSpPr>
        <p:spPr>
          <a:xfrm>
            <a:off x="2919663" y="6320255"/>
            <a:ext cx="4114800" cy="365125"/>
          </a:xfrm>
        </p:spPr>
        <p:txBody>
          <a:bodyPr/>
          <a:lstStyle/>
          <a:p>
            <a:r>
              <a:rPr lang="nb-NO"/>
              <a:t>Anne Holm-Nordhagen 2023</a:t>
            </a:r>
            <a:endParaRPr lang="nb-NO" dirty="0"/>
          </a:p>
        </p:txBody>
      </p:sp>
      <p:pic>
        <p:nvPicPr>
          <p:cNvPr id="6" name="Picture 5"/>
          <p:cNvPicPr>
            <a:picLocks noChangeAspect="1"/>
          </p:cNvPicPr>
          <p:nvPr/>
        </p:nvPicPr>
        <p:blipFill>
          <a:blip r:embed="rId3"/>
          <a:stretch>
            <a:fillRect/>
          </a:stretch>
        </p:blipFill>
        <p:spPr>
          <a:xfrm>
            <a:off x="5511630" y="2208953"/>
            <a:ext cx="5786121" cy="3955692"/>
          </a:xfrm>
          <a:prstGeom prst="rect">
            <a:avLst/>
          </a:prstGeom>
        </p:spPr>
      </p:pic>
    </p:spTree>
    <p:extLst>
      <p:ext uri="{BB962C8B-B14F-4D97-AF65-F5344CB8AC3E}">
        <p14:creationId xmlns:p14="http://schemas.microsoft.com/office/powerpoint/2010/main" val="31275524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br>
              <a:rPr lang="nb-NO" dirty="0"/>
            </a:br>
            <a:endParaRPr lang="nb-NO" dirty="0"/>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6"/>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pic>
        <p:nvPicPr>
          <p:cNvPr id="9" name="Bilde 8" descr="Et bilde som inneholder tekst, visittkort&#10;&#10;Automatisk generert beskrivelse">
            <a:extLst>
              <a:ext uri="{FF2B5EF4-FFF2-40B4-BE49-F238E27FC236}">
                <a16:creationId xmlns:a16="http://schemas.microsoft.com/office/drawing/2014/main" id="{8514E365-D3AE-457E-BD1C-DE0964076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853" y="240743"/>
            <a:ext cx="5498369" cy="6617257"/>
          </a:xfrm>
          <a:prstGeom prst="rect">
            <a:avLst/>
          </a:prstGeom>
          <a:ln>
            <a:noFill/>
          </a:ln>
          <a:effectLst>
            <a:outerShdw blurRad="292100" dist="139700" dir="2700000" algn="tl" rotWithShape="0">
              <a:srgbClr val="333333">
                <a:alpha val="65000"/>
              </a:srgbClr>
            </a:outerShdw>
          </a:effectLst>
        </p:spPr>
      </p:pic>
      <p:sp>
        <p:nvSpPr>
          <p:cNvPr id="3" name="TekstSylinder 2">
            <a:extLst>
              <a:ext uri="{FF2B5EF4-FFF2-40B4-BE49-F238E27FC236}">
                <a16:creationId xmlns:a16="http://schemas.microsoft.com/office/drawing/2014/main" id="{8C342AFD-39FE-46BC-8350-917861B6C3E0}"/>
              </a:ext>
            </a:extLst>
          </p:cNvPr>
          <p:cNvSpPr txBox="1"/>
          <p:nvPr/>
        </p:nvSpPr>
        <p:spPr>
          <a:xfrm>
            <a:off x="324853" y="365126"/>
            <a:ext cx="4321575" cy="830997"/>
          </a:xfrm>
          <a:prstGeom prst="rect">
            <a:avLst/>
          </a:prstGeom>
          <a:noFill/>
        </p:spPr>
        <p:txBody>
          <a:bodyPr wrap="square" rtlCol="0">
            <a:spAutoFit/>
          </a:bodyPr>
          <a:lstStyle/>
          <a:p>
            <a:r>
              <a:rPr lang="nb-NO" sz="4800" dirty="0">
                <a:solidFill>
                  <a:srgbClr val="000000"/>
                </a:solidFill>
              </a:rPr>
              <a:t>Etisk løfte</a:t>
            </a:r>
          </a:p>
        </p:txBody>
      </p:sp>
      <p:sp>
        <p:nvSpPr>
          <p:cNvPr id="4" name="TextBox 3">
            <a:extLst>
              <a:ext uri="{FF2B5EF4-FFF2-40B4-BE49-F238E27FC236}">
                <a16:creationId xmlns:a16="http://schemas.microsoft.com/office/drawing/2014/main" id="{DC297FE4-5453-BC91-87F5-221278B10195}"/>
              </a:ext>
            </a:extLst>
          </p:cNvPr>
          <p:cNvSpPr txBox="1"/>
          <p:nvPr/>
        </p:nvSpPr>
        <p:spPr>
          <a:xfrm>
            <a:off x="324853" y="1196123"/>
            <a:ext cx="2603533" cy="646331"/>
          </a:xfrm>
          <a:prstGeom prst="rect">
            <a:avLst/>
          </a:prstGeom>
          <a:noFill/>
        </p:spPr>
        <p:txBody>
          <a:bodyPr wrap="none" rtlCol="0">
            <a:spAutoFit/>
          </a:bodyPr>
          <a:lstStyle/>
          <a:p>
            <a:r>
              <a:rPr lang="nb-NO" dirty="0"/>
              <a:t>De etiske retningslinjene, </a:t>
            </a:r>
          </a:p>
          <a:p>
            <a:r>
              <a:rPr lang="nb-NO" dirty="0"/>
              <a:t>synliggjort for veisøker.</a:t>
            </a:r>
          </a:p>
        </p:txBody>
      </p:sp>
    </p:spTree>
    <p:extLst>
      <p:ext uri="{BB962C8B-B14F-4D97-AF65-F5344CB8AC3E}">
        <p14:creationId xmlns:p14="http://schemas.microsoft.com/office/powerpoint/2010/main" val="122528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5324" y="455081"/>
            <a:ext cx="10515600" cy="1325563"/>
          </a:xfrm>
        </p:spPr>
        <p:txBody>
          <a:bodyPr/>
          <a:lstStyle/>
          <a:p>
            <a:pPr algn="ctr"/>
            <a:r>
              <a:rPr lang="nb-NO" dirty="0"/>
              <a:t>Nasjonalt kvalitetsrammeverk </a:t>
            </a:r>
            <a:br>
              <a:rPr lang="nb-NO" dirty="0"/>
            </a:br>
            <a:r>
              <a:rPr lang="nb-NO" dirty="0"/>
              <a:t>for karriereveiledning</a:t>
            </a:r>
          </a:p>
        </p:txBody>
      </p:sp>
      <p:sp>
        <p:nvSpPr>
          <p:cNvPr id="6" name="Footer Placeholder 5"/>
          <p:cNvSpPr>
            <a:spLocks noGrp="1"/>
          </p:cNvSpPr>
          <p:nvPr>
            <p:ph type="ftr" sz="quarter" idx="11"/>
          </p:nvPr>
        </p:nvSpPr>
        <p:spPr/>
        <p:txBody>
          <a:bodyPr/>
          <a:lstStyle/>
          <a:p>
            <a:r>
              <a:rPr lang="nb-NO"/>
              <a:t>Anne Holm-Nordhagen 2023</a:t>
            </a:r>
            <a:endParaRPr lang="nb-NO" dirty="0"/>
          </a:p>
        </p:txBody>
      </p:sp>
      <p:pic>
        <p:nvPicPr>
          <p:cNvPr id="9" name="Plassholder for innhold 8">
            <a:extLst>
              <a:ext uri="{FF2B5EF4-FFF2-40B4-BE49-F238E27FC236}">
                <a16:creationId xmlns:a16="http://schemas.microsoft.com/office/drawing/2014/main" id="{A2D708D4-9484-4F66-A313-9F7C6BA96715}"/>
              </a:ext>
            </a:extLst>
          </p:cNvPr>
          <p:cNvPicPr>
            <a:picLocks noGrp="1" noChangeAspect="1"/>
          </p:cNvPicPr>
          <p:nvPr>
            <p:ph idx="1"/>
          </p:nvPr>
        </p:nvPicPr>
        <p:blipFill>
          <a:blip r:embed="rId2"/>
          <a:stretch>
            <a:fillRect/>
          </a:stretch>
        </p:blipFill>
        <p:spPr>
          <a:xfrm>
            <a:off x="474470" y="3276885"/>
            <a:ext cx="6280857" cy="1802216"/>
          </a:xfrm>
        </p:spPr>
      </p:pic>
      <p:pic>
        <p:nvPicPr>
          <p:cNvPr id="11" name="Bilde 10">
            <a:extLst>
              <a:ext uri="{FF2B5EF4-FFF2-40B4-BE49-F238E27FC236}">
                <a16:creationId xmlns:a16="http://schemas.microsoft.com/office/drawing/2014/main" id="{747E0C0B-B637-4D26-BF01-D82D55046D0B}"/>
              </a:ext>
            </a:extLst>
          </p:cNvPr>
          <p:cNvPicPr>
            <a:picLocks noChangeAspect="1"/>
          </p:cNvPicPr>
          <p:nvPr/>
        </p:nvPicPr>
        <p:blipFill>
          <a:blip r:embed="rId3"/>
          <a:stretch>
            <a:fillRect/>
          </a:stretch>
        </p:blipFill>
        <p:spPr>
          <a:xfrm>
            <a:off x="6882648" y="1838435"/>
            <a:ext cx="4380932" cy="3181129"/>
          </a:xfrm>
          <a:prstGeom prst="rect">
            <a:avLst/>
          </a:prstGeom>
        </p:spPr>
      </p:pic>
      <p:sp>
        <p:nvSpPr>
          <p:cNvPr id="3" name="TextBox 2">
            <a:extLst>
              <a:ext uri="{FF2B5EF4-FFF2-40B4-BE49-F238E27FC236}">
                <a16:creationId xmlns:a16="http://schemas.microsoft.com/office/drawing/2014/main" id="{5BDF2CEB-BFA7-C06D-9DC7-6DAE21842DF1}"/>
              </a:ext>
            </a:extLst>
          </p:cNvPr>
          <p:cNvSpPr txBox="1"/>
          <p:nvPr/>
        </p:nvSpPr>
        <p:spPr>
          <a:xfrm flipH="1">
            <a:off x="3309780" y="5558801"/>
            <a:ext cx="5116590" cy="369332"/>
          </a:xfrm>
          <a:prstGeom prst="rect">
            <a:avLst/>
          </a:prstGeom>
          <a:noFill/>
        </p:spPr>
        <p:txBody>
          <a:bodyPr wrap="square" rtlCol="0">
            <a:spAutoFit/>
          </a:bodyPr>
          <a:lstStyle/>
          <a:p>
            <a:r>
              <a:rPr lang="nb-NO">
                <a:hlinkClick r:id="rId4"/>
              </a:rPr>
              <a:t>Kvalitet i karriereveiledning - Kompetanse Norge</a:t>
            </a:r>
            <a:endParaRPr lang="nb-NO" dirty="0"/>
          </a:p>
        </p:txBody>
      </p:sp>
    </p:spTree>
    <p:extLst>
      <p:ext uri="{BB962C8B-B14F-4D97-AF65-F5344CB8AC3E}">
        <p14:creationId xmlns:p14="http://schemas.microsoft.com/office/powerpoint/2010/main" val="2800179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br>
              <a:rPr lang="nb-NO" dirty="0"/>
            </a:br>
            <a:endParaRPr lang="nb-NO" dirty="0"/>
          </a:p>
        </p:txBody>
      </p:sp>
      <p:sp>
        <p:nvSpPr>
          <p:cNvPr id="8" name="Tittel 1">
            <a:extLst>
              <a:ext uri="{FF2B5EF4-FFF2-40B4-BE49-F238E27FC236}">
                <a16:creationId xmlns:a16="http://schemas.microsoft.com/office/drawing/2014/main" id="{83DA9D07-44EA-46D6-BEA3-395E3DDF1CAA}"/>
              </a:ext>
            </a:extLst>
          </p:cNvPr>
          <p:cNvSpPr txBox="1">
            <a:spLocks/>
          </p:cNvSpPr>
          <p:nvPr/>
        </p:nvSpPr>
        <p:spPr>
          <a:xfrm>
            <a:off x="324853" y="365126"/>
            <a:ext cx="11514221" cy="10532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endParaRPr lang="nb-NO" dirty="0"/>
          </a:p>
        </p:txBody>
      </p:sp>
      <p:pic>
        <p:nvPicPr>
          <p:cNvPr id="4" name="Bilde 3">
            <a:extLst>
              <a:ext uri="{FF2B5EF4-FFF2-40B4-BE49-F238E27FC236}">
                <a16:creationId xmlns:a16="http://schemas.microsoft.com/office/drawing/2014/main" id="{7261197D-D533-4103-A2A4-7489C72FD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5599" y="1108696"/>
            <a:ext cx="7806075" cy="5204467"/>
          </a:xfrm>
          <a:prstGeom prst="rect">
            <a:avLst/>
          </a:prstGeom>
        </p:spPr>
      </p:pic>
      <p:sp>
        <p:nvSpPr>
          <p:cNvPr id="5" name="TekstSylinder 4">
            <a:extLst>
              <a:ext uri="{FF2B5EF4-FFF2-40B4-BE49-F238E27FC236}">
                <a16:creationId xmlns:a16="http://schemas.microsoft.com/office/drawing/2014/main" id="{7A123483-53CF-4071-8583-A0026DD9B0C1}"/>
              </a:ext>
            </a:extLst>
          </p:cNvPr>
          <p:cNvSpPr txBox="1"/>
          <p:nvPr/>
        </p:nvSpPr>
        <p:spPr>
          <a:xfrm>
            <a:off x="1166783" y="224671"/>
            <a:ext cx="5931568" cy="584775"/>
          </a:xfrm>
          <a:prstGeom prst="rect">
            <a:avLst/>
          </a:prstGeom>
          <a:noFill/>
        </p:spPr>
        <p:txBody>
          <a:bodyPr wrap="square" rtlCol="0">
            <a:spAutoFit/>
          </a:bodyPr>
          <a:lstStyle/>
          <a:p>
            <a:r>
              <a:rPr lang="nb-NO" sz="3200" dirty="0">
                <a:solidFill>
                  <a:srgbClr val="000000"/>
                </a:solidFill>
              </a:rPr>
              <a:t>Modell for etisk refleksjon</a:t>
            </a:r>
          </a:p>
        </p:txBody>
      </p:sp>
    </p:spTree>
    <p:extLst>
      <p:ext uri="{BB962C8B-B14F-4D97-AF65-F5344CB8AC3E}">
        <p14:creationId xmlns:p14="http://schemas.microsoft.com/office/powerpoint/2010/main" val="249455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lassholder for innhold 5">
            <a:extLst>
              <a:ext uri="{FF2B5EF4-FFF2-40B4-BE49-F238E27FC236}">
                <a16:creationId xmlns:a16="http://schemas.microsoft.com/office/drawing/2014/main" id="{5C9731DA-247E-425E-943D-3C21EDF6F2E9}"/>
              </a:ext>
            </a:extLst>
          </p:cNvPr>
          <p:cNvPicPr>
            <a:picLocks noGrp="1" noChangeAspect="1"/>
          </p:cNvPicPr>
          <p:nvPr>
            <p:ph idx="1"/>
          </p:nvPr>
        </p:nvPicPr>
        <p:blipFill rotWithShape="1">
          <a:blip r:embed="rId2"/>
          <a:srcRect t="6119"/>
          <a:stretch/>
        </p:blipFill>
        <p:spPr>
          <a:xfrm>
            <a:off x="976251" y="942538"/>
            <a:ext cx="7163222" cy="4808332"/>
          </a:xfrm>
          <a:prstGeom prst="rect">
            <a:avLst/>
          </a:prstGeom>
          <a:effectLst/>
        </p:spPr>
      </p:pic>
      <p:sp>
        <p:nvSpPr>
          <p:cNvPr id="4" name="Plassholder for bunntekst 3">
            <a:extLst>
              <a:ext uri="{FF2B5EF4-FFF2-40B4-BE49-F238E27FC236}">
                <a16:creationId xmlns:a16="http://schemas.microsoft.com/office/drawing/2014/main" id="{99794CF8-F453-4E97-B125-7014DA34978E}"/>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defTabSz="457200">
              <a:spcAft>
                <a:spcPts val="600"/>
              </a:spcAft>
            </a:pPr>
            <a:r>
              <a:rPr lang="en-US" kern="1200">
                <a:solidFill>
                  <a:srgbClr val="FFFFFF"/>
                </a:solidFill>
                <a:latin typeface="+mn-lt"/>
                <a:ea typeface="+mn-ea"/>
                <a:cs typeface="+mn-cs"/>
              </a:rPr>
              <a:t>Anne Holm-Nordhagen, USN 2023</a:t>
            </a:r>
          </a:p>
        </p:txBody>
      </p:sp>
      <p:sp>
        <p:nvSpPr>
          <p:cNvPr id="3" name="Rektangel 2">
            <a:extLst>
              <a:ext uri="{FF2B5EF4-FFF2-40B4-BE49-F238E27FC236}">
                <a16:creationId xmlns:a16="http://schemas.microsoft.com/office/drawing/2014/main" id="{EAD8CE42-37B9-40B8-83F6-FFD72BDDD31E}"/>
              </a:ext>
            </a:extLst>
          </p:cNvPr>
          <p:cNvSpPr/>
          <p:nvPr/>
        </p:nvSpPr>
        <p:spPr>
          <a:xfrm>
            <a:off x="8789379" y="2818198"/>
            <a:ext cx="2426370" cy="923330"/>
          </a:xfrm>
          <a:prstGeom prst="rect">
            <a:avLst/>
          </a:prstGeom>
          <a:noFill/>
        </p:spPr>
        <p:txBody>
          <a:bodyPr wrap="none" lIns="91440" tIns="45720" rIns="91440" bIns="45720">
            <a:spAutoFit/>
          </a:bodyPr>
          <a:lstStyle/>
          <a:p>
            <a:pPr algn="ctr"/>
            <a:r>
              <a:rPr lang="nb-NO" sz="5400" b="1" cap="none" spc="0"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Etikkort</a:t>
            </a:r>
            <a:endParaRPr lang="nb-NO"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5" name="TextBox 4">
            <a:extLst>
              <a:ext uri="{FF2B5EF4-FFF2-40B4-BE49-F238E27FC236}">
                <a16:creationId xmlns:a16="http://schemas.microsoft.com/office/drawing/2014/main" id="{6A11BDB6-C74B-FC24-AC18-F90BE3E49E12}"/>
              </a:ext>
            </a:extLst>
          </p:cNvPr>
          <p:cNvSpPr txBox="1"/>
          <p:nvPr/>
        </p:nvSpPr>
        <p:spPr>
          <a:xfrm>
            <a:off x="8328414" y="3741528"/>
            <a:ext cx="3104535" cy="369332"/>
          </a:xfrm>
          <a:prstGeom prst="rect">
            <a:avLst/>
          </a:prstGeom>
          <a:noFill/>
        </p:spPr>
        <p:txBody>
          <a:bodyPr wrap="square">
            <a:spAutoFit/>
          </a:bodyPr>
          <a:lstStyle/>
          <a:p>
            <a:r>
              <a:rPr lang="nb-NO" dirty="0" err="1">
                <a:hlinkClick r:id="rId3"/>
              </a:rPr>
              <a:t>Etikkort</a:t>
            </a:r>
            <a:r>
              <a:rPr lang="nb-NO" dirty="0">
                <a:hlinkClick r:id="rId3"/>
              </a:rPr>
              <a:t> (kompetansenorge.no)</a:t>
            </a:r>
            <a:endParaRPr lang="nb-NO" dirty="0"/>
          </a:p>
        </p:txBody>
      </p:sp>
    </p:spTree>
    <p:extLst>
      <p:ext uri="{BB962C8B-B14F-4D97-AF65-F5344CB8AC3E}">
        <p14:creationId xmlns:p14="http://schemas.microsoft.com/office/powerpoint/2010/main" val="38210855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En felles plattform </a:t>
            </a:r>
          </a:p>
        </p:txBody>
      </p:sp>
      <p:pic>
        <p:nvPicPr>
          <p:cNvPr id="9" name="Plassholder for innhold 8">
            <a:extLst>
              <a:ext uri="{FF2B5EF4-FFF2-40B4-BE49-F238E27FC236}">
                <a16:creationId xmlns:a16="http://schemas.microsoft.com/office/drawing/2014/main" id="{22B5868E-C90B-4A3F-A1FD-80C2FECA6690}"/>
              </a:ext>
            </a:extLst>
          </p:cNvPr>
          <p:cNvPicPr>
            <a:picLocks noGrp="1" noChangeAspect="1"/>
          </p:cNvPicPr>
          <p:nvPr>
            <p:ph idx="1"/>
          </p:nvPr>
        </p:nvPicPr>
        <p:blipFill rotWithShape="1">
          <a:blip r:embed="rId3"/>
          <a:srcRect t="240" b="10259"/>
          <a:stretch/>
        </p:blipFill>
        <p:spPr>
          <a:xfrm>
            <a:off x="976250" y="942538"/>
            <a:ext cx="7175921" cy="4816856"/>
          </a:xfrm>
          <a:prstGeom prst="rect">
            <a:avLst/>
          </a:prstGeom>
          <a:effectLst/>
        </p:spPr>
      </p:pic>
      <p:sp>
        <p:nvSpPr>
          <p:cNvPr id="3" name="Plassholder for bunntekst 2"/>
          <p:cNvSpPr>
            <a:spLocks noGrp="1"/>
          </p:cNvSpPr>
          <p:nvPr>
            <p:ph type="ftr" sz="quarter" idx="11"/>
          </p:nvPr>
        </p:nvSpPr>
        <p:spPr>
          <a:xfrm>
            <a:off x="4038600" y="6356350"/>
            <a:ext cx="4114800" cy="365125"/>
          </a:xfrm>
        </p:spPr>
        <p:txBody>
          <a:bodyPr vert="horz" lIns="91440" tIns="45720" rIns="91440" bIns="45720" rtlCol="0" anchor="ctr">
            <a:normAutofit/>
          </a:bodyPr>
          <a:lstStyle/>
          <a:p>
            <a:pPr defTabSz="457200">
              <a:spcAft>
                <a:spcPts val="600"/>
              </a:spcAft>
            </a:pPr>
            <a:r>
              <a:rPr lang="en-US" kern="1200">
                <a:solidFill>
                  <a:srgbClr val="FFFFFF"/>
                </a:solidFill>
                <a:latin typeface="+mn-lt"/>
                <a:ea typeface="+mn-ea"/>
                <a:cs typeface="+mn-cs"/>
              </a:rPr>
              <a:t>Anne Holm-Nordhagen 2023</a:t>
            </a:r>
          </a:p>
        </p:txBody>
      </p:sp>
      <p:sp>
        <p:nvSpPr>
          <p:cNvPr id="4" name="Rektangel 3">
            <a:extLst>
              <a:ext uri="{FF2B5EF4-FFF2-40B4-BE49-F238E27FC236}">
                <a16:creationId xmlns:a16="http://schemas.microsoft.com/office/drawing/2014/main" id="{61A0F9BD-666F-4C5B-81D8-12CBB9D972ED}"/>
              </a:ext>
            </a:extLst>
          </p:cNvPr>
          <p:cNvSpPr/>
          <p:nvPr/>
        </p:nvSpPr>
        <p:spPr>
          <a:xfrm>
            <a:off x="8467350" y="2469541"/>
            <a:ext cx="2924840" cy="1754326"/>
          </a:xfrm>
          <a:prstGeom prst="rect">
            <a:avLst/>
          </a:prstGeom>
          <a:noFill/>
        </p:spPr>
        <p:txBody>
          <a:bodyPr wrap="none" lIns="91440" tIns="45720" rIns="91440" bIns="45720">
            <a:spAutoFit/>
          </a:bodyPr>
          <a:lstStyle/>
          <a:p>
            <a:pPr algn="ctr"/>
            <a:r>
              <a:rPr lang="nb-NO"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En felles</a:t>
            </a:r>
          </a:p>
          <a:p>
            <a:pPr algn="ctr"/>
            <a:r>
              <a:rPr lang="nb-NO"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plattform</a:t>
            </a:r>
            <a:endParaRPr lang="nb-NO"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1182876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bunntekst 1">
            <a:extLst>
              <a:ext uri="{FF2B5EF4-FFF2-40B4-BE49-F238E27FC236}">
                <a16:creationId xmlns:a16="http://schemas.microsoft.com/office/drawing/2014/main" id="{08BD58F4-7086-4D69-B88F-FD454FBAA6A1}"/>
              </a:ext>
            </a:extLst>
          </p:cNvPr>
          <p:cNvSpPr>
            <a:spLocks noGrp="1"/>
          </p:cNvSpPr>
          <p:nvPr>
            <p:ph type="ftr" sz="quarter" idx="11"/>
          </p:nvPr>
        </p:nvSpPr>
        <p:spPr/>
        <p:txBody>
          <a:bodyPr/>
          <a:lstStyle/>
          <a:p>
            <a:r>
              <a:rPr lang="nb-NO"/>
              <a:t>Anne Holm-Nordhagen, USN 2023</a:t>
            </a:r>
            <a:endParaRPr lang="nb-NO" dirty="0"/>
          </a:p>
        </p:txBody>
      </p:sp>
      <p:pic>
        <p:nvPicPr>
          <p:cNvPr id="6" name="Grafikk 5" descr="Chat kontur">
            <a:extLst>
              <a:ext uri="{FF2B5EF4-FFF2-40B4-BE49-F238E27FC236}">
                <a16:creationId xmlns:a16="http://schemas.microsoft.com/office/drawing/2014/main" id="{D1393633-B634-42BB-95A7-78DD7A29B1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8583" y="0"/>
            <a:ext cx="3455292" cy="3773495"/>
          </a:xfrm>
          <a:prstGeom prst="rect">
            <a:avLst/>
          </a:prstGeom>
        </p:spPr>
      </p:pic>
      <p:sp>
        <p:nvSpPr>
          <p:cNvPr id="7" name="TekstSylinder 6">
            <a:extLst>
              <a:ext uri="{FF2B5EF4-FFF2-40B4-BE49-F238E27FC236}">
                <a16:creationId xmlns:a16="http://schemas.microsoft.com/office/drawing/2014/main" id="{CCC50027-272B-4CD5-8A08-433C9E414F09}"/>
              </a:ext>
            </a:extLst>
          </p:cNvPr>
          <p:cNvSpPr txBox="1"/>
          <p:nvPr/>
        </p:nvSpPr>
        <p:spPr>
          <a:xfrm>
            <a:off x="5415562" y="284447"/>
            <a:ext cx="6347928" cy="2123658"/>
          </a:xfrm>
          <a:prstGeom prst="rect">
            <a:avLst/>
          </a:prstGeom>
          <a:noFill/>
        </p:spPr>
        <p:txBody>
          <a:bodyPr wrap="square" rtlCol="0">
            <a:spAutoFit/>
          </a:bodyPr>
          <a:lstStyle/>
          <a:p>
            <a:r>
              <a:rPr lang="nb-NO" sz="4400" dirty="0"/>
              <a:t>Hvordan kan etisk refleksjon settes på agendaen i praksis?</a:t>
            </a:r>
          </a:p>
        </p:txBody>
      </p:sp>
      <p:sp>
        <p:nvSpPr>
          <p:cNvPr id="3" name="TextBox 2">
            <a:extLst>
              <a:ext uri="{FF2B5EF4-FFF2-40B4-BE49-F238E27FC236}">
                <a16:creationId xmlns:a16="http://schemas.microsoft.com/office/drawing/2014/main" id="{D6BB5C58-9ABE-1ECB-1662-66CF60A6CA4A}"/>
              </a:ext>
            </a:extLst>
          </p:cNvPr>
          <p:cNvSpPr txBox="1"/>
          <p:nvPr/>
        </p:nvSpPr>
        <p:spPr>
          <a:xfrm>
            <a:off x="909882" y="3463777"/>
            <a:ext cx="4207789" cy="2308324"/>
          </a:xfrm>
          <a:prstGeom prst="rect">
            <a:avLst/>
          </a:prstGeom>
          <a:noFill/>
        </p:spPr>
        <p:txBody>
          <a:bodyPr wrap="square" rtlCol="0">
            <a:spAutoFit/>
          </a:bodyPr>
          <a:lstStyle/>
          <a:p>
            <a:r>
              <a:rPr lang="nb-NO" dirty="0"/>
              <a:t>1) Hvordan kan vi heve kvaliteten på     praksis gjennom å øke fokus på etikk?</a:t>
            </a:r>
          </a:p>
          <a:p>
            <a:pPr marL="285750" indent="-285750">
              <a:buFont typeface="Arial" panose="020B0604020202020204" pitchFamily="34" charset="0"/>
              <a:buChar char="•"/>
            </a:pPr>
            <a:endParaRPr lang="nb-NO" dirty="0"/>
          </a:p>
          <a:p>
            <a:r>
              <a:rPr lang="nb-NO" dirty="0"/>
              <a:t>2) Hvor skal vi begynne, når etikk skal på agendaen i praksis?</a:t>
            </a:r>
          </a:p>
          <a:p>
            <a:endParaRPr lang="nb-NO" dirty="0"/>
          </a:p>
          <a:p>
            <a:r>
              <a:rPr lang="nb-NO" dirty="0"/>
              <a:t>3) Hvilke utfordringer kan vi møte, og hvordan kan vi komme forbi disse?</a:t>
            </a:r>
          </a:p>
        </p:txBody>
      </p:sp>
      <p:pic>
        <p:nvPicPr>
          <p:cNvPr id="5" name="Graphic 4" descr="Flip calendar outline">
            <a:extLst>
              <a:ext uri="{FF2B5EF4-FFF2-40B4-BE49-F238E27FC236}">
                <a16:creationId xmlns:a16="http://schemas.microsoft.com/office/drawing/2014/main" id="{1290B061-5600-CC8A-99A9-5607C65B93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67945" y="2283085"/>
            <a:ext cx="6347928" cy="4502028"/>
          </a:xfrm>
          <a:prstGeom prst="rect">
            <a:avLst/>
          </a:prstGeom>
        </p:spPr>
      </p:pic>
      <p:sp>
        <p:nvSpPr>
          <p:cNvPr id="9" name="Rectangle 8">
            <a:extLst>
              <a:ext uri="{FF2B5EF4-FFF2-40B4-BE49-F238E27FC236}">
                <a16:creationId xmlns:a16="http://schemas.microsoft.com/office/drawing/2014/main" id="{D06E326D-20BB-4391-CC93-9113B55B6F9A}"/>
              </a:ext>
            </a:extLst>
          </p:cNvPr>
          <p:cNvSpPr/>
          <p:nvPr/>
        </p:nvSpPr>
        <p:spPr>
          <a:xfrm>
            <a:off x="7750429" y="3429000"/>
            <a:ext cx="982961" cy="523220"/>
          </a:xfrm>
          <a:prstGeom prst="rect">
            <a:avLst/>
          </a:prstGeom>
          <a:noFill/>
        </p:spPr>
        <p:txBody>
          <a:bodyPr wrap="none" lIns="91440" tIns="45720" rIns="91440" bIns="45720">
            <a:spAutoFit/>
          </a:bodyPr>
          <a:lstStyle/>
          <a:p>
            <a:pPr algn="ctr"/>
            <a:r>
              <a:rPr lang="en-US" sz="2800" b="1" dirty="0">
                <a:ln w="22225">
                  <a:solidFill>
                    <a:schemeClr val="accent2"/>
                  </a:solidFill>
                  <a:prstDash val="solid"/>
                </a:ln>
                <a:solidFill>
                  <a:schemeClr val="accent2">
                    <a:lumMod val="40000"/>
                    <a:lumOff val="60000"/>
                  </a:schemeClr>
                </a:solidFill>
              </a:rPr>
              <a:t>PLAN</a:t>
            </a:r>
            <a:endParaRPr lang="en-US" sz="2800" b="1" cap="none" spc="0" dirty="0">
              <a:ln w="22225">
                <a:solidFill>
                  <a:schemeClr val="accent2"/>
                </a:solidFill>
                <a:prstDash val="solid"/>
              </a:ln>
              <a:solidFill>
                <a:schemeClr val="accent2">
                  <a:lumMod val="40000"/>
                  <a:lumOff val="60000"/>
                </a:schemeClr>
              </a:solidFill>
              <a:effectLst/>
            </a:endParaRPr>
          </a:p>
        </p:txBody>
      </p:sp>
      <p:sp>
        <p:nvSpPr>
          <p:cNvPr id="10" name="TextBox 9">
            <a:extLst>
              <a:ext uri="{FF2B5EF4-FFF2-40B4-BE49-F238E27FC236}">
                <a16:creationId xmlns:a16="http://schemas.microsoft.com/office/drawing/2014/main" id="{527B338F-5698-3FCD-3032-4C3594A592E7}"/>
              </a:ext>
            </a:extLst>
          </p:cNvPr>
          <p:cNvSpPr txBox="1"/>
          <p:nvPr/>
        </p:nvSpPr>
        <p:spPr>
          <a:xfrm>
            <a:off x="6565304" y="4296006"/>
            <a:ext cx="3254481" cy="1477328"/>
          </a:xfrm>
          <a:prstGeom prst="rect">
            <a:avLst/>
          </a:prstGeom>
          <a:noFill/>
        </p:spPr>
        <p:txBody>
          <a:bodyPr wrap="none" rtlCol="0">
            <a:spAutoFit/>
          </a:bodyPr>
          <a:lstStyle/>
          <a:p>
            <a:r>
              <a:rPr lang="nb-NO" b="1" dirty="0"/>
              <a:t>HVA</a:t>
            </a:r>
            <a:r>
              <a:rPr lang="nb-NO" dirty="0"/>
              <a:t> skal vi gjøre?</a:t>
            </a:r>
          </a:p>
          <a:p>
            <a:endParaRPr lang="nb-NO" dirty="0"/>
          </a:p>
          <a:p>
            <a:r>
              <a:rPr lang="nb-NO" b="1" dirty="0"/>
              <a:t>HVORDAN</a:t>
            </a:r>
            <a:r>
              <a:rPr lang="nb-NO" dirty="0"/>
              <a:t> skal vi gjøre det?</a:t>
            </a:r>
          </a:p>
          <a:p>
            <a:endParaRPr lang="nb-NO" dirty="0"/>
          </a:p>
          <a:p>
            <a:r>
              <a:rPr lang="nb-NO" b="1" dirty="0"/>
              <a:t>HVORFOR</a:t>
            </a:r>
            <a:r>
              <a:rPr lang="nb-NO" dirty="0"/>
              <a:t> skal vi gjøre det sånn?</a:t>
            </a:r>
          </a:p>
        </p:txBody>
      </p:sp>
    </p:spTree>
    <p:extLst>
      <p:ext uri="{BB962C8B-B14F-4D97-AF65-F5344CB8AC3E}">
        <p14:creationId xmlns:p14="http://schemas.microsoft.com/office/powerpoint/2010/main" val="30453491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5162B7-7D33-3398-355C-CEF4C3FECD00}"/>
              </a:ext>
            </a:extLst>
          </p:cNvPr>
          <p:cNvSpPr>
            <a:spLocks noGrp="1"/>
          </p:cNvSpPr>
          <p:nvPr>
            <p:ph type="title"/>
          </p:nvPr>
        </p:nvSpPr>
        <p:spPr>
          <a:xfrm>
            <a:off x="618062" y="2148241"/>
            <a:ext cx="4368602" cy="1956841"/>
          </a:xfrm>
        </p:spPr>
        <p:txBody>
          <a:bodyPr vert="horz" lIns="91440" tIns="45720" rIns="91440" bIns="45720" rtlCol="0" anchor="b">
            <a:normAutofit fontScale="90000"/>
          </a:bodyPr>
          <a:lstStyle/>
          <a:p>
            <a:r>
              <a:rPr lang="en-US" sz="3400" dirty="0" err="1"/>
              <a:t>Takk</a:t>
            </a:r>
            <a:r>
              <a:rPr lang="en-US" sz="3400" dirty="0"/>
              <a:t> for </a:t>
            </a:r>
            <a:r>
              <a:rPr lang="en-US" sz="3400" dirty="0" err="1"/>
              <a:t>oppmerksomheten</a:t>
            </a:r>
            <a:r>
              <a:rPr lang="en-US" sz="3400" dirty="0"/>
              <a:t>!</a:t>
            </a:r>
            <a:br>
              <a:rPr lang="en-US" sz="3400" dirty="0"/>
            </a:br>
            <a:br>
              <a:rPr lang="en-US" sz="3400" dirty="0"/>
            </a:br>
            <a:br>
              <a:rPr lang="en-US" sz="3400" dirty="0"/>
            </a:br>
            <a:br>
              <a:rPr lang="en-US" sz="3400" dirty="0"/>
            </a:br>
            <a:r>
              <a:rPr lang="en-US" dirty="0" err="1"/>
              <a:t>Spørsmål</a:t>
            </a:r>
            <a:r>
              <a:rPr lang="en-US" dirty="0"/>
              <a:t>?</a:t>
            </a:r>
          </a:p>
        </p:txBody>
      </p:sp>
      <p:sp>
        <p:nvSpPr>
          <p:cNvPr id="1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C62AB22-1396-AC8A-EAD0-8A49DBA31168}"/>
              </a:ext>
            </a:extLst>
          </p:cNvPr>
          <p:cNvSpPr txBox="1"/>
          <p:nvPr/>
        </p:nvSpPr>
        <p:spPr>
          <a:xfrm>
            <a:off x="680569" y="4445827"/>
            <a:ext cx="4243589" cy="3320668"/>
          </a:xfrm>
          <a:prstGeom prst="rect">
            <a:avLst/>
          </a:prstGeom>
        </p:spPr>
        <p:txBody>
          <a:bodyPr vert="horz" lIns="91440" tIns="45720" rIns="91440" bIns="45720" rtlCol="0">
            <a:normAutofit/>
          </a:bodyPr>
          <a:lstStyle/>
          <a:p>
            <a:pPr>
              <a:lnSpc>
                <a:spcPct val="90000"/>
              </a:lnSpc>
              <a:spcAft>
                <a:spcPts val="600"/>
              </a:spcAft>
            </a:pPr>
            <a:r>
              <a:rPr lang="en-US" sz="2200" dirty="0"/>
              <a:t>Anne Holm-Nordhagen </a:t>
            </a:r>
            <a:r>
              <a:rPr lang="en-US" sz="2200" dirty="0">
                <a:hlinkClick r:id="rId2"/>
              </a:rPr>
              <a:t>anh@usn.no</a:t>
            </a:r>
            <a:endParaRPr lang="en-US" sz="2200" dirty="0"/>
          </a:p>
          <a:p>
            <a:pPr indent="-228600">
              <a:lnSpc>
                <a:spcPct val="90000"/>
              </a:lnSpc>
              <a:spcAft>
                <a:spcPts val="600"/>
              </a:spcAft>
              <a:buFont typeface="Arial" panose="020B0604020202020204" pitchFamily="34" charset="0"/>
              <a:buChar char="•"/>
            </a:pPr>
            <a:endParaRPr lang="en-US" sz="2200" dirty="0"/>
          </a:p>
        </p:txBody>
      </p:sp>
      <p:pic>
        <p:nvPicPr>
          <p:cNvPr id="12" name="Content Placeholder 11" descr="Windy fall lake landscape">
            <a:extLst>
              <a:ext uri="{FF2B5EF4-FFF2-40B4-BE49-F238E27FC236}">
                <a16:creationId xmlns:a16="http://schemas.microsoft.com/office/drawing/2014/main" id="{7D6EE93E-C5B1-2C50-3AA9-BC0BE137D24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27672" r="5375"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Rectangle 3">
            <a:extLst>
              <a:ext uri="{FF2B5EF4-FFF2-40B4-BE49-F238E27FC236}">
                <a16:creationId xmlns:a16="http://schemas.microsoft.com/office/drawing/2014/main" id="{70C6003F-F03C-04CD-EB37-58C4F4AFAEC3}"/>
              </a:ext>
            </a:extLst>
          </p:cNvPr>
          <p:cNvSpPr/>
          <p:nvPr/>
        </p:nvSpPr>
        <p:spPr>
          <a:xfrm>
            <a:off x="618063" y="4856921"/>
            <a:ext cx="9565028" cy="1249240"/>
          </a:xfrm>
          <a:prstGeom prst="rect">
            <a:avLst/>
          </a:prstGeom>
        </p:spPr>
        <p:txBody>
          <a:bodyPr vert="horz" lIns="91440" tIns="45720" rIns="91440" bIns="45720" rtlCol="0">
            <a:normAutofit/>
          </a:bodyPr>
          <a:lstStyle/>
          <a:p>
            <a:pPr>
              <a:lnSpc>
                <a:spcPct val="90000"/>
              </a:lnSpc>
              <a:spcAft>
                <a:spcPts val="600"/>
              </a:spcAft>
            </a:pPr>
            <a:endParaRPr lang="en-US" b="1" cap="none" spc="50" dirty="0">
              <a:ln w="9525" cmpd="sng">
                <a:solidFill>
                  <a:schemeClr val="accent1"/>
                </a:solidFill>
                <a:prstDash val="solid"/>
              </a:ln>
              <a:effectLst>
                <a:glow rad="38100">
                  <a:schemeClr val="accent1">
                    <a:alpha val="40000"/>
                  </a:schemeClr>
                </a:glow>
              </a:effectLst>
            </a:endParaRPr>
          </a:p>
        </p:txBody>
      </p:sp>
      <p:sp>
        <p:nvSpPr>
          <p:cNvPr id="3" name="Footer Placeholder 2">
            <a:extLst>
              <a:ext uri="{FF2B5EF4-FFF2-40B4-BE49-F238E27FC236}">
                <a16:creationId xmlns:a16="http://schemas.microsoft.com/office/drawing/2014/main" id="{60EC3818-B893-B868-FA66-CC521AEA143D}"/>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1977245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ssholder for innhold 8">
            <a:extLst>
              <a:ext uri="{FF2B5EF4-FFF2-40B4-BE49-F238E27FC236}">
                <a16:creationId xmlns:a16="http://schemas.microsoft.com/office/drawing/2014/main" id="{BC883FCA-2497-2346-7F41-2FD9B010EA9C}"/>
              </a:ext>
            </a:extLst>
          </p:cNvPr>
          <p:cNvPicPr>
            <a:picLocks noGrp="1" noChangeAspect="1"/>
          </p:cNvPicPr>
          <p:nvPr>
            <p:ph idx="1"/>
          </p:nvPr>
        </p:nvPicPr>
        <p:blipFill>
          <a:blip r:embed="rId3"/>
          <a:stretch>
            <a:fillRect/>
          </a:stretch>
        </p:blipFill>
        <p:spPr>
          <a:xfrm>
            <a:off x="844264" y="501651"/>
            <a:ext cx="6280857" cy="1802216"/>
          </a:xfrm>
        </p:spPr>
      </p:pic>
      <p:pic>
        <p:nvPicPr>
          <p:cNvPr id="7" name="Picture 6">
            <a:extLst>
              <a:ext uri="{FF2B5EF4-FFF2-40B4-BE49-F238E27FC236}">
                <a16:creationId xmlns:a16="http://schemas.microsoft.com/office/drawing/2014/main" id="{E5C6C5C3-C474-F7A9-94D4-46BF6457D421}"/>
              </a:ext>
            </a:extLst>
          </p:cNvPr>
          <p:cNvPicPr>
            <a:picLocks noChangeAspect="1"/>
          </p:cNvPicPr>
          <p:nvPr/>
        </p:nvPicPr>
        <p:blipFill>
          <a:blip r:embed="rId4"/>
          <a:stretch>
            <a:fillRect/>
          </a:stretch>
        </p:blipFill>
        <p:spPr>
          <a:xfrm>
            <a:off x="7920330" y="365124"/>
            <a:ext cx="3041123" cy="2203652"/>
          </a:xfrm>
          <a:prstGeom prst="rect">
            <a:avLst/>
          </a:prstGeom>
        </p:spPr>
      </p:pic>
      <p:pic>
        <p:nvPicPr>
          <p:cNvPr id="5" name="Plassholder for innhold 8">
            <a:extLst>
              <a:ext uri="{FF2B5EF4-FFF2-40B4-BE49-F238E27FC236}">
                <a16:creationId xmlns:a16="http://schemas.microsoft.com/office/drawing/2014/main" id="{381C91B2-A4CB-108B-FB7B-0F4DDCC974BC}"/>
              </a:ext>
            </a:extLst>
          </p:cNvPr>
          <p:cNvPicPr>
            <a:picLocks noGrp="1" noChangeAspect="1"/>
          </p:cNvPicPr>
          <p:nvPr>
            <p:ph idx="1"/>
          </p:nvPr>
        </p:nvPicPr>
        <p:blipFill>
          <a:blip r:embed="rId3"/>
          <a:stretch>
            <a:fillRect/>
          </a:stretch>
        </p:blipFill>
        <p:spPr>
          <a:xfrm>
            <a:off x="648091" y="567921"/>
            <a:ext cx="6280857" cy="1802216"/>
          </a:xfrm>
        </p:spPr>
      </p:pic>
      <p:sp>
        <p:nvSpPr>
          <p:cNvPr id="6" name="Speech Bubble: Oval 5">
            <a:extLst>
              <a:ext uri="{FF2B5EF4-FFF2-40B4-BE49-F238E27FC236}">
                <a16:creationId xmlns:a16="http://schemas.microsoft.com/office/drawing/2014/main" id="{8EA4A23F-C175-6B55-C7F6-D4345E5975C8}"/>
              </a:ext>
            </a:extLst>
          </p:cNvPr>
          <p:cNvSpPr/>
          <p:nvPr/>
        </p:nvSpPr>
        <p:spPr>
          <a:xfrm>
            <a:off x="501661" y="2245488"/>
            <a:ext cx="11042248" cy="4110861"/>
          </a:xfrm>
          <a:prstGeom prst="wedgeEllipseCallout">
            <a:avLst>
              <a:gd name="adj1" fmla="val -33187"/>
              <a:gd name="adj2" fmla="val -58291"/>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a:extLst>
              <a:ext uri="{FF2B5EF4-FFF2-40B4-BE49-F238E27FC236}">
                <a16:creationId xmlns:a16="http://schemas.microsoft.com/office/drawing/2014/main" id="{AE40F02A-E7A4-0CA8-85A5-2FA9B5BAE556}"/>
              </a:ext>
            </a:extLst>
          </p:cNvPr>
          <p:cNvSpPr>
            <a:spLocks noGrp="1"/>
          </p:cNvSpPr>
          <p:nvPr>
            <p:ph type="title"/>
          </p:nvPr>
        </p:nvSpPr>
        <p:spPr/>
        <p:txBody>
          <a:bodyPr/>
          <a:lstStyle/>
          <a:p>
            <a:endParaRPr lang="nb-NO" dirty="0"/>
          </a:p>
        </p:txBody>
      </p:sp>
      <p:sp>
        <p:nvSpPr>
          <p:cNvPr id="3" name="Content Placeholder 2">
            <a:extLst>
              <a:ext uri="{FF2B5EF4-FFF2-40B4-BE49-F238E27FC236}">
                <a16:creationId xmlns:a16="http://schemas.microsoft.com/office/drawing/2014/main" id="{B078701C-DBCA-A5E8-D66A-FCDCDEA0223E}"/>
              </a:ext>
            </a:extLst>
          </p:cNvPr>
          <p:cNvSpPr>
            <a:spLocks noGrp="1"/>
          </p:cNvSpPr>
          <p:nvPr>
            <p:ph idx="1"/>
          </p:nvPr>
        </p:nvSpPr>
        <p:spPr>
          <a:xfrm>
            <a:off x="838200" y="2506662"/>
            <a:ext cx="10515600" cy="4351338"/>
          </a:xfrm>
        </p:spPr>
        <p:txBody>
          <a:bodyPr/>
          <a:lstStyle/>
          <a:p>
            <a:pPr marL="0" indent="0">
              <a:buNone/>
            </a:pPr>
            <a:r>
              <a:rPr lang="nb-NO" b="1" i="0" dirty="0">
                <a:solidFill>
                  <a:srgbClr val="000000"/>
                </a:solidFill>
                <a:effectLst/>
                <a:latin typeface="Source Sans Pro" panose="020B0503030403020204" pitchFamily="34" charset="0"/>
              </a:rPr>
              <a:t>«Målet med karriereveiledning er at mennesker blir bedre i stand til å håndtere overganger, og til å ta meningsfulle valg knyttet til utdanning, læring og arbeid gjennom livet. Karriereveiledning gir mulighet for utforsking av den enkeltes situasjon, ønsker og muligheter, og støtte til handling, valg og samfunnsdeltakelse. Karriereveiledning kan foregå individuelt og i gruppe, både fysisk og digitalt, og innenfor rammene av ulike sektorer og organisasjoner. Karriereveiledning tilbys av kompetente aktører og utføres med høy grad av etisk bevissthet.»  </a:t>
            </a:r>
          </a:p>
          <a:p>
            <a:pPr marL="0" indent="0">
              <a:buNone/>
            </a:pPr>
            <a:endParaRPr lang="nb-NO" dirty="0"/>
          </a:p>
        </p:txBody>
      </p:sp>
      <p:sp>
        <p:nvSpPr>
          <p:cNvPr id="4" name="Footer Placeholder 3">
            <a:extLst>
              <a:ext uri="{FF2B5EF4-FFF2-40B4-BE49-F238E27FC236}">
                <a16:creationId xmlns:a16="http://schemas.microsoft.com/office/drawing/2014/main" id="{4E332B01-4313-8DC2-1E5F-62064F99E914}"/>
              </a:ext>
            </a:extLst>
          </p:cNvPr>
          <p:cNvSpPr>
            <a:spLocks noGrp="1"/>
          </p:cNvSpPr>
          <p:nvPr>
            <p:ph type="ftr" sz="quarter" idx="11"/>
          </p:nvPr>
        </p:nvSpPr>
        <p:spPr/>
        <p:txBody>
          <a:bodyPr/>
          <a:lstStyle/>
          <a:p>
            <a:r>
              <a:rPr lang="nb-NO"/>
              <a:t>Anne Holm-Nordhagen 2023</a:t>
            </a:r>
          </a:p>
        </p:txBody>
      </p:sp>
    </p:spTree>
    <p:extLst>
      <p:ext uri="{BB962C8B-B14F-4D97-AF65-F5344CB8AC3E}">
        <p14:creationId xmlns:p14="http://schemas.microsoft.com/office/powerpoint/2010/main" val="3939227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9DEF35C2-BBB8-B74F-B4BE-6806B5A867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86523" y="0"/>
            <a:ext cx="4905477" cy="6858000"/>
          </a:xfrm>
          <a:prstGeom prst="rect">
            <a:avLst/>
          </a:prstGeom>
        </p:spPr>
      </p:pic>
      <p:sp>
        <p:nvSpPr>
          <p:cNvPr id="4" name="Tittel 1">
            <a:extLst>
              <a:ext uri="{FF2B5EF4-FFF2-40B4-BE49-F238E27FC236}">
                <a16:creationId xmlns:a16="http://schemas.microsoft.com/office/drawing/2014/main" id="{11E82869-3239-FE4E-ADF3-B12D137F8DEF}"/>
              </a:ext>
            </a:extLst>
          </p:cNvPr>
          <p:cNvSpPr txBox="1">
            <a:spLocks/>
          </p:cNvSpPr>
          <p:nvPr/>
        </p:nvSpPr>
        <p:spPr>
          <a:xfrm>
            <a:off x="288758" y="866069"/>
            <a:ext cx="6506430" cy="8039333"/>
          </a:xfrm>
          <a:prstGeom prst="rect">
            <a:avLst/>
          </a:prstGeom>
        </p:spPr>
        <p:txBody>
          <a:bodyPr vert="horz" lIns="91440" tIns="45720" rIns="91440" bIns="45720" rtlCol="0" anchor="ctr">
            <a:normAutofit fontScale="90000" lnSpcReduction="20000"/>
          </a:bodyPr>
          <a:lstStyle>
            <a:lvl1pPr algn="ctr" defTabSz="914400" rtl="0" eaLnBrk="1" latinLnBrk="0" hangingPunct="1">
              <a:lnSpc>
                <a:spcPct val="90000"/>
              </a:lnSpc>
              <a:spcBef>
                <a:spcPct val="0"/>
              </a:spcBef>
              <a:buNone/>
              <a:defRPr sz="4800" b="0" kern="1200">
                <a:solidFill>
                  <a:srgbClr val="000000"/>
                </a:solidFill>
                <a:latin typeface="Calibri Light" panose="020F0302020204030204" pitchFamily="34" charset="0"/>
                <a:ea typeface="+mj-ea"/>
                <a:cs typeface="Calibri Light" panose="020F0302020204030204" pitchFamily="34" charset="0"/>
              </a:defRPr>
            </a:lvl1pPr>
          </a:lstStyle>
          <a:p>
            <a:br>
              <a:rPr lang="nb-NO"/>
            </a:br>
            <a:br>
              <a:rPr lang="nb-NO"/>
            </a:br>
            <a:br>
              <a:rPr lang="nb-NO" sz="2700"/>
            </a:br>
            <a:r>
              <a:rPr lang="nb-NO" sz="2700"/>
              <a:t>Nasjonalt kvalitetsrammeverk for karriereveiledning er utviklet på oppdrag fra Kunnskapsdepartementet </a:t>
            </a:r>
            <a:br>
              <a:rPr lang="nb-NO" sz="2700"/>
            </a:br>
            <a:br>
              <a:rPr lang="nb-NO" sz="2700"/>
            </a:br>
            <a:r>
              <a:rPr lang="nb-NO" sz="2700"/>
              <a:t>Det er  en oppfølging av NOU 2016:7 </a:t>
            </a:r>
            <a:r>
              <a:rPr lang="nb-NO" sz="2700" i="1"/>
              <a:t>Norge i omstilling - Karriereveiledning for individ og samfunn </a:t>
            </a:r>
            <a:br>
              <a:rPr lang="nb-NO" sz="2700" i="1"/>
            </a:br>
            <a:br>
              <a:rPr lang="nb-NO" sz="2700" i="1"/>
            </a:br>
            <a:r>
              <a:rPr lang="nb-NO" sz="2700" b="1"/>
              <a:t>Oppdraget:</a:t>
            </a:r>
            <a:br>
              <a:rPr lang="nb-NO" sz="2700" i="1"/>
            </a:br>
            <a:r>
              <a:rPr lang="nb-NO" sz="2700"/>
              <a:t>Utvikle et nasjonalt kvalitetsrammeverk for karriereveiledning</a:t>
            </a:r>
            <a:br>
              <a:rPr lang="nb-NO" sz="2700"/>
            </a:br>
            <a:br>
              <a:rPr lang="nb-NO" sz="2700"/>
            </a:br>
            <a:r>
              <a:rPr lang="nb-NO" sz="2700"/>
              <a:t>Det skal være tverrsektorielt og utvikles </a:t>
            </a:r>
            <a:br>
              <a:rPr lang="nb-NO" sz="2700"/>
            </a:br>
            <a:r>
              <a:rPr lang="nb-NO" sz="2700"/>
              <a:t>med bred involvering fra aktører i feltet</a:t>
            </a:r>
            <a:br>
              <a:rPr lang="nb-NO" sz="2700"/>
            </a:br>
            <a:br>
              <a:rPr lang="nb-NO"/>
            </a:br>
            <a:br>
              <a:rPr lang="nb-NO" sz="3100" i="1"/>
            </a:br>
            <a:br>
              <a:rPr lang="nb-NO" sz="3100" i="1"/>
            </a:br>
            <a:br>
              <a:rPr lang="nb-NO" sz="3100"/>
            </a:br>
            <a:br>
              <a:rPr lang="nb-NO" sz="3100"/>
            </a:br>
            <a:br>
              <a:rPr lang="nb-NO" sz="3100"/>
            </a:br>
            <a:br>
              <a:rPr lang="nb-NO" sz="3100"/>
            </a:br>
            <a:br>
              <a:rPr lang="nb-NO" sz="3100"/>
            </a:br>
            <a:br>
              <a:rPr lang="nb-NO" sz="3100"/>
            </a:br>
            <a:endParaRPr lang="nb-NO"/>
          </a:p>
        </p:txBody>
      </p:sp>
      <p:sp>
        <p:nvSpPr>
          <p:cNvPr id="5" name="TekstSylinder 4">
            <a:extLst>
              <a:ext uri="{FF2B5EF4-FFF2-40B4-BE49-F238E27FC236}">
                <a16:creationId xmlns:a16="http://schemas.microsoft.com/office/drawing/2014/main" id="{08FBB04A-38D6-6E46-9370-5AABFB1E0BC0}"/>
              </a:ext>
            </a:extLst>
          </p:cNvPr>
          <p:cNvSpPr txBox="1"/>
          <p:nvPr/>
        </p:nvSpPr>
        <p:spPr>
          <a:xfrm>
            <a:off x="8075149" y="1460564"/>
            <a:ext cx="3625515" cy="46782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n-NO" sz="2000" b="0" i="1" u="none" strike="noStrike" kern="1200" cap="none" spc="0" normalizeH="0" baseline="0" noProof="0">
                <a:ln>
                  <a:noFill/>
                </a:ln>
                <a:solidFill>
                  <a:prstClr val="black"/>
                </a:solidFill>
                <a:effectLst/>
                <a:uLnTx/>
                <a:uFillTx/>
                <a:latin typeface="Calibri"/>
                <a:ea typeface="+mn-ea"/>
                <a:cs typeface="+mn-cs"/>
              </a:rPr>
              <a:t>Kompetanse Noreg har fått i oppdrag å starte arbeidet med å greie ut og utvikle eit </a:t>
            </a:r>
            <a:r>
              <a:rPr kumimoji="0" lang="nn-NO" sz="2000" b="1" i="1" u="none" strike="noStrike" kern="1200" cap="none" spc="0" normalizeH="0" baseline="0" noProof="0">
                <a:ln>
                  <a:noFill/>
                </a:ln>
                <a:solidFill>
                  <a:prstClr val="black"/>
                </a:solidFill>
                <a:effectLst/>
                <a:uLnTx/>
                <a:uFillTx/>
                <a:latin typeface="Calibri"/>
                <a:ea typeface="+mn-ea"/>
                <a:cs typeface="+mn-cs"/>
              </a:rPr>
              <a:t>kvalitets-rammeverk</a:t>
            </a:r>
            <a:r>
              <a:rPr kumimoji="0" lang="nn-NO" sz="2000" b="0" i="1" u="none" strike="noStrike" kern="1200" cap="none" spc="0" normalizeH="0" baseline="0" noProof="0">
                <a:ln>
                  <a:noFill/>
                </a:ln>
                <a:solidFill>
                  <a:prstClr val="black"/>
                </a:solidFill>
                <a:effectLst/>
                <a:uLnTx/>
                <a:uFillTx/>
                <a:latin typeface="Calibri"/>
                <a:ea typeface="+mn-ea"/>
                <a:cs typeface="+mn-cs"/>
              </a:rPr>
              <a:t> for karriererettleiing.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n-NO" sz="2000" b="0" i="1"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n-NO" sz="2000" b="0" i="1" u="none" strike="noStrike" kern="1200" cap="none" spc="0" normalizeH="0" baseline="0" noProof="0">
                <a:ln>
                  <a:noFill/>
                </a:ln>
                <a:solidFill>
                  <a:prstClr val="black"/>
                </a:solidFill>
                <a:effectLst/>
                <a:uLnTx/>
                <a:uFillTx/>
                <a:latin typeface="Calibri"/>
                <a:ea typeface="+mn-ea"/>
                <a:cs typeface="+mn-cs"/>
              </a:rPr>
              <a:t>Målet er å gi alle innbyggarar i landet </a:t>
            </a:r>
            <a:r>
              <a:rPr kumimoji="0" lang="nn-NO" sz="2000" b="1" i="1" u="none" strike="noStrike" kern="1200" cap="none" spc="0" normalizeH="0" baseline="0" noProof="0">
                <a:ln>
                  <a:noFill/>
                </a:ln>
                <a:solidFill>
                  <a:prstClr val="black"/>
                </a:solidFill>
                <a:effectLst/>
                <a:uLnTx/>
                <a:uFillTx/>
                <a:latin typeface="Calibri"/>
                <a:ea typeface="+mn-ea"/>
                <a:cs typeface="+mn-cs"/>
              </a:rPr>
              <a:t>likeverdige tilbod om karriererettleiing.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n-NO" sz="2000" b="1" i="1"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n-NO" sz="2000" b="0" i="1" u="none" strike="noStrike" kern="1200" cap="none" spc="0" normalizeH="0" baseline="0" noProof="0">
                <a:ln>
                  <a:noFill/>
                </a:ln>
                <a:solidFill>
                  <a:prstClr val="black"/>
                </a:solidFill>
                <a:effectLst/>
                <a:uLnTx/>
                <a:uFillTx/>
                <a:latin typeface="Calibri"/>
                <a:ea typeface="+mn-ea"/>
                <a:cs typeface="+mn-cs"/>
              </a:rPr>
              <a:t>Kvalitetsrammeverket skal vere </a:t>
            </a:r>
            <a:r>
              <a:rPr kumimoji="0" lang="nn-NO" sz="2000" b="1" i="1" u="none" strike="noStrike" kern="1200" cap="none" spc="0" normalizeH="0" baseline="0" noProof="0" err="1">
                <a:ln>
                  <a:noFill/>
                </a:ln>
                <a:solidFill>
                  <a:prstClr val="black"/>
                </a:solidFill>
                <a:effectLst/>
                <a:uLnTx/>
                <a:uFillTx/>
                <a:latin typeface="Calibri"/>
                <a:ea typeface="+mn-ea"/>
                <a:cs typeface="+mn-cs"/>
              </a:rPr>
              <a:t>tverrsektorielt</a:t>
            </a:r>
            <a:r>
              <a:rPr kumimoji="0" lang="nn-NO" sz="2000" b="0" i="1" u="none" strike="noStrike" kern="1200" cap="none" spc="0" normalizeH="0" baseline="0" noProof="0">
                <a:ln>
                  <a:noFill/>
                </a:ln>
                <a:solidFill>
                  <a:prstClr val="black"/>
                </a:solidFill>
                <a:effectLst/>
                <a:uLnTx/>
                <a:uFillTx/>
                <a:latin typeface="Calibri"/>
                <a:ea typeface="+mn-ea"/>
                <a:cs typeface="+mn-cs"/>
              </a:rPr>
              <a:t>, og mellom anna definere kvalitetskriterium for tenestene og kompetanse-standardar for karriererettleiarar.</a:t>
            </a:r>
            <a:endParaRPr kumimoji="0" lang="nb-NO" sz="2000" b="0" i="1"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kstSylinder 5">
            <a:extLst>
              <a:ext uri="{FF2B5EF4-FFF2-40B4-BE49-F238E27FC236}">
                <a16:creationId xmlns:a16="http://schemas.microsoft.com/office/drawing/2014/main" id="{574701A4-3887-B54B-9E9E-BFF876D3BB3F}"/>
              </a:ext>
            </a:extLst>
          </p:cNvPr>
          <p:cNvSpPr txBox="1"/>
          <p:nvPr/>
        </p:nvSpPr>
        <p:spPr>
          <a:xfrm>
            <a:off x="288757" y="399483"/>
            <a:ext cx="311366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4000" b="0" i="0" u="none" strike="noStrike" kern="1200" cap="none" spc="0" normalizeH="0" baseline="0" noProof="0" dirty="0">
                <a:ln>
                  <a:noFill/>
                </a:ln>
                <a:solidFill>
                  <a:prstClr val="black"/>
                </a:solidFill>
                <a:effectLst/>
                <a:uLnTx/>
                <a:uFillTx/>
                <a:latin typeface="Calibri" panose="020F0502020204030204"/>
                <a:ea typeface="+mn-ea"/>
                <a:cs typeface="+mn-cs"/>
              </a:rPr>
              <a:t>Bakgrunn</a:t>
            </a:r>
          </a:p>
        </p:txBody>
      </p:sp>
    </p:spTree>
    <p:extLst>
      <p:ext uri="{BB962C8B-B14F-4D97-AF65-F5344CB8AC3E}">
        <p14:creationId xmlns:p14="http://schemas.microsoft.com/office/powerpoint/2010/main" val="763798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759633" cy="1325563"/>
          </a:xfrm>
        </p:spPr>
        <p:txBody>
          <a:bodyPr/>
          <a:lstStyle/>
          <a:p>
            <a:r>
              <a:rPr lang="nb-NO" b="1" dirty="0"/>
              <a:t>Bakgrunn – utvikling av nye etiske retningslinjer</a:t>
            </a:r>
          </a:p>
        </p:txBody>
      </p:sp>
      <p:sp>
        <p:nvSpPr>
          <p:cNvPr id="3" name="Content Placeholder 2"/>
          <p:cNvSpPr>
            <a:spLocks noGrp="1"/>
          </p:cNvSpPr>
          <p:nvPr>
            <p:ph idx="1"/>
          </p:nvPr>
        </p:nvSpPr>
        <p:spPr>
          <a:xfrm>
            <a:off x="838200" y="1825625"/>
            <a:ext cx="7796514" cy="4351338"/>
          </a:xfrm>
        </p:spPr>
        <p:txBody>
          <a:bodyPr>
            <a:normAutofit fontScale="70000" lnSpcReduction="20000"/>
          </a:bodyPr>
          <a:lstStyle/>
          <a:p>
            <a:pPr marL="0" indent="0">
              <a:buNone/>
            </a:pPr>
            <a:r>
              <a:rPr lang="nb-NO" dirty="0"/>
              <a:t>I NOU 2016:7 </a:t>
            </a:r>
            <a:r>
              <a:rPr lang="nb-NO" i="1" dirty="0"/>
              <a:t>Norge i omstilling karriereveiledning for individ og samfunn, </a:t>
            </a:r>
            <a:r>
              <a:rPr lang="nb-NO" dirty="0"/>
              <a:t>blir det slått fast at </a:t>
            </a:r>
            <a:r>
              <a:rPr lang="nb-NO" b="1" dirty="0">
                <a:highlight>
                  <a:srgbClr val="FFFF00"/>
                </a:highlight>
              </a:rPr>
              <a:t>felles etiske retningslinjer er en del av profesjonaliseringen av karriereveiledningen</a:t>
            </a:r>
            <a:r>
              <a:rPr lang="nb-NO" dirty="0"/>
              <a:t>, og det blir anbefalt at det utarbeides felles etiske retningslinjer som er spesifikke for karriereveiledningstjenestene.  </a:t>
            </a:r>
          </a:p>
          <a:p>
            <a:pPr marL="0" indent="0">
              <a:buNone/>
            </a:pPr>
            <a:endParaRPr lang="nb-NO" dirty="0"/>
          </a:p>
          <a:p>
            <a:pPr marL="0" indent="0">
              <a:buNone/>
            </a:pPr>
            <a:r>
              <a:rPr lang="nb-NO" dirty="0"/>
              <a:t>Etiske prinsipper og retningslinjer for karriereveiledningstjenestene skal bidra til: </a:t>
            </a:r>
          </a:p>
          <a:p>
            <a:r>
              <a:rPr lang="nb-NO" dirty="0"/>
              <a:t>å øke kvaliteten på karriereveiledningstjenestene</a:t>
            </a:r>
          </a:p>
          <a:p>
            <a:r>
              <a:rPr lang="nb-NO" dirty="0"/>
              <a:t>å gi støtte i etisk utfordrende situasjoner for de som tilbyr karriereveiledningstjenester </a:t>
            </a:r>
          </a:p>
          <a:p>
            <a:r>
              <a:rPr lang="nb-NO" dirty="0"/>
              <a:t>å vedlikeholde og styrke den etiske kompetansen hos de som tilbyr karriereveiledningstjenester   </a:t>
            </a:r>
          </a:p>
          <a:p>
            <a:r>
              <a:rPr lang="nb-NO" dirty="0"/>
              <a:t>å legge til rette for systematisk etisk refleksjon i fagmiljøene  </a:t>
            </a:r>
          </a:p>
          <a:p>
            <a:pPr marL="0" indent="0">
              <a:buNone/>
            </a:pPr>
            <a:r>
              <a:rPr lang="nb-NO" dirty="0"/>
              <a:t>						</a:t>
            </a:r>
            <a:r>
              <a:rPr lang="nb-NO" sz="2300" dirty="0"/>
              <a:t>(NOU 2016:7)</a:t>
            </a:r>
          </a:p>
          <a:p>
            <a:pPr marL="0" indent="0">
              <a:buNone/>
            </a:pPr>
            <a:endParaRPr lang="nb-NO" dirty="0"/>
          </a:p>
        </p:txBody>
      </p:sp>
      <p:sp>
        <p:nvSpPr>
          <p:cNvPr id="4" name="Footer Placeholder 3"/>
          <p:cNvSpPr>
            <a:spLocks noGrp="1"/>
          </p:cNvSpPr>
          <p:nvPr>
            <p:ph type="ftr" sz="quarter" idx="11"/>
          </p:nvPr>
        </p:nvSpPr>
        <p:spPr/>
        <p:txBody>
          <a:bodyPr/>
          <a:lstStyle/>
          <a:p>
            <a:r>
              <a:rPr lang="nb-NO"/>
              <a:t>Anne Holm-Nordhagen 2023</a:t>
            </a:r>
            <a:endParaRPr lang="nb-NO" dirty="0"/>
          </a:p>
        </p:txBody>
      </p:sp>
      <p:pic>
        <p:nvPicPr>
          <p:cNvPr id="6" name="Picture 5">
            <a:extLst>
              <a:ext uri="{FF2B5EF4-FFF2-40B4-BE49-F238E27FC236}">
                <a16:creationId xmlns:a16="http://schemas.microsoft.com/office/drawing/2014/main" id="{D408A8EE-39A2-2DC7-4FFB-44F75294D7FA}"/>
              </a:ext>
            </a:extLst>
          </p:cNvPr>
          <p:cNvPicPr>
            <a:picLocks noChangeAspect="1"/>
          </p:cNvPicPr>
          <p:nvPr/>
        </p:nvPicPr>
        <p:blipFill>
          <a:blip r:embed="rId2"/>
          <a:stretch>
            <a:fillRect/>
          </a:stretch>
        </p:blipFill>
        <p:spPr>
          <a:xfrm rot="984256">
            <a:off x="8814134" y="1954504"/>
            <a:ext cx="2713054" cy="36767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10275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513788" y="365125"/>
            <a:ext cx="4840010" cy="1807305"/>
          </a:xfrm>
        </p:spPr>
        <p:txBody>
          <a:bodyPr>
            <a:normAutofit/>
          </a:bodyPr>
          <a:lstStyle/>
          <a:p>
            <a:r>
              <a:rPr lang="nb-NO" dirty="0"/>
              <a:t>Oppdrag</a:t>
            </a:r>
          </a:p>
        </p:txBody>
      </p:sp>
      <p:pic>
        <p:nvPicPr>
          <p:cNvPr id="6" name="Picture 5" descr="Pastel checklist and pencil">
            <a:extLst>
              <a:ext uri="{FF2B5EF4-FFF2-40B4-BE49-F238E27FC236}">
                <a16:creationId xmlns:a16="http://schemas.microsoft.com/office/drawing/2014/main" id="{1944166A-C81B-77FD-7786-8934321A03DE}"/>
              </a:ext>
            </a:extLst>
          </p:cNvPr>
          <p:cNvPicPr>
            <a:picLocks noChangeAspect="1"/>
          </p:cNvPicPr>
          <p:nvPr/>
        </p:nvPicPr>
        <p:blipFill rotWithShape="1">
          <a:blip r:embed="rId2">
            <a:extLst>
              <a:ext uri="{28A0092B-C50C-407E-A947-70E740481C1C}">
                <a14:useLocalDpi xmlns:a14="http://schemas.microsoft.com/office/drawing/2010/main" val="0"/>
              </a:ext>
            </a:extLst>
          </a:blip>
          <a:srcRect l="13769" r="13318" b="-2"/>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p:cNvSpPr>
            <a:spLocks noGrp="1"/>
          </p:cNvSpPr>
          <p:nvPr>
            <p:ph idx="1"/>
          </p:nvPr>
        </p:nvSpPr>
        <p:spPr>
          <a:xfrm>
            <a:off x="6513788" y="1893459"/>
            <a:ext cx="4840010" cy="3843666"/>
          </a:xfrm>
        </p:spPr>
        <p:txBody>
          <a:bodyPr>
            <a:noAutofit/>
          </a:bodyPr>
          <a:lstStyle/>
          <a:p>
            <a:pPr marL="0" indent="0">
              <a:buNone/>
            </a:pPr>
            <a:r>
              <a:rPr lang="nb-NO" sz="1600" dirty="0"/>
              <a:t>«Arbeidsgruppe Etikk – prinsipper og retningslinjer for god praksis skal </a:t>
            </a:r>
            <a:r>
              <a:rPr lang="nb-NO" sz="1600" b="1" dirty="0">
                <a:highlight>
                  <a:srgbClr val="FFFF00"/>
                </a:highlight>
              </a:rPr>
              <a:t>utrede og foreslå felles etiske prinsipper og retningslinjer for karriereveiledning</a:t>
            </a:r>
            <a:r>
              <a:rPr lang="nb-NO" sz="1600" dirty="0"/>
              <a:t>. Gruppen skal vurdere om det er hensiktsmessig å både utarbeide mer overordnede etiske prinsipper og mer detaljerte/avgrensede etiske retningslinjer. Gruppen skal komme med forslag til etiske prinsipper/retningslinjer som kan være relevante og </a:t>
            </a:r>
            <a:r>
              <a:rPr lang="nb-NO" sz="1600" b="1" dirty="0">
                <a:highlight>
                  <a:srgbClr val="FFFF00"/>
                </a:highlight>
              </a:rPr>
              <a:t>komme til anvendelse i alle sektore</a:t>
            </a:r>
            <a:r>
              <a:rPr lang="nb-NO" sz="1600" b="1" dirty="0"/>
              <a:t>r</a:t>
            </a:r>
            <a:r>
              <a:rPr lang="nb-NO" sz="1600" dirty="0"/>
              <a:t>. Gruppen må gjøre vurderinger av hvilke hensyn som må tas for at prinsippene/retningslinjene kan komme til anvendelse i alle sektorer.   </a:t>
            </a:r>
          </a:p>
          <a:p>
            <a:pPr marL="0" indent="0">
              <a:buNone/>
            </a:pPr>
            <a:r>
              <a:rPr lang="nb-NO" sz="1600" dirty="0"/>
              <a:t>Det også ønskelig at gruppen utformer prinsippene/retningslinjen med tanke på </a:t>
            </a:r>
            <a:r>
              <a:rPr lang="nb-NO" sz="1600" b="1" dirty="0">
                <a:highlight>
                  <a:srgbClr val="FFFF00"/>
                </a:highlight>
              </a:rPr>
              <a:t>anvendelse og relevans </a:t>
            </a:r>
            <a:r>
              <a:rPr lang="nb-NO" sz="1600" dirty="0"/>
              <a:t>for alle former for karriereveiledning, det være seg ansikt til ansikt samtaler, gruppeveiledning, karrierelæring/undervisning, digital karriereveiledning og lignende».</a:t>
            </a:r>
          </a:p>
        </p:txBody>
      </p:sp>
      <p:sp>
        <p:nvSpPr>
          <p:cNvPr id="4" name="Footer Placeholder 3"/>
          <p:cNvSpPr>
            <a:spLocks noGrp="1"/>
          </p:cNvSpPr>
          <p:nvPr>
            <p:ph type="ftr" sz="quarter" idx="11"/>
          </p:nvPr>
        </p:nvSpPr>
        <p:spPr>
          <a:xfrm>
            <a:off x="4038600" y="6356350"/>
            <a:ext cx="4114800" cy="365125"/>
          </a:xfrm>
        </p:spPr>
        <p:txBody>
          <a:bodyPr>
            <a:normAutofit/>
          </a:bodyPr>
          <a:lstStyle/>
          <a:p>
            <a:pPr>
              <a:spcAft>
                <a:spcPts val="600"/>
              </a:spcAft>
            </a:pPr>
            <a:r>
              <a:rPr lang="nb-NO"/>
              <a:t>Anne Holm-Nordhagen 2023</a:t>
            </a:r>
          </a:p>
        </p:txBody>
      </p:sp>
    </p:spTree>
    <p:extLst>
      <p:ext uri="{BB962C8B-B14F-4D97-AF65-F5344CB8AC3E}">
        <p14:creationId xmlns:p14="http://schemas.microsoft.com/office/powerpoint/2010/main" val="3554236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755822" y="218459"/>
            <a:ext cx="10515600" cy="888640"/>
          </a:xfrm>
        </p:spPr>
        <p:txBody>
          <a:bodyPr>
            <a:normAutofit/>
          </a:bodyPr>
          <a:lstStyle/>
          <a:p>
            <a:r>
              <a:rPr lang="nb-NO" sz="4800" dirty="0"/>
              <a:t>Omfattende prosess - bred involvering</a:t>
            </a:r>
            <a:endParaRPr lang="nb-NO" dirty="0"/>
          </a:p>
        </p:txBody>
      </p:sp>
      <p:sp>
        <p:nvSpPr>
          <p:cNvPr id="3" name="TekstSylinder 2"/>
          <p:cNvSpPr txBox="1"/>
          <p:nvPr/>
        </p:nvSpPr>
        <p:spPr>
          <a:xfrm>
            <a:off x="370703" y="1788165"/>
            <a:ext cx="4819135" cy="3693319"/>
          </a:xfrm>
          <a:prstGeom prst="rect">
            <a:avLst/>
          </a:prstGeom>
          <a:noFill/>
        </p:spPr>
        <p:txBody>
          <a:bodyPr wrap="square" rtlCol="0">
            <a:spAutoFit/>
          </a:bodyPr>
          <a:lstStyle/>
          <a:p>
            <a:pPr marL="285750" indent="-285750">
              <a:buFont typeface="Arial" panose="020B0604020202020204" pitchFamily="34" charset="0"/>
              <a:buChar char="•"/>
            </a:pPr>
            <a:r>
              <a:rPr lang="nb-NO" sz="1800" dirty="0">
                <a:solidFill>
                  <a:schemeClr val="accent6">
                    <a:lumMod val="50000"/>
                  </a:schemeClr>
                </a:solidFill>
              </a:rPr>
              <a:t>Kompetanse Norge ledet prosessen</a:t>
            </a:r>
          </a:p>
          <a:p>
            <a:pPr marL="285750" indent="-285750">
              <a:buFont typeface="Arial" panose="020B0604020202020204" pitchFamily="34" charset="0"/>
              <a:buChar char="•"/>
            </a:pPr>
            <a:endParaRPr lang="nb-NO" sz="1800" dirty="0">
              <a:solidFill>
                <a:schemeClr val="accent6">
                  <a:lumMod val="50000"/>
                </a:schemeClr>
              </a:solidFill>
            </a:endParaRPr>
          </a:p>
          <a:p>
            <a:pPr marL="285750" indent="-285750">
              <a:buFont typeface="Arial" panose="020B0604020202020204" pitchFamily="34" charset="0"/>
              <a:buChar char="•"/>
            </a:pPr>
            <a:r>
              <a:rPr lang="nb-NO" sz="1800" dirty="0">
                <a:solidFill>
                  <a:schemeClr val="accent6">
                    <a:lumMod val="50000"/>
                  </a:schemeClr>
                </a:solidFill>
              </a:rPr>
              <a:t>Tre fageksperter og en faglig koordinator har vært involvert i utviklingen</a:t>
            </a:r>
          </a:p>
          <a:p>
            <a:pPr marL="285750" indent="-285750">
              <a:buFont typeface="Arial" panose="020B0604020202020204" pitchFamily="34" charset="0"/>
              <a:buChar char="•"/>
            </a:pPr>
            <a:endParaRPr lang="nb-NO" sz="1800" dirty="0">
              <a:solidFill>
                <a:schemeClr val="accent6">
                  <a:lumMod val="50000"/>
                </a:schemeClr>
              </a:solidFill>
            </a:endParaRPr>
          </a:p>
          <a:p>
            <a:pPr marL="285750" indent="-285750">
              <a:buFont typeface="Arial" panose="020B0604020202020204" pitchFamily="34" charset="0"/>
              <a:buChar char="•"/>
            </a:pPr>
            <a:r>
              <a:rPr lang="nb-NO" sz="1800" dirty="0">
                <a:solidFill>
                  <a:schemeClr val="accent6">
                    <a:lumMod val="50000"/>
                  </a:schemeClr>
                </a:solidFill>
              </a:rPr>
              <a:t>Arbeidsgrupper med representanter fra alle sektorer utviklet faglige forslag til tre av temaene</a:t>
            </a:r>
          </a:p>
          <a:p>
            <a:pPr marL="285750" indent="-285750">
              <a:buFont typeface="Arial" panose="020B0604020202020204" pitchFamily="34" charset="0"/>
              <a:buChar char="•"/>
            </a:pPr>
            <a:endParaRPr lang="nb-NO" sz="1800" dirty="0">
              <a:solidFill>
                <a:schemeClr val="accent6">
                  <a:lumMod val="50000"/>
                </a:schemeClr>
              </a:solidFill>
            </a:endParaRPr>
          </a:p>
          <a:p>
            <a:pPr marL="285750" indent="-285750">
              <a:buFont typeface="Arial" panose="020B0604020202020204" pitchFamily="34" charset="0"/>
              <a:buChar char="•"/>
            </a:pPr>
            <a:r>
              <a:rPr lang="nb-NO" sz="1800" dirty="0">
                <a:solidFill>
                  <a:schemeClr val="accent6">
                    <a:lumMod val="50000"/>
                  </a:schemeClr>
                </a:solidFill>
              </a:rPr>
              <a:t>Stor </a:t>
            </a:r>
            <a:r>
              <a:rPr lang="nb-NO" sz="1800" dirty="0" err="1">
                <a:solidFill>
                  <a:schemeClr val="accent6">
                    <a:lumMod val="50000"/>
                  </a:schemeClr>
                </a:solidFill>
              </a:rPr>
              <a:t>innspillsrunde</a:t>
            </a:r>
            <a:r>
              <a:rPr lang="nb-NO" sz="1800" dirty="0">
                <a:solidFill>
                  <a:schemeClr val="accent6">
                    <a:lumMod val="50000"/>
                  </a:schemeClr>
                </a:solidFill>
              </a:rPr>
              <a:t>: revisjon og endelige versjoner ferdig i 2020</a:t>
            </a:r>
          </a:p>
          <a:p>
            <a:pPr marL="285750" indent="-285750">
              <a:buFont typeface="Arial" panose="020B0604020202020204" pitchFamily="34" charset="0"/>
              <a:buChar char="•"/>
            </a:pPr>
            <a:endParaRPr lang="nb-NO" sz="1800" dirty="0">
              <a:solidFill>
                <a:schemeClr val="accent6">
                  <a:lumMod val="50000"/>
                </a:schemeClr>
              </a:solidFill>
            </a:endParaRPr>
          </a:p>
          <a:p>
            <a:pPr marL="285750" indent="-285750">
              <a:buFont typeface="Arial" panose="020B0604020202020204" pitchFamily="34" charset="0"/>
              <a:buChar char="•"/>
            </a:pPr>
            <a:r>
              <a:rPr lang="nb-NO" sz="1800" dirty="0">
                <a:solidFill>
                  <a:schemeClr val="accent6">
                    <a:lumMod val="50000"/>
                  </a:schemeClr>
                </a:solidFill>
              </a:rPr>
              <a:t>Den fjerde delen utvikles våren 2021</a:t>
            </a:r>
          </a:p>
        </p:txBody>
      </p:sp>
      <p:pic>
        <p:nvPicPr>
          <p:cNvPr id="6" name="Plassholder for innhold 4" descr="Et bilde som inneholder person, bygning, utendørs, bakke&#10;&#10;Automatisk generert beskrivelse">
            <a:extLst>
              <a:ext uri="{FF2B5EF4-FFF2-40B4-BE49-F238E27FC236}">
                <a16:creationId xmlns:a16="http://schemas.microsoft.com/office/drawing/2014/main" id="{AEA62145-43D2-456F-B21C-EBF20CC19E8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99201" y="1788166"/>
            <a:ext cx="5539977" cy="3693319"/>
          </a:xfrm>
          <a:prstGeom prst="rect">
            <a:avLst/>
          </a:prstGeom>
        </p:spPr>
      </p:pic>
    </p:spTree>
    <p:extLst>
      <p:ext uri="{BB962C8B-B14F-4D97-AF65-F5344CB8AC3E}">
        <p14:creationId xmlns:p14="http://schemas.microsoft.com/office/powerpoint/2010/main" val="2315849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sz="4800" b="1" dirty="0">
                <a:solidFill>
                  <a:srgbClr val="000000"/>
                </a:solidFill>
              </a:rPr>
              <a:t>Mål: nyttig verktøy for utvikling av kvalitet</a:t>
            </a:r>
            <a:endParaRPr lang="nb-NO" dirty="0"/>
          </a:p>
        </p:txBody>
      </p:sp>
      <p:sp>
        <p:nvSpPr>
          <p:cNvPr id="3" name="TekstSylinder 2"/>
          <p:cNvSpPr txBox="1"/>
          <p:nvPr/>
        </p:nvSpPr>
        <p:spPr>
          <a:xfrm>
            <a:off x="838200" y="2028121"/>
            <a:ext cx="3931508" cy="3416320"/>
          </a:xfrm>
          <a:prstGeom prst="rect">
            <a:avLst/>
          </a:prstGeom>
          <a:noFill/>
        </p:spPr>
        <p:txBody>
          <a:bodyPr wrap="square" rtlCol="0">
            <a:spAutoFit/>
          </a:bodyPr>
          <a:lstStyle/>
          <a:p>
            <a:r>
              <a:rPr lang="nb-NO" sz="3600" dirty="0">
                <a:solidFill>
                  <a:srgbClr val="000000"/>
                </a:solidFill>
                <a:latin typeface="+mj-lt"/>
              </a:rPr>
              <a:t>Både for praktikere, ledere, fagfolk og de som jobber på systemnivå</a:t>
            </a:r>
          </a:p>
          <a:p>
            <a:endParaRPr lang="nb-NO" sz="3600" dirty="0">
              <a:solidFill>
                <a:srgbClr val="000000"/>
              </a:solidFill>
              <a:latin typeface="+mj-lt"/>
            </a:endParaRPr>
          </a:p>
          <a:p>
            <a:r>
              <a:rPr lang="nb-NO" sz="3600" dirty="0">
                <a:solidFill>
                  <a:srgbClr val="000000"/>
                </a:solidFill>
                <a:latin typeface="+mj-lt"/>
              </a:rPr>
              <a:t>- i alle sektorer</a:t>
            </a:r>
            <a:endParaRPr lang="nb-NO" sz="3600" dirty="0">
              <a:latin typeface="+mj-lt"/>
            </a:endParaRPr>
          </a:p>
        </p:txBody>
      </p:sp>
      <p:pic>
        <p:nvPicPr>
          <p:cNvPr id="4" name="Bilde 3" descr="Et bilde som inneholder tekst, vektorgrafikk&#10;&#10;Automatisk generert beskrivelse">
            <a:extLst>
              <a:ext uri="{FF2B5EF4-FFF2-40B4-BE49-F238E27FC236}">
                <a16:creationId xmlns:a16="http://schemas.microsoft.com/office/drawing/2014/main" id="{FCE80B26-3E65-46F9-81F1-56472B232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7006" y="1719863"/>
            <a:ext cx="5660163" cy="4466333"/>
          </a:xfrm>
          <a:prstGeom prst="rect">
            <a:avLst/>
          </a:prstGeom>
        </p:spPr>
      </p:pic>
    </p:spTree>
    <p:extLst>
      <p:ext uri="{BB962C8B-B14F-4D97-AF65-F5344CB8AC3E}">
        <p14:creationId xmlns:p14="http://schemas.microsoft.com/office/powerpoint/2010/main" val="2977205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TotalTime>
  <Words>1285</Words>
  <Application>Microsoft Office PowerPoint</Application>
  <PresentationFormat>Widescreen</PresentationFormat>
  <Paragraphs>219</Paragraphs>
  <Slides>34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Source Sans Pro</vt:lpstr>
      <vt:lpstr>SourceSansPro-Regular</vt:lpstr>
      <vt:lpstr>Wingdings</vt:lpstr>
      <vt:lpstr>Office Theme</vt:lpstr>
      <vt:lpstr>Etikk i karriereveiledning i Norge</vt:lpstr>
      <vt:lpstr>Innhold</vt:lpstr>
      <vt:lpstr>Nasjonalt kvalitetsrammeverk  for karriereveiledning</vt:lpstr>
      <vt:lpstr>PowerPoint Presentation</vt:lpstr>
      <vt:lpstr>PowerPoint Presentation</vt:lpstr>
      <vt:lpstr>Bakgrunn – utvikling av nye etiske retningslinjer</vt:lpstr>
      <vt:lpstr>Oppdrag</vt:lpstr>
      <vt:lpstr>Omfattende prosess - bred involvering</vt:lpstr>
      <vt:lpstr>Mål: nyttig verktøy for utvikling av kvalitet</vt:lpstr>
      <vt:lpstr>Kvalitetsrammeverket består av fire deler </vt:lpstr>
      <vt:lpstr>Nettsiden Kvalitet i karriereveiledning - Kompetanse Norge</vt:lpstr>
      <vt:lpstr>Fagrapport</vt:lpstr>
      <vt:lpstr>En felles plattform </vt:lpstr>
      <vt:lpstr>Kvalitetsrammeverket favner alle arbeidsområder, oppgaver og roller på karriereveiledningsfeltet</vt:lpstr>
      <vt:lpstr>Kompetansestandardene</vt:lpstr>
      <vt:lpstr>2. Etikk</vt:lpstr>
      <vt:lpstr>PowerPoint Presentation</vt:lpstr>
      <vt:lpstr>Syv innsatsområder for arbeid med kvalitet</vt:lpstr>
      <vt:lpstr>ETIKK  i nasjonalt kvalitetsrammeverk for karriereveiledning</vt:lpstr>
      <vt:lpstr>Hva ble viktig?</vt:lpstr>
      <vt:lpstr>Verdigrunnlag i karriereveiledning Nasjonalt kvalitetsrammeverk for karriereveiledning</vt:lpstr>
      <vt:lpstr> </vt:lpstr>
      <vt:lpstr> </vt:lpstr>
      <vt:lpstr> </vt:lpstr>
      <vt:lpstr> </vt:lpstr>
      <vt:lpstr>Levende etikk</vt:lpstr>
      <vt:lpstr>PowerPoint Presentation</vt:lpstr>
      <vt:lpstr>Etisk refleksjon  - la oss pusse brillene sammen </vt:lpstr>
      <vt:lpstr> </vt:lpstr>
      <vt:lpstr> </vt:lpstr>
      <vt:lpstr>PowerPoint Presentation</vt:lpstr>
      <vt:lpstr>En felles plattform </vt:lpstr>
      <vt:lpstr>PowerPoint Presentation</vt:lpstr>
      <vt:lpstr>Takk for oppmerksomheten!    Spørsmål?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Utviklingsarbeid/forskning</dc:title>
  <dc:creator>Anne Holm-Nordhagen</dc:creator>
  <cp:lastModifiedBy>Benny Wielandt</cp:lastModifiedBy>
  <cp:revision>32</cp:revision>
  <cp:lastPrinted>2023-11-06T10:39:12Z</cp:lastPrinted>
  <dcterms:created xsi:type="dcterms:W3CDTF">2022-08-01T07:02:57Z</dcterms:created>
  <dcterms:modified xsi:type="dcterms:W3CDTF">2023-11-16T12:13:02Z</dcterms:modified>
</cp:coreProperties>
</file>