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1" r:id="rId3"/>
    <p:sldId id="295" r:id="rId4"/>
    <p:sldId id="293" r:id="rId5"/>
    <p:sldId id="276" r:id="rId6"/>
    <p:sldId id="278" r:id="rId7"/>
    <p:sldId id="277" r:id="rId8"/>
    <p:sldId id="269" r:id="rId9"/>
    <p:sldId id="279" r:id="rId10"/>
    <p:sldId id="280" r:id="rId11"/>
    <p:sldId id="270" r:id="rId12"/>
    <p:sldId id="285" r:id="rId13"/>
    <p:sldId id="282" r:id="rId14"/>
    <p:sldId id="271" r:id="rId15"/>
    <p:sldId id="288" r:id="rId16"/>
    <p:sldId id="289" r:id="rId17"/>
    <p:sldId id="291" r:id="rId18"/>
    <p:sldId id="272" r:id="rId19"/>
    <p:sldId id="283" r:id="rId20"/>
    <p:sldId id="274" r:id="rId21"/>
    <p:sldId id="294" r:id="rId22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940" autoAdjust="0"/>
  </p:normalViewPr>
  <p:slideViewPr>
    <p:cSldViewPr snapToGrid="0" showGuides="1">
      <p:cViewPr varScale="1">
        <p:scale>
          <a:sx n="59" d="100"/>
          <a:sy n="59" d="100"/>
        </p:scale>
        <p:origin x="132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374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F72070-0430-496B-A56C-AAD09C99078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ACDB73A-236A-49A0-9902-07C97AAFD630}">
      <dgm:prSet phldrT="[Tekst]" custT="1"/>
      <dgm:spPr/>
      <dgm:t>
        <a:bodyPr/>
        <a:lstStyle/>
        <a:p>
          <a:r>
            <a:rPr lang="da-DK" sz="1800" dirty="0"/>
            <a:t>Fastsættelse af beregningsteknisk kapacitet</a:t>
          </a:r>
        </a:p>
        <a:p>
          <a:r>
            <a:rPr lang="da-DK" sz="1400" dirty="0"/>
            <a:t>Udmeldt d. 30. september 2022</a:t>
          </a:r>
        </a:p>
      </dgm:t>
    </dgm:pt>
    <dgm:pt modelId="{C672589A-C1A6-4B59-93A5-4C1F6DAC2527}" type="parTrans" cxnId="{1BAE4DC1-1197-4692-B44B-264AACD5EC3B}">
      <dgm:prSet/>
      <dgm:spPr/>
      <dgm:t>
        <a:bodyPr/>
        <a:lstStyle/>
        <a:p>
          <a:endParaRPr lang="da-DK"/>
        </a:p>
      </dgm:t>
    </dgm:pt>
    <dgm:pt modelId="{9F8E7643-BD1F-4729-A2F4-406A271DF9EC}" type="sibTrans" cxnId="{1BAE4DC1-1197-4692-B44B-264AACD5EC3B}">
      <dgm:prSet/>
      <dgm:spPr/>
      <dgm:t>
        <a:bodyPr/>
        <a:lstStyle/>
        <a:p>
          <a:endParaRPr lang="da-DK"/>
        </a:p>
      </dgm:t>
    </dgm:pt>
    <dgm:pt modelId="{D34FCD50-CF5D-45FE-B97C-B22E01E2918A}">
      <dgm:prSet phldrT="[Tekst]" custT="1"/>
      <dgm:spPr/>
      <dgm:t>
        <a:bodyPr/>
        <a:lstStyle/>
        <a:p>
          <a:r>
            <a:rPr lang="da-DK" sz="1800" dirty="0"/>
            <a:t>Fastsættelse af foreløbig kapacitet</a:t>
          </a:r>
        </a:p>
        <a:p>
          <a:r>
            <a:rPr lang="da-DK" sz="1400" dirty="0"/>
            <a:t>Senest d. 1. februar 2023</a:t>
          </a:r>
        </a:p>
      </dgm:t>
    </dgm:pt>
    <dgm:pt modelId="{B4F357C7-564D-4F77-B912-1A2ADFA127DE}" type="parTrans" cxnId="{660A48CB-BA77-4D1F-B9F5-834BA126B532}">
      <dgm:prSet/>
      <dgm:spPr/>
      <dgm:t>
        <a:bodyPr/>
        <a:lstStyle/>
        <a:p>
          <a:endParaRPr lang="da-DK"/>
        </a:p>
      </dgm:t>
    </dgm:pt>
    <dgm:pt modelId="{D8C27734-5616-4A1A-936D-F28848456F21}" type="sibTrans" cxnId="{660A48CB-BA77-4D1F-B9F5-834BA126B532}">
      <dgm:prSet/>
      <dgm:spPr/>
      <dgm:t>
        <a:bodyPr/>
        <a:lstStyle/>
        <a:p>
          <a:endParaRPr lang="da-DK"/>
        </a:p>
      </dgm:t>
    </dgm:pt>
    <dgm:pt modelId="{60B35FF7-6084-416B-BF40-A5F22DA37F3A}">
      <dgm:prSet phldrT="[Tekst]" custT="1"/>
      <dgm:spPr/>
      <dgm:t>
        <a:bodyPr/>
        <a:lstStyle/>
        <a:p>
          <a:r>
            <a:rPr lang="da-DK" sz="1800" dirty="0"/>
            <a:t>Fastsættelse af endelig kapacitet</a:t>
          </a:r>
        </a:p>
        <a:p>
          <a:r>
            <a:rPr lang="da-DK" sz="1400" dirty="0"/>
            <a:t>Senest d. 15. maj 2023</a:t>
          </a:r>
        </a:p>
      </dgm:t>
    </dgm:pt>
    <dgm:pt modelId="{A302359F-6526-40C2-8414-60B4B1CBFC37}" type="parTrans" cxnId="{9A43B9CC-15AF-455B-A28A-143CCAA73518}">
      <dgm:prSet/>
      <dgm:spPr/>
      <dgm:t>
        <a:bodyPr/>
        <a:lstStyle/>
        <a:p>
          <a:endParaRPr lang="da-DK"/>
        </a:p>
      </dgm:t>
    </dgm:pt>
    <dgm:pt modelId="{80A729A9-5448-4B58-A4DD-24D2EEC74362}" type="sibTrans" cxnId="{9A43B9CC-15AF-455B-A28A-143CCAA73518}">
      <dgm:prSet/>
      <dgm:spPr/>
      <dgm:t>
        <a:bodyPr/>
        <a:lstStyle/>
        <a:p>
          <a:endParaRPr lang="da-DK"/>
        </a:p>
      </dgm:t>
    </dgm:pt>
    <dgm:pt modelId="{AD6AB752-5069-476C-B961-9C3F6C448AAE}" type="pres">
      <dgm:prSet presAssocID="{77F72070-0430-496B-A56C-AAD09C990784}" presName="Name0" presStyleCnt="0">
        <dgm:presLayoutVars>
          <dgm:dir/>
          <dgm:resizeHandles val="exact"/>
        </dgm:presLayoutVars>
      </dgm:prSet>
      <dgm:spPr/>
    </dgm:pt>
    <dgm:pt modelId="{8346D658-7D1C-4735-B035-A2C341C2C87C}" type="pres">
      <dgm:prSet presAssocID="{0ACDB73A-236A-49A0-9902-07C97AAFD630}" presName="node" presStyleLbl="node1" presStyleIdx="0" presStyleCnt="3" custLinFactNeighborX="-429" custLinFactNeighborY="39199">
        <dgm:presLayoutVars>
          <dgm:bulletEnabled val="1"/>
        </dgm:presLayoutVars>
      </dgm:prSet>
      <dgm:spPr/>
    </dgm:pt>
    <dgm:pt modelId="{504CB996-15AF-4717-8071-D4DB67308AD2}" type="pres">
      <dgm:prSet presAssocID="{9F8E7643-BD1F-4729-A2F4-406A271DF9EC}" presName="sibTrans" presStyleLbl="sibTrans2D1" presStyleIdx="0" presStyleCnt="2"/>
      <dgm:spPr/>
    </dgm:pt>
    <dgm:pt modelId="{42450D46-D55C-4874-B6D0-E860A193447A}" type="pres">
      <dgm:prSet presAssocID="{9F8E7643-BD1F-4729-A2F4-406A271DF9EC}" presName="connectorText" presStyleLbl="sibTrans2D1" presStyleIdx="0" presStyleCnt="2"/>
      <dgm:spPr/>
    </dgm:pt>
    <dgm:pt modelId="{03C16EAE-268F-47D5-A57C-3911CE11BFB7}" type="pres">
      <dgm:prSet presAssocID="{D34FCD50-CF5D-45FE-B97C-B22E01E2918A}" presName="node" presStyleLbl="node1" presStyleIdx="1" presStyleCnt="3" custLinFactNeighborX="-840" custLinFactNeighborY="39826">
        <dgm:presLayoutVars>
          <dgm:bulletEnabled val="1"/>
        </dgm:presLayoutVars>
      </dgm:prSet>
      <dgm:spPr/>
    </dgm:pt>
    <dgm:pt modelId="{9B9F2A23-1111-40A3-BF99-B00B06763CC5}" type="pres">
      <dgm:prSet presAssocID="{D8C27734-5616-4A1A-936D-F28848456F21}" presName="sibTrans" presStyleLbl="sibTrans2D1" presStyleIdx="1" presStyleCnt="2"/>
      <dgm:spPr/>
    </dgm:pt>
    <dgm:pt modelId="{F6C8945D-9D0A-46DC-B3DD-F04799E2A5AE}" type="pres">
      <dgm:prSet presAssocID="{D8C27734-5616-4A1A-936D-F28848456F21}" presName="connectorText" presStyleLbl="sibTrans2D1" presStyleIdx="1" presStyleCnt="2"/>
      <dgm:spPr/>
    </dgm:pt>
    <dgm:pt modelId="{8279323A-E517-4F01-8BF9-54EC5F7CE8CA}" type="pres">
      <dgm:prSet presAssocID="{60B35FF7-6084-416B-BF40-A5F22DA37F3A}" presName="node" presStyleLbl="node1" presStyleIdx="2" presStyleCnt="3" custLinFactNeighborX="-6720" custLinFactNeighborY="39759">
        <dgm:presLayoutVars>
          <dgm:bulletEnabled val="1"/>
        </dgm:presLayoutVars>
      </dgm:prSet>
      <dgm:spPr/>
    </dgm:pt>
  </dgm:ptLst>
  <dgm:cxnLst>
    <dgm:cxn modelId="{0630A830-972C-4799-9537-03641C69910F}" type="presOf" srcId="{D34FCD50-CF5D-45FE-B97C-B22E01E2918A}" destId="{03C16EAE-268F-47D5-A57C-3911CE11BFB7}" srcOrd="0" destOrd="0" presId="urn:microsoft.com/office/officeart/2005/8/layout/process1"/>
    <dgm:cxn modelId="{5EF7A038-B2BE-42E8-B884-207CAD423918}" type="presOf" srcId="{60B35FF7-6084-416B-BF40-A5F22DA37F3A}" destId="{8279323A-E517-4F01-8BF9-54EC5F7CE8CA}" srcOrd="0" destOrd="0" presId="urn:microsoft.com/office/officeart/2005/8/layout/process1"/>
    <dgm:cxn modelId="{9F1F5E5E-D879-48D6-A93B-99131670A9D1}" type="presOf" srcId="{77F72070-0430-496B-A56C-AAD09C990784}" destId="{AD6AB752-5069-476C-B961-9C3F6C448AAE}" srcOrd="0" destOrd="0" presId="urn:microsoft.com/office/officeart/2005/8/layout/process1"/>
    <dgm:cxn modelId="{3D466C71-9195-4383-B1A5-E939CF13D8D7}" type="presOf" srcId="{D8C27734-5616-4A1A-936D-F28848456F21}" destId="{F6C8945D-9D0A-46DC-B3DD-F04799E2A5AE}" srcOrd="1" destOrd="0" presId="urn:microsoft.com/office/officeart/2005/8/layout/process1"/>
    <dgm:cxn modelId="{8BAD495A-E730-4B07-A3F6-D5959F81DED8}" type="presOf" srcId="{9F8E7643-BD1F-4729-A2F4-406A271DF9EC}" destId="{504CB996-15AF-4717-8071-D4DB67308AD2}" srcOrd="0" destOrd="0" presId="urn:microsoft.com/office/officeart/2005/8/layout/process1"/>
    <dgm:cxn modelId="{49800798-9A71-4711-9326-EB3FE1D95CD2}" type="presOf" srcId="{9F8E7643-BD1F-4729-A2F4-406A271DF9EC}" destId="{42450D46-D55C-4874-B6D0-E860A193447A}" srcOrd="1" destOrd="0" presId="urn:microsoft.com/office/officeart/2005/8/layout/process1"/>
    <dgm:cxn modelId="{241457BF-600D-4EE1-8AF7-14E6AA54B7EE}" type="presOf" srcId="{0ACDB73A-236A-49A0-9902-07C97AAFD630}" destId="{8346D658-7D1C-4735-B035-A2C341C2C87C}" srcOrd="0" destOrd="0" presId="urn:microsoft.com/office/officeart/2005/8/layout/process1"/>
    <dgm:cxn modelId="{1BAE4DC1-1197-4692-B44B-264AACD5EC3B}" srcId="{77F72070-0430-496B-A56C-AAD09C990784}" destId="{0ACDB73A-236A-49A0-9902-07C97AAFD630}" srcOrd="0" destOrd="0" parTransId="{C672589A-C1A6-4B59-93A5-4C1F6DAC2527}" sibTransId="{9F8E7643-BD1F-4729-A2F4-406A271DF9EC}"/>
    <dgm:cxn modelId="{660A48CB-BA77-4D1F-B9F5-834BA126B532}" srcId="{77F72070-0430-496B-A56C-AAD09C990784}" destId="{D34FCD50-CF5D-45FE-B97C-B22E01E2918A}" srcOrd="1" destOrd="0" parTransId="{B4F357C7-564D-4F77-B912-1A2ADFA127DE}" sibTransId="{D8C27734-5616-4A1A-936D-F28848456F21}"/>
    <dgm:cxn modelId="{9A43B9CC-15AF-455B-A28A-143CCAA73518}" srcId="{77F72070-0430-496B-A56C-AAD09C990784}" destId="{60B35FF7-6084-416B-BF40-A5F22DA37F3A}" srcOrd="2" destOrd="0" parTransId="{A302359F-6526-40C2-8414-60B4B1CBFC37}" sibTransId="{80A729A9-5448-4B58-A4DD-24D2EEC74362}"/>
    <dgm:cxn modelId="{3350A2EC-0F21-4407-9E75-68794AD6224E}" type="presOf" srcId="{D8C27734-5616-4A1A-936D-F28848456F21}" destId="{9B9F2A23-1111-40A3-BF99-B00B06763CC5}" srcOrd="0" destOrd="0" presId="urn:microsoft.com/office/officeart/2005/8/layout/process1"/>
    <dgm:cxn modelId="{1B79BF16-70EF-4111-B387-D614F78581DC}" type="presParOf" srcId="{AD6AB752-5069-476C-B961-9C3F6C448AAE}" destId="{8346D658-7D1C-4735-B035-A2C341C2C87C}" srcOrd="0" destOrd="0" presId="urn:microsoft.com/office/officeart/2005/8/layout/process1"/>
    <dgm:cxn modelId="{7F002C46-DEDB-415E-896B-A51309C3F899}" type="presParOf" srcId="{AD6AB752-5069-476C-B961-9C3F6C448AAE}" destId="{504CB996-15AF-4717-8071-D4DB67308AD2}" srcOrd="1" destOrd="0" presId="urn:microsoft.com/office/officeart/2005/8/layout/process1"/>
    <dgm:cxn modelId="{BBDB956D-21A7-486B-9A18-CE53A81A866B}" type="presParOf" srcId="{504CB996-15AF-4717-8071-D4DB67308AD2}" destId="{42450D46-D55C-4874-B6D0-E860A193447A}" srcOrd="0" destOrd="0" presId="urn:microsoft.com/office/officeart/2005/8/layout/process1"/>
    <dgm:cxn modelId="{924047D6-54BA-4085-9562-C2D5EC1E13E4}" type="presParOf" srcId="{AD6AB752-5069-476C-B961-9C3F6C448AAE}" destId="{03C16EAE-268F-47D5-A57C-3911CE11BFB7}" srcOrd="2" destOrd="0" presId="urn:microsoft.com/office/officeart/2005/8/layout/process1"/>
    <dgm:cxn modelId="{69BC4987-92D7-4472-9D38-9F915B7FF843}" type="presParOf" srcId="{AD6AB752-5069-476C-B961-9C3F6C448AAE}" destId="{9B9F2A23-1111-40A3-BF99-B00B06763CC5}" srcOrd="3" destOrd="0" presId="urn:microsoft.com/office/officeart/2005/8/layout/process1"/>
    <dgm:cxn modelId="{4429A3E0-EDE1-44B3-9181-FCECF5BAE2E0}" type="presParOf" srcId="{9B9F2A23-1111-40A3-BF99-B00B06763CC5}" destId="{F6C8945D-9D0A-46DC-B3DD-F04799E2A5AE}" srcOrd="0" destOrd="0" presId="urn:microsoft.com/office/officeart/2005/8/layout/process1"/>
    <dgm:cxn modelId="{CB0CA5C2-2578-4C13-9CD5-03B46C7D8CEF}" type="presParOf" srcId="{AD6AB752-5069-476C-B961-9C3F6C448AAE}" destId="{8279323A-E517-4F01-8BF9-54EC5F7CE8C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6D658-7D1C-4735-B035-A2C341C2C87C}">
      <dsp:nvSpPr>
        <dsp:cNvPr id="0" name=""/>
        <dsp:cNvSpPr/>
      </dsp:nvSpPr>
      <dsp:spPr>
        <a:xfrm>
          <a:off x="4620" y="1806142"/>
          <a:ext cx="2834877" cy="1700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Fastsættelse af beregningsteknisk kapacitet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Udmeldt d. 30. september 2022</a:t>
          </a:r>
        </a:p>
      </dsp:txBody>
      <dsp:txXfrm>
        <a:off x="54438" y="1855960"/>
        <a:ext cx="2735241" cy="1601290"/>
      </dsp:txXfrm>
    </dsp:sp>
    <dsp:sp modelId="{504CB996-15AF-4717-8071-D4DB67308AD2}">
      <dsp:nvSpPr>
        <dsp:cNvPr id="0" name=""/>
        <dsp:cNvSpPr/>
      </dsp:nvSpPr>
      <dsp:spPr>
        <a:xfrm rot="9249">
          <a:off x="3121819" y="2310458"/>
          <a:ext cx="598526" cy="7030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000" kern="1200"/>
        </a:p>
      </dsp:txBody>
      <dsp:txXfrm>
        <a:off x="3121819" y="2450826"/>
        <a:ext cx="418968" cy="421829"/>
      </dsp:txXfrm>
    </dsp:sp>
    <dsp:sp modelId="{03C16EAE-268F-47D5-A57C-3911CE11BFB7}">
      <dsp:nvSpPr>
        <dsp:cNvPr id="0" name=""/>
        <dsp:cNvSpPr/>
      </dsp:nvSpPr>
      <dsp:spPr>
        <a:xfrm>
          <a:off x="3968788" y="1816807"/>
          <a:ext cx="2834877" cy="1700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Fastsættelse af foreløbig kapacitet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Senest d. 1. februar 2023</a:t>
          </a:r>
        </a:p>
      </dsp:txBody>
      <dsp:txXfrm>
        <a:off x="4018606" y="1866625"/>
        <a:ext cx="2735241" cy="1601290"/>
      </dsp:txXfrm>
    </dsp:sp>
    <dsp:sp modelId="{9B9F2A23-1111-40A3-BF99-B00B06763CC5}">
      <dsp:nvSpPr>
        <dsp:cNvPr id="0" name=""/>
        <dsp:cNvSpPr/>
      </dsp:nvSpPr>
      <dsp:spPr>
        <a:xfrm rot="21598996">
          <a:off x="7070484" y="2315171"/>
          <a:ext cx="565655" cy="7030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000" kern="1200"/>
        </a:p>
      </dsp:txBody>
      <dsp:txXfrm>
        <a:off x="7070484" y="2455806"/>
        <a:ext cx="395959" cy="421829"/>
      </dsp:txXfrm>
    </dsp:sp>
    <dsp:sp modelId="{8279323A-E517-4F01-8BF9-54EC5F7CE8CA}">
      <dsp:nvSpPr>
        <dsp:cNvPr id="0" name=""/>
        <dsp:cNvSpPr/>
      </dsp:nvSpPr>
      <dsp:spPr>
        <a:xfrm>
          <a:off x="7870940" y="1815667"/>
          <a:ext cx="2834877" cy="1700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Fastsættelse af endelig kapacitet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400" kern="1200" dirty="0"/>
            <a:t>Senest d. 15. maj 2023</a:t>
          </a:r>
        </a:p>
      </dsp:txBody>
      <dsp:txXfrm>
        <a:off x="7920758" y="1865485"/>
        <a:ext cx="2735241" cy="1601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06/11/2022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0993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7674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baseline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44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baseline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301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0412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661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da-DK" baseline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8842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530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4326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9910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244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6050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6206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266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da-DK" baseline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061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377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151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u="none" baseline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038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007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99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9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29999" y="3808800"/>
            <a:ext cx="7369639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71BC88-05E3-4DFA-898B-86BAC91629F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3200" cy="3430800"/>
          </a:xfrm>
          <a:solidFill>
            <a:schemeClr val="bg1"/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2B30F0-001B-429B-BBCD-ED21173DC455}"/>
              </a:ext>
            </a:extLst>
          </p:cNvPr>
          <p:cNvSpPr/>
          <p:nvPr userDrawn="1"/>
        </p:nvSpPr>
        <p:spPr>
          <a:xfrm>
            <a:off x="-2" y="3841285"/>
            <a:ext cx="1838229" cy="2508669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chemeClr val="accent2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11" name="Text Placeholder streg">
            <a:extLst>
              <a:ext uri="{FF2B5EF4-FFF2-40B4-BE49-F238E27FC236}">
                <a16:creationId xmlns:a16="http://schemas.microsoft.com/office/drawing/2014/main" id="{AF016A7E-D7F0-494C-B0B9-483F664C16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C022134B-2EA5-4CBB-9450-AECB2308381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FB4A9B8-3638-4FC0-9D5B-37E83506B102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517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m.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751" y="539750"/>
            <a:ext cx="9259888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6D9F665-2730-4BFB-B1A6-7D7244711B8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9750" y="1800000"/>
            <a:ext cx="11110913" cy="451666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0007-D416-4F36-BE74-F08BF34530F5}" type="datetime2">
              <a:rPr lang="da-DK" noProof="0" smtClean="0"/>
              <a:t>6. november 2022</a:t>
            </a:fld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59873C9-BF5D-4A9A-BB31-45BBB7BABAF7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1384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751" y="539750"/>
            <a:ext cx="9259888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748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6. november 2022</a:t>
            </a:fld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859873C9-BF5D-4A9A-BB31-45BBB7BABAF7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526424C-796D-4BE4-BAE8-6ACAB3C4FEA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85863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23A8CE66-7830-4B1C-B068-74528FAA52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8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7C2635E-BF5D-473B-8DC0-E2D60A65A6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5863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1154529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B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85865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DCE-0413-490C-B6BA-2924273B1BC2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2B2C7CCD-C2D2-447B-B713-284F50A316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9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56B4D01-058D-4267-8553-2994D80A30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5865" y="6145213"/>
            <a:ext cx="546479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3333517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dhold 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69AF2D-18F3-4203-A6D2-9EF2AB19D598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0184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32261" y="1800000"/>
            <a:ext cx="50184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7E0C-6304-41C9-8D5F-9F9F317C11E4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A282BC1E-B2C5-4086-B686-2BE20ECB7D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749" y="6145213"/>
            <a:ext cx="5014913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182598E-74C8-4D96-9CD9-F3C9379E410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32261" y="6145213"/>
            <a:ext cx="50184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pic>
        <p:nvPicPr>
          <p:cNvPr id="14" name="STUK logo">
            <a:extLst>
              <a:ext uri="{FF2B5EF4-FFF2-40B4-BE49-F238E27FC236}">
                <a16:creationId xmlns:a16="http://schemas.microsoft.com/office/drawing/2014/main" id="{17888E79-4E09-4DA0-A549-329DBE1988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45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billede 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5463073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9401BF-E778-41B0-9410-436DA438822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4800" y="0"/>
            <a:ext cx="6094800" cy="6858000"/>
          </a:xfrm>
          <a:solidFill>
            <a:schemeClr val="bg1"/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C17E5-3C79-4894-AB6D-9E2345EDA1D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AC76E05D-5A6A-4172-8C30-6223E21B98A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5464799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3" name="Text Placeholder logo">
            <a:extLst>
              <a:ext uri="{FF2B5EF4-FFF2-40B4-BE49-F238E27FC236}">
                <a16:creationId xmlns:a16="http://schemas.microsoft.com/office/drawing/2014/main" id="{3FFC6734-A955-43DC-9FC6-2367C37134AA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5042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billede B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5463073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89401BF-E778-41B0-9410-436DA438822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4800" y="0"/>
            <a:ext cx="6094800" cy="68580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6D80-BD06-4D9D-AC51-893A11D339D2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016A64-4F20-4120-9691-9D826C000C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5464799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3" name="Text Placeholder logo">
            <a:extLst>
              <a:ext uri="{FF2B5EF4-FFF2-40B4-BE49-F238E27FC236}">
                <a16:creationId xmlns:a16="http://schemas.microsoft.com/office/drawing/2014/main" id="{43D4E250-F331-4747-B82B-D6C470F0D0D3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3970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35820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294798" y="1800000"/>
            <a:ext cx="35892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071200" y="1800000"/>
            <a:ext cx="3582000" cy="451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599B1-1D12-4101-8FD5-9AC0825BFB01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D4E03E0D-DF6C-4C5C-A56D-B2BC9D602A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749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3AF337E-03BF-45AC-A37F-33398F8828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94798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7FF67DA1-367B-4B33-AD92-3DCAC8A350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71200" y="6145213"/>
            <a:ext cx="3589201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</p:spTree>
    <p:extLst>
      <p:ext uri="{BB962C8B-B14F-4D97-AF65-F5344CB8AC3E}">
        <p14:creationId xmlns:p14="http://schemas.microsoft.com/office/powerpoint/2010/main" val="440035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86000" y="18000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40000" y="41544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6BFBE4-59D8-4673-BAB9-6754F795AF5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84800" y="4154400"/>
            <a:ext cx="5464800" cy="216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0C9D-C594-4A2C-A1BE-61C0D14FF095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82553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6" y="539750"/>
            <a:ext cx="9258162" cy="934890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9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302000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CC2678-6DE3-4008-AFED-DC27F9B7EB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071200" y="18000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6BFBE4-59D8-4673-BAB9-6754F795AF5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40000" y="40608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71E862-106B-49B6-B389-64D98822F71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312800" y="40608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37A6365-6411-4D48-AECD-2B8A64CB948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082000" y="4057200"/>
            <a:ext cx="3582000" cy="207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5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C00D-5354-483C-9AB6-CFF2E20F2479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71005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Date_General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2A78-D539-461A-B021-0F0A3DC9711E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91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billede (hvidt logo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"/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D4272E0-9002-4BC8-A42F-99370B78AA76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29999" y="3808800"/>
            <a:ext cx="7369639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71BC88-05E3-4DFA-898B-86BAC91629F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3200" cy="34308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2B30F0-001B-429B-BBCD-ED21173DC455}"/>
              </a:ext>
            </a:extLst>
          </p:cNvPr>
          <p:cNvSpPr/>
          <p:nvPr userDrawn="1"/>
        </p:nvSpPr>
        <p:spPr>
          <a:xfrm>
            <a:off x="-2" y="3841285"/>
            <a:ext cx="1838229" cy="2508669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chemeClr val="accent2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11" name="Text Placeholder streg">
            <a:extLst>
              <a:ext uri="{FF2B5EF4-FFF2-40B4-BE49-F238E27FC236}">
                <a16:creationId xmlns:a16="http://schemas.microsoft.com/office/drawing/2014/main" id="{AF016A7E-D7F0-494C-B0B9-483F664C16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18B6E356-6F3D-479D-B8C1-DDE81CF6A90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0090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27B877-DDC7-4F54-88E7-163902EE5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F35A-493B-4EC3-90E0-DDF30FCA52F4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FF884-92B4-414E-A750-8F70B35DB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6BC3B-8169-42D6-8E81-C7C31310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57613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49" y="539750"/>
            <a:ext cx="9743734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600" b="0" noProof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Brugerguide - slet dette slide før du holder din præsentation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D37303-372E-46CC-BFDB-C4D0D7AE0CDA}"/>
              </a:ext>
            </a:extLst>
          </p:cNvPr>
          <p:cNvSpPr/>
          <p:nvPr userDrawn="1"/>
        </p:nvSpPr>
        <p:spPr>
          <a:xfrm>
            <a:off x="539750" y="1582939"/>
            <a:ext cx="2581331" cy="35548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nyt slide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Startside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  <a:br>
              <a:rPr lang="da-DK" altLang="da-DK" sz="1000" b="1" noProof="1">
                <a:cs typeface="Arial" panose="020B0604020202020204" pitchFamily="34" charset="0"/>
              </a:rPr>
            </a:b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pilen ved menupunktet </a:t>
            </a:r>
            <a:r>
              <a:rPr lang="da-DK" altLang="da-DK" sz="1000" b="1" noProof="1">
                <a:cs typeface="Arial" panose="020B0604020202020204" pitchFamily="34" charset="0"/>
              </a:rPr>
              <a:t>Nyt dias </a:t>
            </a:r>
            <a:r>
              <a:rPr lang="da-DK" altLang="da-DK" sz="1000" noProof="1">
                <a:cs typeface="Arial" panose="020B0604020202020204" pitchFamily="34" charset="0"/>
              </a:rPr>
              <a:t>for at indsætte et nyt slide. </a:t>
            </a:r>
            <a:br>
              <a:rPr lang="da-DK" altLang="da-DK" sz="1000" noProof="1">
                <a:cs typeface="Arial" panose="020B0604020202020204" pitchFamily="34" charset="0"/>
              </a:rPr>
            </a:b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Her får du et overblik over de </a:t>
            </a: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godkendte BUVM-layouts. </a:t>
            </a:r>
            <a:endParaRPr lang="da-DK" sz="1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Ændre layouts</a:t>
            </a:r>
            <a:br>
              <a:rPr 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pilen ved siden af </a:t>
            </a:r>
            <a:r>
              <a:rPr lang="da-DK" altLang="da-DK" sz="1000" b="1" noProof="1">
                <a:cs typeface="Arial" panose="020B0604020202020204" pitchFamily="34" charset="0"/>
              </a:rPr>
              <a:t>Layout</a:t>
            </a:r>
            <a:r>
              <a:rPr lang="da-DK" altLang="da-DK" sz="1000" noProof="1">
                <a:cs typeface="Arial" panose="020B0604020202020204" pitchFamily="34" charset="0"/>
              </a:rPr>
              <a:t>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for at få vist en dropdown-menu af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mulige slide</a:t>
            </a:r>
            <a:r>
              <a:rPr lang="da-DK" altLang="da-DK" sz="1000" b="1" noProof="1">
                <a:cs typeface="Arial" panose="020B0604020202020204" pitchFamily="34" charset="0"/>
              </a:rPr>
              <a:t>-</a:t>
            </a:r>
            <a:r>
              <a:rPr lang="da-DK" altLang="da-DK" sz="1000" noProof="1">
                <a:cs typeface="Arial" panose="020B0604020202020204" pitchFamily="34" charset="0"/>
              </a:rPr>
              <a:t>layouts.</a:t>
            </a:r>
            <a:br>
              <a:rPr lang="da-DK" altLang="da-DK" sz="1000" noProof="1">
                <a:cs typeface="Arial" panose="020B0604020202020204" pitchFamily="34" charset="0"/>
              </a:rPr>
            </a:b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</a:t>
            </a:r>
            <a:r>
              <a:rPr lang="da-DK" altLang="da-DK" sz="1000" b="1" noProof="1">
                <a:cs typeface="Arial" panose="020B0604020202020204" pitchFamily="34" charset="0"/>
              </a:rPr>
              <a:t>Layout</a:t>
            </a:r>
            <a:r>
              <a:rPr lang="da-DK" altLang="da-DK" sz="1000" noProof="1">
                <a:cs typeface="Arial" panose="020B0604020202020204" pitchFamily="34" charset="0"/>
              </a:rPr>
              <a:t> for at ændre dit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nuværende layout til et andet.</a:t>
            </a:r>
            <a:br>
              <a:rPr lang="da-DK" altLang="da-DK" sz="1000" noProof="1">
                <a:cs typeface="Arial" panose="020B0604020202020204" pitchFamily="34" charset="0"/>
              </a:rPr>
            </a:b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sz="1000" dirty="0"/>
              <a:t>Du kan hente færdige slides, der er tilpasset ministeriets design. Klik på </a:t>
            </a:r>
            <a:r>
              <a:rPr lang="da-DK" sz="1000" b="1" dirty="0"/>
              <a:t>Slidebibliotektet</a:t>
            </a:r>
            <a:r>
              <a:rPr lang="da-DK" sz="1000" dirty="0"/>
              <a:t> (til højre på skærmen eller klik på Templafy-knappen under Startside). Find for eksempel tidslinje, med mere.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07C2D6D-C0F0-4727-B718-C1A0A509F695}"/>
              </a:ext>
            </a:extLst>
          </p:cNvPr>
          <p:cNvSpPr/>
          <p:nvPr userDrawn="1"/>
        </p:nvSpPr>
        <p:spPr>
          <a:xfrm>
            <a:off x="4255796" y="1582939"/>
            <a:ext cx="2778125" cy="44858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billede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den boks på slidet, hvor du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ønsker at sætte et billede ind.</a:t>
            </a:r>
            <a:br>
              <a:rPr lang="da-DK" altLang="da-DK" sz="1000" noProof="1">
                <a:cs typeface="Arial" panose="020B0604020202020204" pitchFamily="34" charset="0"/>
              </a:rPr>
            </a:b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>Indsæt </a:t>
            </a:r>
            <a:r>
              <a:rPr lang="da-DK" altLang="da-DK" sz="1000" noProof="1">
                <a:cs typeface="Arial" panose="020B0604020202020204" pitchFamily="34" charset="0"/>
              </a:rPr>
              <a:t>billede via </a:t>
            </a:r>
            <a:r>
              <a:rPr lang="da-DK" altLang="da-DK" sz="1000" b="1" noProof="1">
                <a:cs typeface="Arial" panose="020B0604020202020204" pitchFamily="34" charset="0"/>
              </a:rPr>
              <a:t>Billedbiblioteket </a:t>
            </a:r>
            <a:r>
              <a:rPr lang="da-DK" altLang="da-DK" sz="1000" noProof="1">
                <a:cs typeface="Arial" panose="020B0604020202020204" pitchFamily="34" charset="0"/>
              </a:rPr>
              <a:t>i højre side af skærmen. Billedet tilpasser sig den boks, som du har valgt. Det er muligt at skalere og redigere billedet.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altLang="da-DK" sz="1000" noProof="1">
                <a:cs typeface="Arial" panose="020B0604020202020204" pitchFamily="34" charset="0"/>
              </a:rPr>
              <a:t>Hvis du klikker på</a:t>
            </a:r>
            <a:r>
              <a:rPr lang="da-DK" altLang="da-DK" sz="1000" b="1" noProof="1">
                <a:cs typeface="Arial" panose="020B0604020202020204" pitchFamily="34" charset="0"/>
              </a:rPr>
              <a:t> </a:t>
            </a:r>
            <a:r>
              <a:rPr lang="da-DK" altLang="da-DK" sz="1000" noProof="1">
                <a:cs typeface="Arial" panose="020B0604020202020204" pitchFamily="34" charset="0"/>
              </a:rPr>
              <a:t>billedsymbolet i boksen på et slide, indsættes et billede fra din computer.</a:t>
            </a:r>
            <a:br>
              <a:rPr lang="da-DK" altLang="da-DK" sz="1000" b="1" noProof="1">
                <a:cs typeface="Arial" panose="020B0604020202020204" pitchFamily="34" charset="0"/>
              </a:rPr>
            </a:b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b="1" noProof="1">
                <a:cs typeface="Arial" panose="020B0604020202020204" pitchFamily="34" charset="0"/>
              </a:rPr>
              <a:t>Tip: </a:t>
            </a:r>
            <a:r>
              <a:rPr lang="da-DK" altLang="da-DK" sz="1000" noProof="1">
                <a:cs typeface="Arial" panose="020B0604020202020204" pitchFamily="34" charset="0"/>
              </a:rPr>
              <a:t>Hvis du sletter billedet og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sig foran tekst eller grafik. Højreklik da på billedet og vælg </a:t>
            </a:r>
            <a:r>
              <a:rPr lang="da-DK" altLang="da-DK" sz="1000" b="1" noProof="1">
                <a:cs typeface="Arial" panose="020B0604020202020204" pitchFamily="34" charset="0"/>
              </a:rPr>
              <a:t>Placer bagest </a:t>
            </a:r>
            <a:r>
              <a:rPr lang="da-DK" altLang="da-DK" sz="1000" noProof="1">
                <a:cs typeface="Arial" panose="020B0604020202020204" pitchFamily="34" charset="0"/>
              </a:rPr>
              <a:t>eller </a:t>
            </a:r>
            <a:r>
              <a:rPr lang="da-DK" altLang="da-DK" sz="1000" b="1" noProof="1">
                <a:cs typeface="Arial" panose="020B0604020202020204" pitchFamily="34" charset="0"/>
              </a:rPr>
              <a:t>Placer forrest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Tabeller og grafer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b="0" noProof="1">
                <a:cs typeface="Arial" panose="020B0604020202020204" pitchFamily="34" charset="0"/>
              </a:rPr>
              <a:t>Indsæt eller tilpas design på din graf og tabel fra fanebladet BUVM.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altLang="da-DK" sz="1050" b="1" noProof="1">
                <a:cs typeface="Arial" panose="020B0604020202020204" pitchFamily="34" charset="0"/>
              </a:rPr>
              <a:t>Kopiering fra gammel præsentation</a:t>
            </a:r>
            <a:br>
              <a:rPr lang="da-DK" altLang="da-DK" sz="1050" b="1" noProof="1">
                <a:cs typeface="Arial" panose="020B0604020202020204" pitchFamily="34" charset="0"/>
              </a:rPr>
            </a:br>
            <a:r>
              <a:rPr lang="da-DK" altLang="da-DK" sz="1000" b="0" noProof="1">
                <a:cs typeface="Arial" panose="020B0604020202020204" pitchFamily="34" charset="0"/>
              </a:rPr>
              <a:t>Når du kopierer indhold fra en gamle præsentationer, skal det formateres rigtigt. Højreklik i den nye præsentation og vælg </a:t>
            </a:r>
            <a:r>
              <a:rPr lang="da-DK" altLang="da-DK" sz="1000" b="1" noProof="1">
                <a:cs typeface="Arial" panose="020B0604020202020204" pitchFamily="34" charset="0"/>
              </a:rPr>
              <a:t>Brug destinationstema (D)</a:t>
            </a:r>
            <a:r>
              <a:rPr lang="da-DK" altLang="da-DK" sz="1000" b="0" noProof="1"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ECB945-4DBE-4C28-A3A2-1B98350A125C}"/>
              </a:ext>
            </a:extLst>
          </p:cNvPr>
          <p:cNvSpPr/>
          <p:nvPr userDrawn="1"/>
        </p:nvSpPr>
        <p:spPr>
          <a:xfrm>
            <a:off x="8872538" y="1582938"/>
            <a:ext cx="2778125" cy="420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Indsæt ikoner eller illustrationer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sz="1050" b="0" noProof="1">
                <a:cs typeface="Arial" panose="020B0604020202020204" pitchFamily="34" charset="0"/>
              </a:rPr>
              <a:t>Vælg den boks på slidet, hvor du ønsker at sætte et element ind. </a:t>
            </a:r>
            <a:r>
              <a:rPr lang="da-DK" sz="1000" noProof="1">
                <a:cs typeface="Arial" panose="020B0604020202020204" pitchFamily="34" charset="0"/>
              </a:rPr>
              <a:t>Klik på </a:t>
            </a:r>
            <a:r>
              <a:rPr lang="da-DK" sz="1000" b="1" noProof="1">
                <a:cs typeface="Arial" panose="020B0604020202020204" pitchFamily="34" charset="0"/>
              </a:rPr>
              <a:t>Slideelementer </a:t>
            </a:r>
            <a:r>
              <a:rPr lang="da-DK" sz="1000" noProof="1">
                <a:cs typeface="Arial" panose="020B0604020202020204" pitchFamily="34" charset="0"/>
              </a:rPr>
              <a:t>i højre side af skærmen og vælg det element, som du ønsker at indsætte.</a:t>
            </a:r>
            <a:br>
              <a:rPr lang="da-DK" sz="1000" noProof="1">
                <a:cs typeface="Arial" panose="020B0604020202020204" pitchFamily="34" charset="0"/>
              </a:rPr>
            </a:b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00" noProof="1">
                <a:cs typeface="Arial" panose="020B0604020202020204" pitchFamily="34" charset="0"/>
              </a:rPr>
              <a:t>Det er muligt at skalere og flytte rundt på ikoner og illustrationer, så det passer til din præsentation.</a:t>
            </a:r>
            <a:br>
              <a:rPr lang="da-DK" sz="1000" noProof="1">
                <a:cs typeface="Arial" panose="020B0604020202020204" pitchFamily="34" charset="0"/>
              </a:rPr>
            </a:br>
            <a:br>
              <a:rPr lang="da-DK" sz="1000" noProof="1">
                <a:cs typeface="Arial" panose="020B0604020202020204" pitchFamily="34" charset="0"/>
              </a:rPr>
            </a:br>
            <a:r>
              <a:rPr lang="da-DK" sz="1050" b="1" noProof="1">
                <a:cs typeface="Arial" panose="020B0604020202020204" pitchFamily="34" charset="0"/>
              </a:rPr>
              <a:t>Juster sidenummerering, 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sz="1050" b="1" noProof="1">
                <a:cs typeface="Arial" panose="020B0604020202020204" pitchFamily="34" charset="0"/>
              </a:rPr>
              <a:t>dato og sidefod</a:t>
            </a:r>
            <a:br>
              <a:rPr lang="da-DK" sz="105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Indsæt. </a:t>
            </a:r>
            <a:br>
              <a:rPr lang="da-DK" altLang="da-DK" sz="1000" b="1" noProof="1">
                <a:cs typeface="Arial" panose="020B0604020202020204" pitchFamily="34" charset="0"/>
              </a:rPr>
            </a:br>
            <a:br>
              <a:rPr lang="da-DK" alt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</a:t>
            </a:r>
            <a:r>
              <a:rPr lang="da-DK" altLang="da-DK" sz="1000" b="1" noProof="1">
                <a:cs typeface="Arial" panose="020B0604020202020204" pitchFamily="34" charset="0"/>
              </a:rPr>
              <a:t>Sidehoved og Sidefod.</a:t>
            </a:r>
            <a:br>
              <a:rPr lang="da-DK" altLang="da-DK" sz="1000" b="1" noProof="1">
                <a:cs typeface="Arial" panose="020B0604020202020204" pitchFamily="34" charset="0"/>
              </a:rPr>
            </a:br>
            <a:br>
              <a:rPr lang="da-DK" altLang="da-DK" sz="1000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Vælg </a:t>
            </a:r>
            <a:r>
              <a:rPr lang="da-DK" altLang="da-DK" sz="1000" b="1" noProof="1">
                <a:cs typeface="Arial" panose="020B0604020202020204" pitchFamily="34" charset="0"/>
              </a:rPr>
              <a:t>Anvend på alle </a:t>
            </a:r>
            <a:r>
              <a:rPr lang="da-DK" altLang="da-DK" sz="1000" noProof="1">
                <a:cs typeface="Arial" panose="020B0604020202020204" pitchFamily="34" charset="0"/>
              </a:rPr>
              <a:t>eller </a:t>
            </a:r>
            <a:r>
              <a:rPr lang="da-DK" altLang="da-DK" sz="1000" b="1" noProof="1">
                <a:cs typeface="Arial" panose="020B0604020202020204" pitchFamily="34" charset="0"/>
              </a:rPr>
              <a:t>Anvend,</a:t>
            </a:r>
            <a:r>
              <a:rPr lang="da-DK" altLang="da-DK" sz="1000" noProof="1">
                <a:cs typeface="Arial" panose="020B0604020202020204" pitchFamily="34" charset="0"/>
              </a:rPr>
              <a:t> hvis det kun skal være på et enkelt slide.</a:t>
            </a:r>
            <a:endParaRPr lang="da-DK" sz="1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50" b="1" noProof="1">
                <a:cs typeface="Arial" panose="020B0604020202020204" pitchFamily="34" charset="0"/>
              </a:rPr>
              <a:t>Hjælpelinjer</a:t>
            </a:r>
            <a:br>
              <a:rPr lang="da-DK" sz="1000" b="1" noProof="1">
                <a:cs typeface="Arial" panose="020B0604020202020204" pitchFamily="34" charset="0"/>
              </a:rPr>
            </a:br>
            <a:r>
              <a:rPr lang="da-DK" altLang="da-DK" sz="1000" noProof="1">
                <a:cs typeface="Arial" panose="020B0604020202020204" pitchFamily="34" charset="0"/>
              </a:rPr>
              <a:t>Klik på fanen </a:t>
            </a:r>
            <a:r>
              <a:rPr lang="da-DK" altLang="da-DK" sz="1000" b="1" noProof="1">
                <a:cs typeface="Arial" panose="020B0604020202020204" pitchFamily="34" charset="0"/>
              </a:rPr>
              <a:t>Vis </a:t>
            </a:r>
            <a:r>
              <a:rPr lang="da-DK" altLang="da-DK" sz="1000" noProof="1">
                <a:cs typeface="Arial" panose="020B0604020202020204" pitchFamily="34" charset="0"/>
              </a:rPr>
              <a:t>og sæt hak ved </a:t>
            </a:r>
            <a:r>
              <a:rPr lang="da-DK" altLang="da-DK" sz="1000" b="1" noProof="1">
                <a:cs typeface="Arial" panose="020B0604020202020204" pitchFamily="34" charset="0"/>
              </a:rPr>
              <a:t>Hjælpelinjer</a:t>
            </a:r>
            <a:r>
              <a:rPr lang="da-DK" altLang="da-DK" sz="1000" noProof="1"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da-DK" sz="1000" b="1" noProof="1">
                <a:cs typeface="Arial" panose="020B0604020202020204" pitchFamily="34" charset="0"/>
              </a:rPr>
              <a:t>Se vejledningen ‘PowerPoint i Børne- og Undervisningsministeriet’ kanalen.uvm.dk/skabeloner</a:t>
            </a:r>
            <a:r>
              <a:rPr lang="da-DK" sz="1000" b="1" noProof="1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endParaRPr lang="da-DK" sz="10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7E8449-FC02-4222-8378-11EAD7E4CD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8007" y="4214375"/>
            <a:ext cx="542998" cy="576935"/>
          </a:xfrm>
          <a:prstGeom prst="rect">
            <a:avLst/>
          </a:prstGeom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7C53AFF-1BD1-4C2D-ADA0-6C60B747BD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513" y="1691853"/>
            <a:ext cx="1216503" cy="5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040626F0-7354-4867-B1A6-6A7D5EF317A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20888" y="2643625"/>
            <a:ext cx="977236" cy="732927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CF55D637-5398-4D33-89FD-0319C8D4C11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186633" y="2883291"/>
            <a:ext cx="895714" cy="607806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D096EECF-1100-4471-9709-5BC9DD73954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176189" y="5242988"/>
            <a:ext cx="1089602" cy="65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8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helsidet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D1B4BD3-2F32-49AA-8F73-F88BDF3BB8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0" name="Text Placeholder streg">
            <a:extLst>
              <a:ext uri="{FF2B5EF4-FFF2-40B4-BE49-F238E27FC236}">
                <a16:creationId xmlns:a16="http://schemas.microsoft.com/office/drawing/2014/main" id="{B0F0BD12-4718-49BD-B561-6F1076AEAF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1" name="Date">
            <a:extLst>
              <a:ext uri="{FF2B5EF4-FFF2-40B4-BE49-F238E27FC236}">
                <a16:creationId xmlns:a16="http://schemas.microsoft.com/office/drawing/2014/main" id="{59CB0CE6-DDF5-4768-8082-608D58FD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C7EECBBE-9EF9-4F4A-AF45-2BF8DE6A7404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95523102-F04E-4A89-9748-1E003E43CA7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810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. helsidet billede (hvidt logo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D1B4BD3-2F32-49AA-8F73-F88BDF3BB8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10" name="Text Placeholder streg">
            <a:extLst>
              <a:ext uri="{FF2B5EF4-FFF2-40B4-BE49-F238E27FC236}">
                <a16:creationId xmlns:a16="http://schemas.microsoft.com/office/drawing/2014/main" id="{B0F0BD12-4718-49BD-B561-6F1076AEAFD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1999" y="5542144"/>
            <a:ext cx="489012" cy="720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1" name="Date">
            <a:extLst>
              <a:ext uri="{FF2B5EF4-FFF2-40B4-BE49-F238E27FC236}">
                <a16:creationId xmlns:a16="http://schemas.microsoft.com/office/drawing/2014/main" id="{59CB0CE6-DDF5-4768-8082-608D58FD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0D6C6DB3-A8B6-4BE2-B238-96B43D9CA09F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54C49EF4-EA58-4047-81A3-3DFD04CA32A2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401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2F4D76-B70D-46F5-9EF3-B5B4F0DBD8AA}"/>
              </a:ext>
            </a:extLst>
          </p:cNvPr>
          <p:cNvSpPr/>
          <p:nvPr userDrawn="1"/>
        </p:nvSpPr>
        <p:spPr>
          <a:xfrm>
            <a:off x="0" y="520619"/>
            <a:ext cx="4233836" cy="5778004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rgbClr val="CCE4EA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0000" y="3808800"/>
            <a:ext cx="9223200" cy="1378800"/>
          </a:xfrm>
        </p:spPr>
        <p:txBody>
          <a:bodyPr anchor="t" anchorCtr="0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FB3418-DE63-4E57-97F5-08DB0EAAB189}"/>
              </a:ext>
            </a:extLst>
          </p:cNvPr>
          <p:cNvSpPr/>
          <p:nvPr userDrawn="1"/>
        </p:nvSpPr>
        <p:spPr>
          <a:xfrm>
            <a:off x="2421999" y="5541226"/>
            <a:ext cx="489012" cy="729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Date">
            <a:extLst>
              <a:ext uri="{FF2B5EF4-FFF2-40B4-BE49-F238E27FC236}">
                <a16:creationId xmlns:a16="http://schemas.microsoft.com/office/drawing/2014/main" id="{7EEA76A7-3512-4E80-BE48-6DBAA473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0404BF66-0C6A-4FE0-989D-E85701C8F143}" type="datetime2">
              <a:rPr lang="da-DK" smtClean="0"/>
              <a:t>6. november 2022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242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indho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69AF2D-18F3-4203-A6D2-9EF2AB19D598}"/>
              </a:ext>
            </a:extLst>
          </p:cNvPr>
          <p:cNvSpPr/>
          <p:nvPr userDrawn="1"/>
        </p:nvSpPr>
        <p:spPr>
          <a:xfrm>
            <a:off x="9144000" y="0"/>
            <a:ext cx="3049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475" y="539750"/>
            <a:ext cx="8331026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748" y="1800000"/>
            <a:ext cx="8332789" cy="45180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637200" y="1800000"/>
            <a:ext cx="2066400" cy="4518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84EFBB-277F-42C8-A80B-D262922E91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48" y="6145213"/>
            <a:ext cx="8332788" cy="17303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da-DK" noProof="0" dirty="0"/>
              <a:t>Tilføj anmærkningstekst</a:t>
            </a:r>
          </a:p>
        </p:txBody>
      </p:sp>
      <p:pic>
        <p:nvPicPr>
          <p:cNvPr id="14" name="STUK logo">
            <a:extLst>
              <a:ext uri="{FF2B5EF4-FFF2-40B4-BE49-F238E27FC236}">
                <a16:creationId xmlns:a16="http://schemas.microsoft.com/office/drawing/2014/main" id="{792B0D9F-FC95-442A-AF8D-83B973E551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08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E324CD6-8F99-4FE4-8760-34B10310669C}"/>
              </a:ext>
            </a:extLst>
          </p:cNvPr>
          <p:cNvSpPr/>
          <p:nvPr userDrawn="1"/>
        </p:nvSpPr>
        <p:spPr>
          <a:xfrm flipH="1">
            <a:off x="7945466" y="520619"/>
            <a:ext cx="4246534" cy="5778004"/>
          </a:xfrm>
          <a:custGeom>
            <a:avLst/>
            <a:gdLst>
              <a:gd name="connsiteX0" fmla="*/ 1101611 w 4233836"/>
              <a:gd name="connsiteY0" fmla="*/ 5236163 h 5778004"/>
              <a:gd name="connsiteX1" fmla="*/ 3197072 w 4233836"/>
              <a:gd name="connsiteY1" fmla="*/ 5457238 h 5778004"/>
              <a:gd name="connsiteX2" fmla="*/ 3176906 w 4233836"/>
              <a:gd name="connsiteY2" fmla="*/ 5778004 h 5778004"/>
              <a:gd name="connsiteX3" fmla="*/ 1101611 w 4233836"/>
              <a:gd name="connsiteY3" fmla="*/ 5556929 h 5778004"/>
              <a:gd name="connsiteX4" fmla="*/ 141195 w 4233836"/>
              <a:gd name="connsiteY4" fmla="*/ 5591472 h 5778004"/>
              <a:gd name="connsiteX5" fmla="*/ 0 w 4233836"/>
              <a:gd name="connsiteY5" fmla="*/ 5603816 h 5778004"/>
              <a:gd name="connsiteX6" fmla="*/ 0 w 4233836"/>
              <a:gd name="connsiteY6" fmla="*/ 5282138 h 5778004"/>
              <a:gd name="connsiteX7" fmla="*/ 131995 w 4233836"/>
              <a:gd name="connsiteY7" fmla="*/ 5270706 h 5778004"/>
              <a:gd name="connsiteX8" fmla="*/ 1101611 w 4233836"/>
              <a:gd name="connsiteY8" fmla="*/ 5236163 h 5778004"/>
              <a:gd name="connsiteX9" fmla="*/ 3438739 w 4233836"/>
              <a:gd name="connsiteY9" fmla="*/ 2877474 h 5778004"/>
              <a:gd name="connsiteX10" fmla="*/ 3307797 w 4233836"/>
              <a:gd name="connsiteY10" fmla="*/ 2891475 h 5778004"/>
              <a:gd name="connsiteX11" fmla="*/ 2784981 w 4233836"/>
              <a:gd name="connsiteY11" fmla="*/ 4614031 h 5778004"/>
              <a:gd name="connsiteX12" fmla="*/ 2816183 w 4233836"/>
              <a:gd name="connsiteY12" fmla="*/ 4618979 h 5778004"/>
              <a:gd name="connsiteX13" fmla="*/ 3031548 w 4233836"/>
              <a:gd name="connsiteY13" fmla="*/ 4658551 h 5778004"/>
              <a:gd name="connsiteX14" fmla="*/ 3056283 w 4233836"/>
              <a:gd name="connsiteY14" fmla="*/ 4663877 h 5778004"/>
              <a:gd name="connsiteX15" fmla="*/ 3869425 w 4233836"/>
              <a:gd name="connsiteY15" fmla="*/ 2933714 h 5778004"/>
              <a:gd name="connsiteX16" fmla="*/ 3592752 w 4233836"/>
              <a:gd name="connsiteY16" fmla="*/ 2879062 h 5778004"/>
              <a:gd name="connsiteX17" fmla="*/ 3438739 w 4233836"/>
              <a:gd name="connsiteY17" fmla="*/ 2877474 h 5778004"/>
              <a:gd name="connsiteX18" fmla="*/ 2642826 w 4233836"/>
              <a:gd name="connsiteY18" fmla="*/ 2292382 h 5778004"/>
              <a:gd name="connsiteX19" fmla="*/ 1248489 w 4233836"/>
              <a:gd name="connsiteY19" fmla="*/ 2678394 h 5778004"/>
              <a:gd name="connsiteX20" fmla="*/ 1248489 w 4233836"/>
              <a:gd name="connsiteY20" fmla="*/ 4498358 h 5778004"/>
              <a:gd name="connsiteX21" fmla="*/ 1351229 w 4233836"/>
              <a:gd name="connsiteY21" fmla="*/ 4498358 h 5778004"/>
              <a:gd name="connsiteX22" fmla="*/ 2394580 w 4233836"/>
              <a:gd name="connsiteY22" fmla="*/ 4559999 h 5778004"/>
              <a:gd name="connsiteX23" fmla="*/ 2511013 w 4233836"/>
              <a:gd name="connsiteY23" fmla="*/ 4573318 h 5778004"/>
              <a:gd name="connsiteX24" fmla="*/ 2533087 w 4233836"/>
              <a:gd name="connsiteY24" fmla="*/ 4497976 h 5778004"/>
              <a:gd name="connsiteX25" fmla="*/ 3092813 w 4233836"/>
              <a:gd name="connsiteY25" fmla="*/ 2335178 h 5778004"/>
              <a:gd name="connsiteX26" fmla="*/ 2642826 w 4233836"/>
              <a:gd name="connsiteY26" fmla="*/ 2292382 h 5778004"/>
              <a:gd name="connsiteX27" fmla="*/ 2706216 w 4233836"/>
              <a:gd name="connsiteY27" fmla="*/ 1986631 h 5778004"/>
              <a:gd name="connsiteX28" fmla="*/ 3169295 w 4233836"/>
              <a:gd name="connsiteY28" fmla="*/ 2032670 h 5778004"/>
              <a:gd name="connsiteX29" fmla="*/ 3459244 w 4233836"/>
              <a:gd name="connsiteY29" fmla="*/ 2287231 h 5778004"/>
              <a:gd name="connsiteX30" fmla="*/ 3397978 w 4233836"/>
              <a:gd name="connsiteY30" fmla="*/ 2609523 h 5778004"/>
              <a:gd name="connsiteX31" fmla="*/ 3459617 w 4233836"/>
              <a:gd name="connsiteY31" fmla="*/ 2605717 h 5778004"/>
              <a:gd name="connsiteX32" fmla="*/ 3616773 w 4233836"/>
              <a:gd name="connsiteY32" fmla="*/ 2600391 h 5778004"/>
              <a:gd name="connsiteX33" fmla="*/ 4054736 w 4233836"/>
              <a:gd name="connsiteY33" fmla="*/ 2666975 h 5778004"/>
              <a:gd name="connsiteX34" fmla="*/ 4171934 w 4233836"/>
              <a:gd name="connsiteY34" fmla="*/ 3100757 h 5778004"/>
              <a:gd name="connsiteX35" fmla="*/ 3194790 w 4233836"/>
              <a:gd name="connsiteY35" fmla="*/ 4979697 h 5778004"/>
              <a:gd name="connsiteX36" fmla="*/ 3164346 w 4233836"/>
              <a:gd name="connsiteY36" fmla="*/ 4970948 h 5778004"/>
              <a:gd name="connsiteX37" fmla="*/ 1158693 w 4233836"/>
              <a:gd name="connsiteY37" fmla="*/ 4775368 h 5778004"/>
              <a:gd name="connsiteX38" fmla="*/ 1084114 w 4233836"/>
              <a:gd name="connsiteY38" fmla="*/ 4775368 h 5778004"/>
              <a:gd name="connsiteX39" fmla="*/ 1009533 w 4233836"/>
              <a:gd name="connsiteY39" fmla="*/ 4775368 h 5778004"/>
              <a:gd name="connsiteX40" fmla="*/ 19975 w 4233836"/>
              <a:gd name="connsiteY40" fmla="*/ 4815226 h 5778004"/>
              <a:gd name="connsiteX41" fmla="*/ 0 w 4233836"/>
              <a:gd name="connsiteY41" fmla="*/ 4817183 h 5778004"/>
              <a:gd name="connsiteX42" fmla="*/ 0 w 4233836"/>
              <a:gd name="connsiteY42" fmla="*/ 4536654 h 5778004"/>
              <a:gd name="connsiteX43" fmla="*/ 4637 w 4233836"/>
              <a:gd name="connsiteY43" fmla="*/ 4536182 h 5778004"/>
              <a:gd name="connsiteX44" fmla="*/ 817756 w 4233836"/>
              <a:gd name="connsiteY44" fmla="*/ 4497976 h 5778004"/>
              <a:gd name="connsiteX45" fmla="*/ 920492 w 4233836"/>
              <a:gd name="connsiteY45" fmla="*/ 4497976 h 5778004"/>
              <a:gd name="connsiteX46" fmla="*/ 920492 w 4233836"/>
              <a:gd name="connsiteY46" fmla="*/ 2678011 h 5778004"/>
              <a:gd name="connsiteX47" fmla="*/ 67724 w 4233836"/>
              <a:gd name="connsiteY47" fmla="*/ 2346280 h 5778004"/>
              <a:gd name="connsiteX48" fmla="*/ 0 w 4233836"/>
              <a:gd name="connsiteY48" fmla="*/ 2335047 h 5778004"/>
              <a:gd name="connsiteX49" fmla="*/ 0 w 4233836"/>
              <a:gd name="connsiteY49" fmla="*/ 2032971 h 5778004"/>
              <a:gd name="connsiteX50" fmla="*/ 70838 w 4233836"/>
              <a:gd name="connsiteY50" fmla="*/ 2044300 h 5778004"/>
              <a:gd name="connsiteX51" fmla="*/ 1084493 w 4233836"/>
              <a:gd name="connsiteY51" fmla="*/ 2442857 h 5778004"/>
              <a:gd name="connsiteX52" fmla="*/ 2706216 w 4233836"/>
              <a:gd name="connsiteY52" fmla="*/ 1986631 h 5778004"/>
              <a:gd name="connsiteX53" fmla="*/ 1079544 w 4233836"/>
              <a:gd name="connsiteY53" fmla="*/ 1176910 h 5778004"/>
              <a:gd name="connsiteX54" fmla="*/ 756491 w 4233836"/>
              <a:gd name="connsiteY54" fmla="*/ 1411303 h 5778004"/>
              <a:gd name="connsiteX55" fmla="*/ 1079544 w 4233836"/>
              <a:gd name="connsiteY55" fmla="*/ 1638465 h 5778004"/>
              <a:gd name="connsiteX56" fmla="*/ 1399930 w 4233836"/>
              <a:gd name="connsiteY56" fmla="*/ 1411303 h 5778004"/>
              <a:gd name="connsiteX57" fmla="*/ 1079544 w 4233836"/>
              <a:gd name="connsiteY57" fmla="*/ 1176910 h 5778004"/>
              <a:gd name="connsiteX58" fmla="*/ 946365 w 4233836"/>
              <a:gd name="connsiteY58" fmla="*/ 0 h 5778004"/>
              <a:gd name="connsiteX59" fmla="*/ 1222610 w 4233836"/>
              <a:gd name="connsiteY59" fmla="*/ 0 h 5778004"/>
              <a:gd name="connsiteX60" fmla="*/ 1222610 w 4233836"/>
              <a:gd name="connsiteY60" fmla="*/ 356156 h 5778004"/>
              <a:gd name="connsiteX61" fmla="*/ 1578390 w 4233836"/>
              <a:gd name="connsiteY61" fmla="*/ 356156 h 5778004"/>
              <a:gd name="connsiteX62" fmla="*/ 1578390 w 4233836"/>
              <a:gd name="connsiteY62" fmla="*/ 632024 h 5778004"/>
              <a:gd name="connsiteX63" fmla="*/ 1222610 w 4233836"/>
              <a:gd name="connsiteY63" fmla="*/ 632024 h 5778004"/>
              <a:gd name="connsiteX64" fmla="*/ 1222610 w 4233836"/>
              <a:gd name="connsiteY64" fmla="*/ 971817 h 5778004"/>
              <a:gd name="connsiteX65" fmla="*/ 1661718 w 4233836"/>
              <a:gd name="connsiteY65" fmla="*/ 1411683 h 5778004"/>
              <a:gd name="connsiteX66" fmla="*/ 1079544 w 4233836"/>
              <a:gd name="connsiteY66" fmla="*/ 1874000 h 5778004"/>
              <a:gd name="connsiteX67" fmla="*/ 507262 w 4233836"/>
              <a:gd name="connsiteY67" fmla="*/ 1411683 h 5778004"/>
              <a:gd name="connsiteX68" fmla="*/ 946365 w 4233836"/>
              <a:gd name="connsiteY68" fmla="*/ 971817 h 5778004"/>
              <a:gd name="connsiteX69" fmla="*/ 946365 w 4233836"/>
              <a:gd name="connsiteY69" fmla="*/ 632024 h 5778004"/>
              <a:gd name="connsiteX70" fmla="*/ 590591 w 4233836"/>
              <a:gd name="connsiteY70" fmla="*/ 632024 h 5778004"/>
              <a:gd name="connsiteX71" fmla="*/ 590591 w 4233836"/>
              <a:gd name="connsiteY71" fmla="*/ 356156 h 5778004"/>
              <a:gd name="connsiteX72" fmla="*/ 946365 w 4233836"/>
              <a:gd name="connsiteY72" fmla="*/ 356156 h 5778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233836" h="5778004">
                <a:moveTo>
                  <a:pt x="1101611" y="5236163"/>
                </a:moveTo>
                <a:cubicBezTo>
                  <a:pt x="2611471" y="5236163"/>
                  <a:pt x="3197072" y="5457238"/>
                  <a:pt x="3197072" y="5457238"/>
                </a:cubicBezTo>
                <a:lnTo>
                  <a:pt x="3176906" y="5778004"/>
                </a:lnTo>
                <a:cubicBezTo>
                  <a:pt x="3176906" y="5778004"/>
                  <a:pt x="2597009" y="5556929"/>
                  <a:pt x="1101611" y="5556929"/>
                </a:cubicBezTo>
                <a:cubicBezTo>
                  <a:pt x="727764" y="5556929"/>
                  <a:pt x="409018" y="5570746"/>
                  <a:pt x="141195" y="5591472"/>
                </a:cubicBezTo>
                <a:lnTo>
                  <a:pt x="0" y="5603816"/>
                </a:lnTo>
                <a:lnTo>
                  <a:pt x="0" y="5282138"/>
                </a:lnTo>
                <a:lnTo>
                  <a:pt x="131995" y="5270706"/>
                </a:lnTo>
                <a:cubicBezTo>
                  <a:pt x="402358" y="5249980"/>
                  <a:pt x="724148" y="5236163"/>
                  <a:pt x="1101611" y="5236163"/>
                </a:cubicBezTo>
                <a:close/>
                <a:moveTo>
                  <a:pt x="3438739" y="2877474"/>
                </a:moveTo>
                <a:cubicBezTo>
                  <a:pt x="3389846" y="2879609"/>
                  <a:pt x="3344803" y="2884340"/>
                  <a:pt x="3307797" y="2891475"/>
                </a:cubicBezTo>
                <a:lnTo>
                  <a:pt x="2784981" y="4614031"/>
                </a:lnTo>
                <a:lnTo>
                  <a:pt x="2816183" y="4618979"/>
                </a:lnTo>
                <a:cubicBezTo>
                  <a:pt x="2863366" y="4625450"/>
                  <a:pt x="2987411" y="4648280"/>
                  <a:pt x="3031548" y="4658551"/>
                </a:cubicBezTo>
                <a:lnTo>
                  <a:pt x="3056283" y="4663877"/>
                </a:lnTo>
                <a:lnTo>
                  <a:pt x="3869425" y="2933714"/>
                </a:lnTo>
                <a:cubicBezTo>
                  <a:pt x="3800934" y="2903271"/>
                  <a:pt x="3697531" y="2885577"/>
                  <a:pt x="3592752" y="2879062"/>
                </a:cubicBezTo>
                <a:cubicBezTo>
                  <a:pt x="3540361" y="2875803"/>
                  <a:pt x="3487627" y="2875340"/>
                  <a:pt x="3438739" y="2877474"/>
                </a:cubicBezTo>
                <a:close/>
                <a:moveTo>
                  <a:pt x="2642826" y="2292382"/>
                </a:moveTo>
                <a:cubicBezTo>
                  <a:pt x="2171412" y="2292418"/>
                  <a:pt x="1653444" y="2420981"/>
                  <a:pt x="1248489" y="2678394"/>
                </a:cubicBezTo>
                <a:lnTo>
                  <a:pt x="1248489" y="4498358"/>
                </a:lnTo>
                <a:lnTo>
                  <a:pt x="1351229" y="4498358"/>
                </a:lnTo>
                <a:cubicBezTo>
                  <a:pt x="1778537" y="4505208"/>
                  <a:pt x="2092841" y="4524614"/>
                  <a:pt x="2394580" y="4559999"/>
                </a:cubicBezTo>
                <a:lnTo>
                  <a:pt x="2511013" y="4573318"/>
                </a:lnTo>
                <a:lnTo>
                  <a:pt x="2533087" y="4497976"/>
                </a:lnTo>
                <a:lnTo>
                  <a:pt x="3092813" y="2335178"/>
                </a:lnTo>
                <a:cubicBezTo>
                  <a:pt x="2951933" y="2306640"/>
                  <a:pt x="2799965" y="2292370"/>
                  <a:pt x="2642826" y="2292382"/>
                </a:cubicBezTo>
                <a:close/>
                <a:moveTo>
                  <a:pt x="2706216" y="1986631"/>
                </a:moveTo>
                <a:cubicBezTo>
                  <a:pt x="2923483" y="1986631"/>
                  <a:pt x="3077211" y="2018594"/>
                  <a:pt x="3169295" y="2032670"/>
                </a:cubicBezTo>
                <a:cubicBezTo>
                  <a:pt x="3371346" y="2063874"/>
                  <a:pt x="3459244" y="2128179"/>
                  <a:pt x="3459244" y="2287231"/>
                </a:cubicBezTo>
                <a:cubicBezTo>
                  <a:pt x="3459244" y="2354580"/>
                  <a:pt x="3439838" y="2439431"/>
                  <a:pt x="3397978" y="2609523"/>
                </a:cubicBezTo>
                <a:lnTo>
                  <a:pt x="3459617" y="2605717"/>
                </a:lnTo>
                <a:cubicBezTo>
                  <a:pt x="3509087" y="2602291"/>
                  <a:pt x="3545993" y="2600391"/>
                  <a:pt x="3616773" y="2600391"/>
                </a:cubicBezTo>
                <a:cubicBezTo>
                  <a:pt x="3730166" y="2600391"/>
                  <a:pt x="3928790" y="2622079"/>
                  <a:pt x="4054736" y="2666975"/>
                </a:cubicBezTo>
                <a:cubicBezTo>
                  <a:pt x="4219496" y="2725577"/>
                  <a:pt x="4297117" y="2860273"/>
                  <a:pt x="4171934" y="3100757"/>
                </a:cubicBezTo>
                <a:cubicBezTo>
                  <a:pt x="4009835" y="3413532"/>
                  <a:pt x="3194790" y="4979697"/>
                  <a:pt x="3194790" y="4979697"/>
                </a:cubicBezTo>
                <a:lnTo>
                  <a:pt x="3164346" y="4970948"/>
                </a:lnTo>
                <a:cubicBezTo>
                  <a:pt x="2604620" y="4821029"/>
                  <a:pt x="1683411" y="4770421"/>
                  <a:pt x="1158693" y="4775368"/>
                </a:cubicBezTo>
                <a:lnTo>
                  <a:pt x="1084114" y="4775368"/>
                </a:lnTo>
                <a:lnTo>
                  <a:pt x="1009533" y="4775368"/>
                </a:lnTo>
                <a:cubicBezTo>
                  <a:pt x="747364" y="4772895"/>
                  <a:pt x="385881" y="4784405"/>
                  <a:pt x="19975" y="4815226"/>
                </a:cubicBezTo>
                <a:lnTo>
                  <a:pt x="0" y="4817183"/>
                </a:lnTo>
                <a:lnTo>
                  <a:pt x="0" y="4536654"/>
                </a:lnTo>
                <a:lnTo>
                  <a:pt x="4637" y="4536182"/>
                </a:lnTo>
                <a:cubicBezTo>
                  <a:pt x="240361" y="4515529"/>
                  <a:pt x="497272" y="4503115"/>
                  <a:pt x="817756" y="4497976"/>
                </a:cubicBezTo>
                <a:lnTo>
                  <a:pt x="920492" y="4497976"/>
                </a:lnTo>
                <a:lnTo>
                  <a:pt x="920492" y="2678011"/>
                </a:lnTo>
                <a:cubicBezTo>
                  <a:pt x="667395" y="2517129"/>
                  <a:pt x="370154" y="2406577"/>
                  <a:pt x="67724" y="2346280"/>
                </a:cubicBezTo>
                <a:lnTo>
                  <a:pt x="0" y="2335047"/>
                </a:lnTo>
                <a:lnTo>
                  <a:pt x="0" y="2032971"/>
                </a:lnTo>
                <a:lnTo>
                  <a:pt x="70838" y="2044300"/>
                </a:lnTo>
                <a:cubicBezTo>
                  <a:pt x="411262" y="2110539"/>
                  <a:pt x="753451" y="2237385"/>
                  <a:pt x="1084493" y="2442857"/>
                </a:cubicBezTo>
                <a:cubicBezTo>
                  <a:pt x="1613775" y="2113721"/>
                  <a:pt x="2172363" y="1986631"/>
                  <a:pt x="2706216" y="1986631"/>
                </a:cubicBezTo>
                <a:close/>
                <a:moveTo>
                  <a:pt x="1079544" y="1176910"/>
                </a:moveTo>
                <a:cubicBezTo>
                  <a:pt x="902228" y="1176910"/>
                  <a:pt x="756491" y="1283451"/>
                  <a:pt x="756491" y="1411303"/>
                </a:cubicBezTo>
                <a:cubicBezTo>
                  <a:pt x="756491" y="1538771"/>
                  <a:pt x="902228" y="1638465"/>
                  <a:pt x="1079544" y="1638465"/>
                </a:cubicBezTo>
                <a:cubicBezTo>
                  <a:pt x="1257618" y="1638465"/>
                  <a:pt x="1399930" y="1539151"/>
                  <a:pt x="1399930" y="1411303"/>
                </a:cubicBezTo>
                <a:cubicBezTo>
                  <a:pt x="1399930" y="1283451"/>
                  <a:pt x="1257618" y="1176910"/>
                  <a:pt x="1079544" y="1176910"/>
                </a:cubicBezTo>
                <a:close/>
                <a:moveTo>
                  <a:pt x="946365" y="0"/>
                </a:moveTo>
                <a:lnTo>
                  <a:pt x="1222610" y="0"/>
                </a:lnTo>
                <a:lnTo>
                  <a:pt x="1222610" y="356156"/>
                </a:lnTo>
                <a:lnTo>
                  <a:pt x="1578390" y="356156"/>
                </a:lnTo>
                <a:lnTo>
                  <a:pt x="1578390" y="632024"/>
                </a:lnTo>
                <a:lnTo>
                  <a:pt x="1222610" y="632024"/>
                </a:lnTo>
                <a:lnTo>
                  <a:pt x="1222610" y="971817"/>
                </a:lnTo>
                <a:cubicBezTo>
                  <a:pt x="1473750" y="1021281"/>
                  <a:pt x="1661718" y="1196697"/>
                  <a:pt x="1661718" y="1411683"/>
                </a:cubicBezTo>
                <a:cubicBezTo>
                  <a:pt x="1661718" y="1664341"/>
                  <a:pt x="1398412" y="1874000"/>
                  <a:pt x="1079544" y="1874000"/>
                </a:cubicBezTo>
                <a:cubicBezTo>
                  <a:pt x="760680" y="1874000"/>
                  <a:pt x="507262" y="1664341"/>
                  <a:pt x="507262" y="1411683"/>
                </a:cubicBezTo>
                <a:cubicBezTo>
                  <a:pt x="507262" y="1196317"/>
                  <a:pt x="694470" y="1020899"/>
                  <a:pt x="946365" y="971817"/>
                </a:cubicBezTo>
                <a:lnTo>
                  <a:pt x="946365" y="632024"/>
                </a:lnTo>
                <a:lnTo>
                  <a:pt x="590591" y="632024"/>
                </a:lnTo>
                <a:lnTo>
                  <a:pt x="590591" y="356156"/>
                </a:lnTo>
                <a:lnTo>
                  <a:pt x="946365" y="356156"/>
                </a:lnTo>
                <a:close/>
              </a:path>
            </a:pathLst>
          </a:custGeom>
          <a:solidFill>
            <a:srgbClr val="CCE4EA"/>
          </a:solidFill>
          <a:ln w="9683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8D9D2CE-2762-4DD9-AD36-097487B5D853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184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m. helsidet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144DEC6-E871-41A7-8883-40915FBCBF9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A0524A6-9501-446D-AC2A-A1AF341E873F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Text Placeholder logo">
            <a:extLst>
              <a:ext uri="{FF2B5EF4-FFF2-40B4-BE49-F238E27FC236}">
                <a16:creationId xmlns:a16="http://schemas.microsoft.com/office/drawing/2014/main" id="{01C38012-A822-4C7D-8455-B874D6530FF5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727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m. helsidet billede (hvidt logo)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144DEC6-E871-41A7-8883-40915FBCBF9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</p:spPr>
        <p:txBody>
          <a:bodyPr tIns="72000"/>
          <a:lstStyle>
            <a:lvl1pPr marL="0" indent="0" algn="ctr">
              <a:buNone/>
              <a:defRPr sz="1600"/>
            </a:lvl1pPr>
          </a:lstStyle>
          <a:p>
            <a:r>
              <a:rPr lang="da-DK" dirty="0"/>
              <a:t>Klik for at indsætte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3585600"/>
            <a:ext cx="6481764" cy="1692000"/>
          </a:xfrm>
        </p:spPr>
        <p:txBody>
          <a:bodyPr anchor="t"/>
          <a:lstStyle>
            <a:lvl1pPr algn="l">
              <a:defRPr sz="5400"/>
            </a:lvl1pPr>
          </a:lstStyle>
          <a:p>
            <a:r>
              <a:rPr lang="da-DK" dirty="0"/>
              <a:t>Klik for at tilføje titel</a:t>
            </a:r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3F63C744-ACC2-4FEE-8DC3-7BA547760ECF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Text Placeholder logo">
            <a:extLst>
              <a:ext uri="{FF2B5EF4-FFF2-40B4-BE49-F238E27FC236}">
                <a16:creationId xmlns:a16="http://schemas.microsoft.com/office/drawing/2014/main" id="{42622F9F-DE31-4261-B7B8-0D4F99E57044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9799638" y="539750"/>
            <a:ext cx="1854230" cy="7323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840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1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3.xml"/><Relationship Id="rId33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7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32" Type="http://schemas.openxmlformats.org/officeDocument/2006/relationships/tags" Target="../tags/tag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1.xml"/><Relationship Id="rId28" Type="http://schemas.openxmlformats.org/officeDocument/2006/relationships/tags" Target="../tags/tag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Relationship Id="rId27" Type="http://schemas.openxmlformats.org/officeDocument/2006/relationships/tags" Target="../tags/tag5.xml"/><Relationship Id="rId30" Type="http://schemas.openxmlformats.org/officeDocument/2006/relationships/tags" Target="../tags/tag8.xml"/><Relationship Id="rId35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0" y="539750"/>
            <a:ext cx="9259888" cy="9348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48" y="1800000"/>
            <a:ext cx="11113200" cy="451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Click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text</a:t>
            </a:r>
            <a:r>
              <a:rPr lang="da-DK" noProof="0" dirty="0"/>
              <a:t> styles</a:t>
            </a:r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2"/>
          </p:nvPr>
        </p:nvSpPr>
        <p:spPr>
          <a:xfrm>
            <a:off x="1465263" y="6451200"/>
            <a:ext cx="12708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B6072E60-7747-4DE1-BA7C-7DB988E35CEF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3317875" y="6451200"/>
            <a:ext cx="4356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51200"/>
            <a:ext cx="2772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algn="l"/>
            <a:fld id="{24C8C45C-947F-4981-8B3F-4F32E973C901}" type="slidenum">
              <a:rPr lang="da-DK" smtClean="0"/>
              <a:pPr algn="l"/>
              <a:t>‹#›</a:t>
            </a:fld>
            <a:endParaRPr lang="da-DK" dirty="0"/>
          </a:p>
        </p:txBody>
      </p:sp>
      <p:pic>
        <p:nvPicPr>
          <p:cNvPr id="11" name="STUK logo">
            <a:extLst>
              <a:ext uri="{FF2B5EF4-FFF2-40B4-BE49-F238E27FC236}">
                <a16:creationId xmlns:a16="http://schemas.microsoft.com/office/drawing/2014/main" id="{465FD92E-75C0-4EDA-B82D-D46CB58081A5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39" y="543048"/>
            <a:ext cx="1854230" cy="729235"/>
          </a:xfrm>
          <a:prstGeom prst="rect">
            <a:avLst/>
          </a:prstGeom>
        </p:spPr>
      </p:pic>
      <p:sp>
        <p:nvSpPr>
          <p:cNvPr id="48" name="[WorkArea]" descr="&lt;?xml version=&quot;1.0&quot; encoding=&quot;utf-16&quot;?&gt;&#10;&lt;GridTheme xmlns:xsd=&quot;http://www.w3.org/2001/XMLSchema&quot; xmlns:xsi=&quot;http://www.w3.org/2001/XMLSchema-instance&quot;&gt;&#10;  &lt;GuideLines /&gt;&#10;  &lt;SubGrids&gt;&#10;    &lt;SubGrid&gt;&#10;      &lt;Left&gt;42.5196838&lt;/Left&gt;&#10;      &lt;Top&gt;42.5196838&lt;/Top&gt;&#10;      &lt;Width&gt;72.91338&lt;/Width&gt;&#10;      &lt;Height&gt;454.960632&lt;/Height&gt;&#10;    &lt;/SubGrid&gt;&#10;    &lt;SubGrid&gt;&#10;      &lt;Left&gt;844.566956&lt;/Left&gt;&#10;      &lt;Top&gt;42.5196838&lt;/Top&gt;&#10;      &lt;Width&gt;72.91338&lt;/Width&gt;&#10;      &lt;Height&gt;454.960632&lt;/Height&gt;&#10;    &lt;/SubGrid&gt;&#10;    &lt;SubGrid&gt;&#10;      &lt;Left&gt;115.433067&lt;/Left&gt;&#10;      &lt;Top&gt;42.5196838&lt;/Top&gt;&#10;      &lt;Width&gt;72.91338&lt;/Width&gt;&#10;      &lt;Height&gt;454.960632&lt;/Height&gt;&#10;    &lt;/SubGrid&gt;&#10;    &lt;SubGrid&gt;&#10;      &lt;Left&gt;188.346451&lt;/Left&gt;&#10;      &lt;Top&gt;42.5196838&lt;/Top&gt;&#10;      &lt;Width&gt;72.91338&lt;/Width&gt;&#10;      &lt;Height&gt;454.960632&lt;/Height&gt;&#10;    &lt;/SubGrid&gt;&#10;    &lt;SubGrid&gt;&#10;      &lt;Left&gt;261.259857&lt;/Left&gt;&#10;      &lt;Top&gt;42.5196838&lt;/Top&gt;&#10;      &lt;Width&gt;72.91338&lt;/Width&gt;&#10;      &lt;Height&gt;454.960632&lt;/Height&gt;&#10;    &lt;/SubGrid&gt;&#10;    &lt;SubGrid&gt;&#10;      &lt;Left&gt;334.173218&lt;/Left&gt;&#10;      &lt;Top&gt;42.5196838&lt;/Top&gt;&#10;      &lt;Width&gt;72.91338&lt;/Width&gt;&#10;      &lt;Height&gt;454.960632&lt;/Height&gt;&#10;    &lt;/SubGrid&gt;&#10;    &lt;SubGrid&gt;&#10;      &lt;Left&gt;407.0866&lt;/Left&gt;&#10;      &lt;Top&gt;42.5196838&lt;/Top&gt;&#10;      &lt;Width&gt;72.91338&lt;/Width&gt;&#10;      &lt;Height&gt;454.960632&lt;/Height&gt;&#10;    &lt;/SubGrid&gt;&#10;    &lt;SubGrid&gt;&#10;      &lt;Left&gt;480&lt;/Left&gt;&#10;      &lt;Top&gt;42.5196838&lt;/Top&gt;&#10;      &lt;Width&gt;72.91338&lt;/Width&gt;&#10;      &lt;Height&gt;454.960632&lt;/Height&gt;&#10;    &lt;/SubGrid&gt;&#10;    &lt;SubGrid&gt;&#10;      &lt;Left&gt;552.9134&lt;/Left&gt;&#10;      &lt;Top&gt;42.5196838&lt;/Top&gt;&#10;      &lt;Width&gt;72.91338&lt;/Width&gt;&#10;      &lt;Height&gt;454.960632&lt;/Height&gt;&#10;    &lt;/SubGrid&gt;&#10;    &lt;SubGrid&gt;&#10;      &lt;Left&gt;625.8268&lt;/Left&gt;&#10;      &lt;Top&gt;42.5196838&lt;/Top&gt;&#10;      &lt;Width&gt;72.91338&lt;/Width&gt;&#10;      &lt;Height&gt;454.960632&lt;/Height&gt;&#10;    &lt;/SubGrid&gt;&#10;    &lt;SubGrid&gt;&#10;      &lt;Left&gt;698.7402&lt;/Left&gt;&#10;      &lt;Top&gt;42.5196838&lt;/Top&gt;&#10;      &lt;Width&gt;72.91338&lt;/Width&gt;&#10;      &lt;Height&gt;454.960632&lt;/Height&gt;&#10;    &lt;/SubGrid&gt;&#10;    &lt;SubGrid&gt;&#10;      &lt;Left&gt;771.653564&lt;/Left&gt;&#10;      &lt;Top&gt;42.5196838&lt;/Top&gt;&#10;      &lt;Width&gt;72.91338&lt;/Width&gt;&#10;      &lt;Height&gt;454.960632&lt;/Height&gt;&#10;    &lt;/SubGrid&gt;&#10;  &lt;/SubGrids&gt;&#10;  &lt;WorkArea&gt;&#10;    &lt;Top&gt;42.5196838&lt;/Top&gt;&#10;    &lt;Left&gt;42.5196838&lt;/Left&gt;&#10;    &lt;Width&gt;874.960632&lt;/Width&gt;&#10;    &lt;Height&gt;454.960632&lt;/Height&gt;&#10;  &lt;/WorkArea&gt;&#10;  &lt;AspectW&gt;16&lt;/AspectW&gt;&#10;  &lt;AspectH&gt;9&lt;/AspectH&gt;&#10;  &lt;Width&gt;960&lt;/Width&gt;&#10;  &lt;Height&gt;540&lt;/Height&gt;&#10;  &lt;HGap&gt;10&lt;/HGap&gt;&#10;  &lt;VGap&gt;10&lt;/VGap&gt;&#10;  &lt;OfficeVersion&gt;16&lt;/OfficeVersion&gt;&#10;&lt;/GridTheme&gt;" hidden="1">
            <a:extLst>
              <a:ext uri="{FF2B5EF4-FFF2-40B4-BE49-F238E27FC236}">
                <a16:creationId xmlns:a16="http://schemas.microsoft.com/office/drawing/2014/main" id="{A76B31BA-D75C-4E7F-8C0C-E7571815A4E6}"/>
              </a:ext>
            </a:extLst>
          </p:cNvPr>
          <p:cNvSpPr/>
          <p:nvPr userDrawn="1"/>
        </p:nvSpPr>
        <p:spPr>
          <a:xfrm>
            <a:off x="540000" y="540000"/>
            <a:ext cx="11112000" cy="5778000"/>
          </a:xfrm>
          <a:prstGeom prst="rect">
            <a:avLst/>
          </a:prstGeom>
          <a:solidFill>
            <a:srgbClr val="EAEAEA">
              <a:alpha val="50000"/>
            </a:srgbClr>
          </a:solidFill>
          <a:ln w="12700" cap="flat" cmpd="sng" algn="ctr">
            <a:solidFill>
              <a:schemeClr val="accent1"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49" name="Rectangle 48" hidden="1">
            <a:extLst>
              <a:ext uri="{FF2B5EF4-FFF2-40B4-BE49-F238E27FC236}">
                <a16:creationId xmlns:a16="http://schemas.microsoft.com/office/drawing/2014/main" id="{F9C0A994-14E1-4B65-BF2E-8D31F94A8C9A}"/>
              </a:ext>
            </a:extLst>
          </p:cNvPr>
          <p:cNvSpPr/>
          <p:nvPr userDrawn="1">
            <p:custDataLst>
              <p:tags r:id="rId23"/>
            </p:custDataLst>
          </p:nvPr>
        </p:nvSpPr>
        <p:spPr>
          <a:xfrm>
            <a:off x="54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0" name="Rectangle 49" hidden="1">
            <a:extLst>
              <a:ext uri="{FF2B5EF4-FFF2-40B4-BE49-F238E27FC236}">
                <a16:creationId xmlns:a16="http://schemas.microsoft.com/office/drawing/2014/main" id="{0A3D5CF3-4482-45C0-8C71-0B45B46988E1}"/>
              </a:ext>
            </a:extLst>
          </p:cNvPr>
          <p:cNvSpPr/>
          <p:nvPr userDrawn="1">
            <p:custDataLst>
              <p:tags r:id="rId24"/>
            </p:custDataLst>
          </p:nvPr>
        </p:nvSpPr>
        <p:spPr>
          <a:xfrm>
            <a:off x="1072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1" name="Rectangle 50" hidden="1">
            <a:extLst>
              <a:ext uri="{FF2B5EF4-FFF2-40B4-BE49-F238E27FC236}">
                <a16:creationId xmlns:a16="http://schemas.microsoft.com/office/drawing/2014/main" id="{91A6C0AD-2321-4FAC-98D6-47B635CD631B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146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2" name="Rectangle 51" hidden="1">
            <a:extLst>
              <a:ext uri="{FF2B5EF4-FFF2-40B4-BE49-F238E27FC236}">
                <a16:creationId xmlns:a16="http://schemas.microsoft.com/office/drawing/2014/main" id="{9997466F-BE42-4D2B-A88B-8A59B0D18CC6}"/>
              </a:ext>
            </a:extLst>
          </p:cNvPr>
          <p:cNvSpPr/>
          <p:nvPr userDrawn="1">
            <p:custDataLst>
              <p:tags r:id="rId26"/>
            </p:custDataLst>
          </p:nvPr>
        </p:nvSpPr>
        <p:spPr>
          <a:xfrm>
            <a:off x="2392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3" name="Rectangle 52" hidden="1">
            <a:extLst>
              <a:ext uri="{FF2B5EF4-FFF2-40B4-BE49-F238E27FC236}">
                <a16:creationId xmlns:a16="http://schemas.microsoft.com/office/drawing/2014/main" id="{765A479C-2EBC-4B0C-B887-9C571D0D519A}"/>
              </a:ext>
            </a:extLst>
          </p:cNvPr>
          <p:cNvSpPr/>
          <p:nvPr userDrawn="1">
            <p:custDataLst>
              <p:tags r:id="rId27"/>
            </p:custDataLst>
          </p:nvPr>
        </p:nvSpPr>
        <p:spPr>
          <a:xfrm>
            <a:off x="3318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4" name="Rectangle 53" hidden="1">
            <a:extLst>
              <a:ext uri="{FF2B5EF4-FFF2-40B4-BE49-F238E27FC236}">
                <a16:creationId xmlns:a16="http://schemas.microsoft.com/office/drawing/2014/main" id="{2051B843-22F2-46D7-A0BD-EC58E0BFFE2D}"/>
              </a:ext>
            </a:extLst>
          </p:cNvPr>
          <p:cNvSpPr/>
          <p:nvPr userDrawn="1">
            <p:custDataLst>
              <p:tags r:id="rId28"/>
            </p:custDataLst>
          </p:nvPr>
        </p:nvSpPr>
        <p:spPr>
          <a:xfrm>
            <a:off x="4244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5" name="Rectangle 54" hidden="1">
            <a:extLst>
              <a:ext uri="{FF2B5EF4-FFF2-40B4-BE49-F238E27FC236}">
                <a16:creationId xmlns:a16="http://schemas.microsoft.com/office/drawing/2014/main" id="{C83AE160-C72F-4AE8-933A-E591ED1F5631}"/>
              </a:ext>
            </a:extLst>
          </p:cNvPr>
          <p:cNvSpPr/>
          <p:nvPr userDrawn="1">
            <p:custDataLst>
              <p:tags r:id="rId29"/>
            </p:custDataLst>
          </p:nvPr>
        </p:nvSpPr>
        <p:spPr>
          <a:xfrm>
            <a:off x="517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6" name="Rectangle 55" hidden="1">
            <a:extLst>
              <a:ext uri="{FF2B5EF4-FFF2-40B4-BE49-F238E27FC236}">
                <a16:creationId xmlns:a16="http://schemas.microsoft.com/office/drawing/2014/main" id="{594F49F7-0972-4D67-87A1-DFE4CBB61EB3}"/>
              </a:ext>
            </a:extLst>
          </p:cNvPr>
          <p:cNvSpPr/>
          <p:nvPr userDrawn="1">
            <p:custDataLst>
              <p:tags r:id="rId30"/>
            </p:custDataLst>
          </p:nvPr>
        </p:nvSpPr>
        <p:spPr>
          <a:xfrm>
            <a:off x="6096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7" name="Rectangle 56" hidden="1">
            <a:extLst>
              <a:ext uri="{FF2B5EF4-FFF2-40B4-BE49-F238E27FC236}">
                <a16:creationId xmlns:a16="http://schemas.microsoft.com/office/drawing/2014/main" id="{F217BAF2-A665-41EF-9B43-8AB8D46187BC}"/>
              </a:ext>
            </a:extLst>
          </p:cNvPr>
          <p:cNvSpPr/>
          <p:nvPr userDrawn="1">
            <p:custDataLst>
              <p:tags r:id="rId31"/>
            </p:custDataLst>
          </p:nvPr>
        </p:nvSpPr>
        <p:spPr>
          <a:xfrm>
            <a:off x="7022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8" name="Rectangle 57" hidden="1">
            <a:extLst>
              <a:ext uri="{FF2B5EF4-FFF2-40B4-BE49-F238E27FC236}">
                <a16:creationId xmlns:a16="http://schemas.microsoft.com/office/drawing/2014/main" id="{1A52CB47-659A-4D1B-9DB5-6E70ADC7A6D9}"/>
              </a:ext>
            </a:extLst>
          </p:cNvPr>
          <p:cNvSpPr/>
          <p:nvPr userDrawn="1">
            <p:custDataLst>
              <p:tags r:id="rId32"/>
            </p:custDataLst>
          </p:nvPr>
        </p:nvSpPr>
        <p:spPr>
          <a:xfrm>
            <a:off x="7948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59" name="Rectangle 58" hidden="1">
            <a:extLst>
              <a:ext uri="{FF2B5EF4-FFF2-40B4-BE49-F238E27FC236}">
                <a16:creationId xmlns:a16="http://schemas.microsoft.com/office/drawing/2014/main" id="{56726B8B-8012-4B0A-9AFD-9D2C92153168}"/>
              </a:ext>
            </a:extLst>
          </p:cNvPr>
          <p:cNvSpPr/>
          <p:nvPr userDrawn="1">
            <p:custDataLst>
              <p:tags r:id="rId33"/>
            </p:custDataLst>
          </p:nvPr>
        </p:nvSpPr>
        <p:spPr>
          <a:xfrm>
            <a:off x="8874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60" name="Rectangle 59" hidden="1">
            <a:extLst>
              <a:ext uri="{FF2B5EF4-FFF2-40B4-BE49-F238E27FC236}">
                <a16:creationId xmlns:a16="http://schemas.microsoft.com/office/drawing/2014/main" id="{A3D8B656-0133-4298-A12F-22A206B2F9E8}"/>
              </a:ext>
            </a:extLst>
          </p:cNvPr>
          <p:cNvSpPr/>
          <p:nvPr userDrawn="1">
            <p:custDataLst>
              <p:tags r:id="rId34"/>
            </p:custDataLst>
          </p:nvPr>
        </p:nvSpPr>
        <p:spPr>
          <a:xfrm>
            <a:off x="9800000" y="540000"/>
            <a:ext cx="926000" cy="5778000"/>
          </a:xfrm>
          <a:prstGeom prst="rect">
            <a:avLst/>
          </a:prstGeom>
          <a:noFill/>
          <a:ln w="12700" cap="flat" cmpd="sng" algn="ctr">
            <a:solidFill>
              <a:srgbClr val="5B9BD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45" r:id="rId2"/>
    <p:sldLayoutId id="2147483730" r:id="rId3"/>
    <p:sldLayoutId id="2147483743" r:id="rId4"/>
    <p:sldLayoutId id="2147483649" r:id="rId5"/>
    <p:sldLayoutId id="2147483735" r:id="rId6"/>
    <p:sldLayoutId id="2147483732" r:id="rId7"/>
    <p:sldLayoutId id="2147483658" r:id="rId8"/>
    <p:sldLayoutId id="2147483744" r:id="rId9"/>
    <p:sldLayoutId id="2147483740" r:id="rId10"/>
    <p:sldLayoutId id="2147483721" r:id="rId11"/>
    <p:sldLayoutId id="2147483652" r:id="rId12"/>
    <p:sldLayoutId id="2147483734" r:id="rId13"/>
    <p:sldLayoutId id="2147483733" r:id="rId14"/>
    <p:sldLayoutId id="2147483742" r:id="rId15"/>
    <p:sldLayoutId id="2147483737" r:id="rId16"/>
    <p:sldLayoutId id="2147483736" r:id="rId17"/>
    <p:sldLayoutId id="2147483738" r:id="rId18"/>
    <p:sldLayoutId id="2147483654" r:id="rId19"/>
    <p:sldLayoutId id="2147483655" r:id="rId20"/>
    <p:sldLayoutId id="2147483746" r:id="rId21"/>
  </p:sldLayoutIdLst>
  <p:hf hdr="0" ftr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​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+mj-lt"/>
        <a:buAutoNum type="arabicParenR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228600" indent="-228600" algn="l" defTabSz="914400" rtl="0" eaLnBrk="1" latinLnBrk="0" hangingPunct="1">
        <a:lnSpc>
          <a:spcPct val="100000"/>
        </a:lnSpc>
        <a:spcBef>
          <a:spcPts val="600"/>
        </a:spcBef>
        <a:buFont typeface="+mj-lt"/>
        <a:buAutoNum type="alphaLcParenR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7200" kern="1200" baseline="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 userDrawn="1">
          <p15:clr>
            <a:srgbClr val="F26B43"/>
          </p15:clr>
        </p15:guide>
        <p15:guide id="2" pos="7339" userDrawn="1">
          <p15:clr>
            <a:srgbClr val="F26B43"/>
          </p15:clr>
        </p15:guide>
        <p15:guide id="3" orient="horz" pos="340" userDrawn="1">
          <p15:clr>
            <a:srgbClr val="F26B43"/>
          </p15:clr>
        </p15:guide>
        <p15:guide id="4" orient="horz" pos="3979" userDrawn="1">
          <p15:clr>
            <a:srgbClr val="F26B43"/>
          </p15:clr>
        </p15:guide>
        <p15:guide id="5" pos="923" userDrawn="1">
          <p15:clr>
            <a:srgbClr val="F26B43"/>
          </p15:clr>
        </p15:guide>
        <p15:guide id="6" pos="6756" userDrawn="1">
          <p15:clr>
            <a:srgbClr val="F26B43"/>
          </p15:clr>
        </p15:guide>
        <p15:guide id="7" pos="1506" userDrawn="1">
          <p15:clr>
            <a:srgbClr val="F26B43"/>
          </p15:clr>
        </p15:guide>
        <p15:guide id="8" pos="2090" userDrawn="1">
          <p15:clr>
            <a:srgbClr val="F26B43"/>
          </p15:clr>
        </p15:guide>
        <p15:guide id="9" pos="2673" userDrawn="1">
          <p15:clr>
            <a:srgbClr val="F26B43"/>
          </p15:clr>
        </p15:guide>
        <p15:guide id="10" pos="3256" userDrawn="1">
          <p15:clr>
            <a:srgbClr val="F26B43"/>
          </p15:clr>
        </p15:guide>
        <p15:guide id="11" pos="3840" userDrawn="1">
          <p15:clr>
            <a:srgbClr val="F26B43"/>
          </p15:clr>
        </p15:guide>
        <p15:guide id="12" pos="4423" userDrawn="1">
          <p15:clr>
            <a:srgbClr val="F26B43"/>
          </p15:clr>
        </p15:guide>
        <p15:guide id="13" pos="5006" userDrawn="1">
          <p15:clr>
            <a:srgbClr val="F26B43"/>
          </p15:clr>
        </p15:guide>
        <p15:guide id="14" pos="5589" userDrawn="1">
          <p15:clr>
            <a:srgbClr val="F26B43"/>
          </p15:clr>
        </p15:guide>
        <p15:guide id="15" pos="617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786B506-04CA-4463-8543-A6D525A1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9050" y="2818282"/>
            <a:ext cx="9223200" cy="2534767"/>
          </a:xfrm>
        </p:spPr>
        <p:txBody>
          <a:bodyPr/>
          <a:lstStyle/>
          <a:p>
            <a:r>
              <a:rPr lang="da-DK" dirty="0"/>
              <a:t>Nye elevfordelingsregler for ansøgere til skoleåret 2023/24</a:t>
            </a:r>
            <a:br>
              <a:rPr lang="da-DK" dirty="0"/>
            </a:br>
            <a:r>
              <a:rPr lang="da-DK" sz="2800" dirty="0"/>
              <a:t>Samba 10 - vejlederkonference den 4. november 2022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8F218-03AC-4515-BD5E-7F4BA7F1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6E3E-758D-4291-9C96-D81705B1535D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59C4849-C7A3-4B0D-80F7-AEACFA18B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</a:t>
            </a:fld>
            <a:endParaRPr lang="da-D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7921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Forrang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39748" y="1363873"/>
            <a:ext cx="8470902" cy="4648390"/>
          </a:xfrm>
        </p:spPr>
        <p:txBody>
          <a:bodyPr/>
          <a:lstStyle/>
          <a:p>
            <a:pPr lvl="1"/>
            <a:r>
              <a:rPr lang="da-DK" dirty="0"/>
              <a:t>Institutionerne kan give forrang til ansøgere til*:</a:t>
            </a:r>
          </a:p>
          <a:p>
            <a:pPr lvl="2"/>
            <a:r>
              <a:rPr lang="da-DK" sz="1400" dirty="0"/>
              <a:t>ASF-klasser</a:t>
            </a:r>
          </a:p>
          <a:p>
            <a:pPr lvl="2"/>
            <a:r>
              <a:rPr lang="da-DK" sz="1400" dirty="0"/>
              <a:t>Kostpladser</a:t>
            </a:r>
          </a:p>
          <a:p>
            <a:pPr lvl="2"/>
            <a:r>
              <a:rPr lang="da-DK" sz="1400" dirty="0"/>
              <a:t>Særlige klasser (omfattet af § 61, stk. 1 eller 2)</a:t>
            </a:r>
          </a:p>
          <a:p>
            <a:pPr lvl="2"/>
            <a:r>
              <a:rPr lang="da-DK" sz="1400" dirty="0"/>
              <a:t>Forlængede forløb</a:t>
            </a:r>
          </a:p>
          <a:p>
            <a:pPr lvl="2"/>
            <a:r>
              <a:rPr lang="da-DK" sz="1400" dirty="0"/>
              <a:t>Profilgymnasier, som opfylder de særlige krav stillet af institutionen</a:t>
            </a:r>
          </a:p>
          <a:p>
            <a:pPr lvl="2"/>
            <a:r>
              <a:rPr lang="da-DK" sz="1400" dirty="0"/>
              <a:t>Med kommunal eliteidrætsstatus</a:t>
            </a:r>
          </a:p>
          <a:p>
            <a:pPr lvl="2"/>
            <a:r>
              <a:rPr lang="da-DK" sz="1400" dirty="0"/>
              <a:t>Forsøgsordninger (hvis det fremgår af forsøgsgodkendelsen, at der kan opnås forrang)</a:t>
            </a:r>
          </a:p>
          <a:p>
            <a:pPr lvl="2"/>
            <a:r>
              <a:rPr lang="da-DK" sz="1400" dirty="0" err="1"/>
              <a:t>Pre</a:t>
            </a:r>
            <a:r>
              <a:rPr lang="da-DK" sz="1400" dirty="0"/>
              <a:t>-IB</a:t>
            </a:r>
          </a:p>
          <a:p>
            <a:pPr lvl="2"/>
            <a:r>
              <a:rPr lang="da-DK" sz="1400" dirty="0"/>
              <a:t>IBB-Shippinglinjen på Niels Brock</a:t>
            </a:r>
          </a:p>
          <a:p>
            <a:pPr lvl="1"/>
            <a:r>
              <a:rPr lang="da-DK" dirty="0"/>
              <a:t>Regionerne giver forrang for ansøgere*:</a:t>
            </a:r>
          </a:p>
          <a:p>
            <a:pPr lvl="2"/>
            <a:r>
              <a:rPr lang="da-DK" sz="1400" dirty="0"/>
              <a:t>Med handicap</a:t>
            </a:r>
          </a:p>
          <a:p>
            <a:pPr lvl="2"/>
            <a:r>
              <a:rPr lang="da-DK" sz="1400" dirty="0"/>
              <a:t>Til sjældne studieretninger</a:t>
            </a:r>
          </a:p>
          <a:p>
            <a:pPr lvl="2"/>
            <a:r>
              <a:rPr lang="da-DK" sz="1400" dirty="0"/>
              <a:t>Til toårig hf på VUC (ansøgere på 20 år eller derover)</a:t>
            </a:r>
          </a:p>
          <a:p>
            <a:pPr lvl="1"/>
            <a:r>
              <a:rPr lang="da-DK" dirty="0"/>
              <a:t>Vurdering af forrang sker i optagelse.dk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10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/>
          </p:nvPr>
        </p:nvSpPr>
        <p:spPr>
          <a:xfrm>
            <a:off x="539748" y="6078738"/>
            <a:ext cx="8332788" cy="305987"/>
          </a:xfrm>
        </p:spPr>
        <p:txBody>
          <a:bodyPr/>
          <a:lstStyle/>
          <a:p>
            <a:r>
              <a:rPr lang="da-DK" dirty="0"/>
              <a:t>*Fremgår af udkast til ‘Bekendtgørelse om ansøgning til de gymnasiale uddannelser og forrang til visse ansøgere’, som har været i ekstern høring men ikke er udstedt endnu</a:t>
            </a:r>
          </a:p>
          <a:p>
            <a:endParaRPr lang="da-DK" dirty="0"/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62894" y="1966727"/>
            <a:ext cx="1015012" cy="10150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2. marts</a:t>
            </a:r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62894" y="4663299"/>
            <a:ext cx="1015012" cy="10150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25. marts</a:t>
            </a:r>
          </a:p>
        </p:txBody>
      </p:sp>
      <p:cxnSp>
        <p:nvCxnSpPr>
          <p:cNvPr id="10" name="Lige pilforbindelse 9"/>
          <p:cNvCxnSpPr/>
          <p:nvPr/>
        </p:nvCxnSpPr>
        <p:spPr>
          <a:xfrm>
            <a:off x="10694254" y="3069204"/>
            <a:ext cx="0" cy="1494845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198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3. Behandling af ansøgninger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39712" y="2239008"/>
            <a:ext cx="8332789" cy="3312689"/>
          </a:xfrm>
        </p:spPr>
        <p:txBody>
          <a:bodyPr/>
          <a:lstStyle/>
          <a:p>
            <a:r>
              <a:rPr lang="da-DK" dirty="0"/>
              <a:t>STIL indhenter oplysninger om forældreindkomst fra SKAT for alle ansøgerne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STIL opgør transporttiden for alle ansøgerne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Hvis ansøgeren skal til optagelsesprøve i april, er det 1. prioritetsinstitutionen, der gennemfører optagelsesprøven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11</a:t>
            </a:fld>
            <a:endParaRPr lang="da-DK" dirty="0"/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70595" y="2239008"/>
            <a:ext cx="1015012" cy="10150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1. april</a:t>
            </a:r>
          </a:p>
        </p:txBody>
      </p:sp>
      <p:sp>
        <p:nvSpPr>
          <p:cNvPr id="10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62894" y="4703300"/>
            <a:ext cx="1015012" cy="10150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1. maj</a:t>
            </a:r>
          </a:p>
        </p:txBody>
      </p:sp>
      <p:cxnSp>
        <p:nvCxnSpPr>
          <p:cNvPr id="11" name="Lige pilforbindelse 10"/>
          <p:cNvCxnSpPr/>
          <p:nvPr/>
        </p:nvCxnSpPr>
        <p:spPr>
          <a:xfrm flipH="1">
            <a:off x="10670401" y="3347499"/>
            <a:ext cx="249" cy="1232452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46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Oplysninger om forældreindkomst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/>
              <a:t>Forældreindkomsten opgøres som:</a:t>
            </a:r>
          </a:p>
          <a:p>
            <a:pPr lvl="1"/>
            <a:r>
              <a:rPr lang="da-DK" dirty="0"/>
              <a:t>personlig indkomst (inkl. overskud fra selvstændig virksomhed og ekskl. førtidig udbetaling af feriemidler), positive nettokapitalindkomster og aktieindkomster ud over grundbeløbet</a:t>
            </a:r>
          </a:p>
          <a:p>
            <a:pPr marL="180000" lvl="1" indent="0">
              <a:buNone/>
            </a:pPr>
            <a:endParaRPr lang="da-DK" dirty="0"/>
          </a:p>
          <a:p>
            <a:pPr lvl="1"/>
            <a:r>
              <a:rPr lang="da-DK" dirty="0"/>
              <a:t>på grundlag af indkomstoplysninger for det indkomstår, som ligger to år forud for det skoleår, ansøgningen vedrører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et </a:t>
            </a:r>
            <a:r>
              <a:rPr lang="da-DK" u="sng" dirty="0"/>
              <a:t>gennemsnit</a:t>
            </a:r>
            <a:r>
              <a:rPr lang="da-DK" dirty="0"/>
              <a:t> af begge forældres indkomst (uanset om forældrene bor sammen med ansøgeren eller ej)</a:t>
            </a:r>
          </a:p>
          <a:p>
            <a:pPr lvl="1"/>
            <a:endParaRPr lang="da-DK" dirty="0"/>
          </a:p>
          <a:p>
            <a:pPr marL="180000" lvl="1" indent="0">
              <a:buNone/>
            </a:pP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dirty="0"/>
              <a:t>Forældre: De registrerede forældre opgjort i CPR-registret</a:t>
            </a:r>
          </a:p>
          <a:p>
            <a:endParaRPr lang="da-DK" dirty="0"/>
          </a:p>
          <a:p>
            <a:r>
              <a:rPr lang="da-DK" dirty="0"/>
              <a:t>Hvis der ikke findes oplysninger om forældreindkomst, placeres ansøger i mellemindkomst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Ansøgere på 20 år eller derover placeres i mellemindkomstgruppen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7E0C-6304-41C9-8D5F-9F9F317C11E4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77819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Opgørelse af transporttid og adresser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da-DK" dirty="0"/>
              <a:t>Transporttid:</a:t>
            </a:r>
          </a:p>
          <a:p>
            <a:pPr lvl="1" fontAlgn="base"/>
            <a:r>
              <a:rPr lang="da-DK" dirty="0"/>
              <a:t>Rejsetid fra ansøgerens bopæl til institutionens adresse med enten </a:t>
            </a:r>
            <a:r>
              <a:rPr lang="da-DK" u="sng" dirty="0"/>
              <a:t>offentlig transport</a:t>
            </a:r>
            <a:r>
              <a:rPr lang="da-DK" dirty="0"/>
              <a:t> eller </a:t>
            </a:r>
            <a:r>
              <a:rPr lang="da-DK" u="sng" dirty="0"/>
              <a:t>cykel</a:t>
            </a:r>
            <a:r>
              <a:rPr lang="da-DK" dirty="0"/>
              <a:t> i hele minutter</a:t>
            </a:r>
          </a:p>
          <a:p>
            <a:pPr marL="180000" lvl="1" indent="0" fontAlgn="base">
              <a:buNone/>
            </a:pPr>
            <a:endParaRPr lang="da-DK" dirty="0"/>
          </a:p>
          <a:p>
            <a:pPr lvl="1" fontAlgn="base"/>
            <a:r>
              <a:rPr lang="da-DK" dirty="0"/>
              <a:t>Beregnes som en samlet rejsetid fra ansøgeren forlader sin adresse til ansøgeren er nået frem til institutionens adresse, inklusiv ventetid undervejs</a:t>
            </a:r>
          </a:p>
          <a:p>
            <a:pPr marL="180000" lvl="1" indent="0" fontAlgn="base">
              <a:buNone/>
            </a:pPr>
            <a:endParaRPr lang="da-DK" dirty="0"/>
          </a:p>
          <a:p>
            <a:pPr lvl="1" fontAlgn="base"/>
            <a:r>
              <a:rPr lang="da-DK" dirty="0"/>
              <a:t>Den korteste transporttid af de to transportformer lægges til grund for opgørelsen af den maksimale transporttid og ved elevfordelingen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3BA2-8077-46DF-8B00-D1A649781352}" type="datetime2">
              <a:rPr lang="da-DK" noProof="0" smtClean="0"/>
              <a:t>6. november 2022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13</a:t>
            </a:fld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da-DK" dirty="0"/>
              <a:t>Ansøgers adresse i CPR-registret lægges til grund for beregningen af transporttid</a:t>
            </a:r>
          </a:p>
          <a:p>
            <a:r>
              <a:rPr lang="da-DK" dirty="0"/>
              <a:t>Der fastsættes nærmere regler i bekendtgørelse</a:t>
            </a: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227" y="3496827"/>
            <a:ext cx="2762497" cy="2821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125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4. Central </a:t>
            </a:r>
            <a:r>
              <a:rPr lang="da-DK" dirty="0" err="1"/>
              <a:t>elevfordeling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39712" y="1474639"/>
            <a:ext cx="8332789" cy="4876733"/>
          </a:xfrm>
        </p:spPr>
        <p:txBody>
          <a:bodyPr/>
          <a:lstStyle/>
          <a:p>
            <a:r>
              <a:rPr lang="da-DK" dirty="0"/>
              <a:t>Fordelingsmekanismen fordeler alle ansøgere, der har søgt senest 1. marts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Ansøgerens prioriteter afprøves i den rækkefølge, som ansøger har prioriteret, indtil ansøger får reserveret en plads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Har 1. prioritetsinstitutionen plads til alle ansøgere:</a:t>
            </a:r>
          </a:p>
          <a:p>
            <a:pPr lvl="1"/>
            <a:r>
              <a:rPr lang="da-DK" dirty="0"/>
              <a:t>får alle ansøgere reserveret en plads (i fordelingszoner skal der være plads i ansøgerens indkomstgruppe)</a:t>
            </a:r>
          </a:p>
          <a:p>
            <a:pPr marL="180000" lvl="1" indent="0">
              <a:buNone/>
            </a:pPr>
            <a:endParaRPr lang="da-DK" dirty="0"/>
          </a:p>
          <a:p>
            <a:r>
              <a:rPr lang="da-DK" dirty="0"/>
              <a:t>Har 1. prioritetsinstitutionen flere ansøgere end pladser:</a:t>
            </a:r>
          </a:p>
          <a:p>
            <a:pPr lvl="1"/>
            <a:r>
              <a:rPr lang="da-DK" dirty="0"/>
              <a:t>er det ansøgere med kortest transporttid, der først får plads (efter ansøgere med forrang)</a:t>
            </a:r>
          </a:p>
          <a:p>
            <a:endParaRPr lang="da-DK" dirty="0"/>
          </a:p>
          <a:p>
            <a:pPr lvl="1"/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14</a:t>
            </a:fld>
            <a:endParaRPr lang="da-DK" dirty="0"/>
          </a:p>
        </p:txBody>
      </p:sp>
      <p:cxnSp>
        <p:nvCxnSpPr>
          <p:cNvPr id="9" name="Lige pilforbindelse 8"/>
          <p:cNvCxnSpPr/>
          <p:nvPr/>
        </p:nvCxnSpPr>
        <p:spPr>
          <a:xfrm>
            <a:off x="10670400" y="3188473"/>
            <a:ext cx="0" cy="1494845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62894" y="2070094"/>
            <a:ext cx="1015012" cy="10150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1. maj</a:t>
            </a:r>
          </a:p>
        </p:txBody>
      </p:sp>
      <p:sp>
        <p:nvSpPr>
          <p:cNvPr id="12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62894" y="4759571"/>
            <a:ext cx="1015012" cy="10150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15. maj</a:t>
            </a:r>
          </a:p>
        </p:txBody>
      </p:sp>
    </p:spTree>
    <p:extLst>
      <p:ext uri="{BB962C8B-B14F-4D97-AF65-F5344CB8AC3E}">
        <p14:creationId xmlns:p14="http://schemas.microsoft.com/office/powerpoint/2010/main" val="2861066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Sådan foregår fordelingen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16182" y="1740795"/>
            <a:ext cx="5018400" cy="2259705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Annas prioriteter:</a:t>
            </a:r>
          </a:p>
          <a:p>
            <a:pPr marL="457200" indent="-457200">
              <a:buAutoNum type="arabicParenR"/>
            </a:pPr>
            <a:r>
              <a:rPr lang="da-DK" dirty="0"/>
              <a:t>htx på Institution X</a:t>
            </a:r>
          </a:p>
          <a:p>
            <a:pPr marL="457200" indent="-457200">
              <a:buAutoNum type="arabicParenR"/>
            </a:pPr>
            <a:r>
              <a:rPr lang="da-DK" dirty="0" err="1"/>
              <a:t>stx</a:t>
            </a:r>
            <a:r>
              <a:rPr lang="da-DK" dirty="0"/>
              <a:t> på Institution Y</a:t>
            </a:r>
          </a:p>
          <a:p>
            <a:pPr marL="457200" indent="-457200">
              <a:buAutoNum type="arabicParenR"/>
            </a:pPr>
            <a:r>
              <a:rPr lang="da-DK" dirty="0"/>
              <a:t>htx på Institution Z</a:t>
            </a:r>
          </a:p>
          <a:p>
            <a:pPr marL="457200" indent="-457200">
              <a:buAutoNum type="arabicParenR"/>
            </a:pPr>
            <a:r>
              <a:rPr lang="da-DK" dirty="0"/>
              <a:t>hhx på Institution V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94161" y="1474640"/>
            <a:ext cx="5018400" cy="5156560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Fordelingen på Institution X:</a:t>
            </a:r>
          </a:p>
          <a:p>
            <a:pPr marL="457200" indent="-457200">
              <a:buAutoNum type="arabicParenR"/>
            </a:pPr>
            <a:r>
              <a:rPr lang="da-DK" sz="1600" dirty="0"/>
              <a:t>Fordeling af evt. ansøgere med forrang til 1. prioritet</a:t>
            </a:r>
          </a:p>
          <a:p>
            <a:pPr marL="457200" indent="-457200">
              <a:buAutoNum type="arabicParenR"/>
            </a:pPr>
            <a:r>
              <a:rPr lang="da-DK" sz="1600" dirty="0"/>
              <a:t>Fordeling af 1. prioritetsansøgere: Anna får plads, hvis hun er blandt ansøgere med kortest transporttid (med mindre der er plads til alle 1. prioritetsansøgere)</a:t>
            </a:r>
          </a:p>
          <a:p>
            <a:pPr marL="0" indent="0">
              <a:buNone/>
            </a:pPr>
            <a:r>
              <a:rPr lang="da-DK" dirty="0"/>
              <a:t>Fordelingen på Institution Y: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da-DK" sz="1600" dirty="0"/>
              <a:t>Fordeling af evt. ansøgere med forrang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da-DK" sz="1600" dirty="0"/>
              <a:t>Fordeling af 1. prioritetsansøgere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da-DK" sz="1600" dirty="0"/>
              <a:t>Fordeling af evt. ansøgere med forrang til 2. prioritet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da-DK" sz="1600" dirty="0"/>
              <a:t>Fordeling af 2. prioritetsansøgere: Anna får plads, hvis hun er blandt ansøgere med kortest transporttid (med mindre der er plads til alle 2. prioritetsansøgere)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endParaRPr lang="da-DK" sz="1600" dirty="0"/>
          </a:p>
          <a:p>
            <a:pPr marL="0" indent="0">
              <a:buNone/>
            </a:pPr>
            <a:endParaRPr lang="da-DK" sz="1600" dirty="0"/>
          </a:p>
          <a:p>
            <a:pPr marL="0" indent="0">
              <a:buNone/>
            </a:pPr>
            <a:r>
              <a:rPr lang="da-DK" dirty="0"/>
              <a:t>	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7E0C-6304-41C9-8D5F-9F9F317C11E4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15</a:t>
            </a:fld>
            <a:endParaRPr lang="da-DK" dirty="0"/>
          </a:p>
        </p:txBody>
      </p:sp>
      <p:cxnSp>
        <p:nvCxnSpPr>
          <p:cNvPr id="10" name="Lige pilforbindelse 9"/>
          <p:cNvCxnSpPr/>
          <p:nvPr/>
        </p:nvCxnSpPr>
        <p:spPr>
          <a:xfrm flipV="1">
            <a:off x="3601296" y="2045043"/>
            <a:ext cx="2831309" cy="319930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pilforbindelse 10"/>
          <p:cNvCxnSpPr/>
          <p:nvPr/>
        </p:nvCxnSpPr>
        <p:spPr>
          <a:xfrm>
            <a:off x="3656902" y="2824706"/>
            <a:ext cx="2848930" cy="1495167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Billed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82" y="4090636"/>
            <a:ext cx="3470459" cy="195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972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Ansøgere, der ikke får opfyldt deres prioriteter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39712" y="2405207"/>
            <a:ext cx="8332789" cy="3859669"/>
          </a:xfrm>
        </p:spPr>
        <p:txBody>
          <a:bodyPr/>
          <a:lstStyle/>
          <a:p>
            <a:r>
              <a:rPr lang="da-DK" dirty="0"/>
              <a:t>Kan blive fordelt til en institution, som de ikke har ønsket, men ikke:</a:t>
            </a:r>
          </a:p>
          <a:p>
            <a:pPr lvl="1"/>
            <a:r>
              <a:rPr lang="da-DK" dirty="0"/>
              <a:t>til en institution, hvor transporttiden fra bopæl til institutionen overstiger 45 minutter eller</a:t>
            </a:r>
          </a:p>
          <a:p>
            <a:pPr lvl="1"/>
            <a:r>
              <a:rPr lang="da-DK" dirty="0"/>
              <a:t>til en uddannelse, som de ikke har søgt</a:t>
            </a:r>
          </a:p>
          <a:p>
            <a:r>
              <a:rPr lang="da-DK" dirty="0"/>
              <a:t>Fordelingsmekanismen vil forsøge at fordele ansøgeren til:</a:t>
            </a:r>
          </a:p>
          <a:p>
            <a:pPr lvl="1"/>
            <a:r>
              <a:rPr lang="da-DK" dirty="0"/>
              <a:t>den uddannelse, som ansøgeren havde som sin 1. prioritet</a:t>
            </a:r>
          </a:p>
          <a:p>
            <a:pPr lvl="1"/>
            <a:r>
              <a:rPr lang="da-DK" dirty="0"/>
              <a:t>på en institution med ledige pladser</a:t>
            </a:r>
          </a:p>
          <a:p>
            <a:pPr lvl="1"/>
            <a:r>
              <a:rPr lang="da-DK" dirty="0"/>
              <a:t>inden for 45 minutters transporttid</a:t>
            </a:r>
          </a:p>
          <a:p>
            <a:r>
              <a:rPr lang="da-DK" dirty="0"/>
              <a:t>Hvis det ikke er muligt, skal regionen finde en plads til ansøgeren </a:t>
            </a:r>
          </a:p>
          <a:p>
            <a:pPr lvl="1"/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16</a:t>
            </a:fld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358" y="3449768"/>
            <a:ext cx="2258690" cy="127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973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5. Regionernes fordeling af </a:t>
            </a:r>
            <a:r>
              <a:rPr lang="da-DK" dirty="0" err="1"/>
              <a:t>ufordelte</a:t>
            </a:r>
            <a:r>
              <a:rPr lang="da-DK" dirty="0"/>
              <a:t> ansøgere</a:t>
            </a:r>
            <a:br>
              <a:rPr lang="da-DK" dirty="0"/>
            </a:br>
            <a:endParaRPr lang="da-DK" sz="240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49558" y="2313727"/>
            <a:ext cx="8332789" cy="3519123"/>
          </a:xfrm>
        </p:spPr>
        <p:txBody>
          <a:bodyPr/>
          <a:lstStyle/>
          <a:p>
            <a:r>
              <a:rPr lang="da-DK" dirty="0"/>
              <a:t>Regionen undersøger, om der er ledig plads på:</a:t>
            </a:r>
          </a:p>
          <a:p>
            <a:pPr lvl="1"/>
            <a:r>
              <a:rPr lang="da-DK" dirty="0"/>
              <a:t>en af ansøgerens prioriterede institutioner </a:t>
            </a:r>
            <a:r>
              <a:rPr lang="da-DK" u="sng" dirty="0"/>
              <a:t>eller</a:t>
            </a:r>
            <a:r>
              <a:rPr lang="da-DK" dirty="0"/>
              <a:t> </a:t>
            </a:r>
          </a:p>
          <a:p>
            <a:pPr lvl="1"/>
            <a:r>
              <a:rPr lang="da-DK" dirty="0"/>
              <a:t>på samme uddannelse som ansøgerens 1. prioritet på en institution med kortest transporttid inden for maksimalt 45 minutters transporttid</a:t>
            </a:r>
          </a:p>
          <a:p>
            <a:pPr lvl="1"/>
            <a:endParaRPr lang="da-DK" dirty="0"/>
          </a:p>
          <a:p>
            <a:r>
              <a:rPr lang="da-DK" dirty="0"/>
              <a:t>JA: Ansøgeren får en plads</a:t>
            </a:r>
          </a:p>
          <a:p>
            <a:r>
              <a:rPr lang="da-DK" dirty="0"/>
              <a:t>NEJ: Regionen skal hæve kapaciteten på ansøgerens 1. prioriterede uddannelse på den institution, hvor ansøgeren får kortest transporttid </a:t>
            </a:r>
          </a:p>
          <a:p>
            <a:pPr marL="0" indent="0">
              <a:buNone/>
            </a:pPr>
            <a:endParaRPr lang="da-DK" sz="1600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17</a:t>
            </a:fld>
            <a:endParaRPr lang="da-DK" dirty="0"/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08920" y="2207202"/>
            <a:ext cx="1092589" cy="1092589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15. maj</a:t>
            </a:r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24105" y="4688009"/>
            <a:ext cx="1092589" cy="1092589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25. maj</a:t>
            </a:r>
          </a:p>
        </p:txBody>
      </p:sp>
      <p:cxnSp>
        <p:nvCxnSpPr>
          <p:cNvPr id="10" name="Lige pilforbindelse 9"/>
          <p:cNvCxnSpPr/>
          <p:nvPr/>
        </p:nvCxnSpPr>
        <p:spPr>
          <a:xfrm>
            <a:off x="10653826" y="3433333"/>
            <a:ext cx="1" cy="1121134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072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475" y="539750"/>
            <a:ext cx="8570720" cy="934890"/>
          </a:xfrm>
        </p:spPr>
        <p:txBody>
          <a:bodyPr/>
          <a:lstStyle/>
          <a:p>
            <a:r>
              <a:rPr lang="da-DK" dirty="0"/>
              <a:t>5. Regionernes fordeling af </a:t>
            </a:r>
            <a:r>
              <a:rPr lang="da-DK" dirty="0" err="1"/>
              <a:t>eftertilmeldere</a:t>
            </a:r>
            <a:endParaRPr lang="da-DK" sz="240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/>
              <a:t>Regionen fordeler ansøgere, der ikke har indgået i den centrale </a:t>
            </a:r>
            <a:r>
              <a:rPr lang="da-DK" dirty="0" err="1"/>
              <a:t>elevfordeling</a:t>
            </a:r>
            <a:endParaRPr lang="da-DK" dirty="0"/>
          </a:p>
          <a:p>
            <a:r>
              <a:rPr lang="da-DK" dirty="0"/>
              <a:t>Ansøgerne fordeles så vidt muligt til ledige pladser på</a:t>
            </a:r>
          </a:p>
          <a:p>
            <a:pPr lvl="1"/>
            <a:r>
              <a:rPr lang="da-DK" dirty="0"/>
              <a:t>en af ansøgerens prioriterede uddannelsesønsker eller</a:t>
            </a:r>
          </a:p>
          <a:p>
            <a:pPr lvl="1"/>
            <a:r>
              <a:rPr lang="da-DK" dirty="0"/>
              <a:t>den uddannelse, som ansøgeren havde som 1. prioritet på en institution inden for 45 minutters transporttid</a:t>
            </a:r>
          </a:p>
          <a:p>
            <a:r>
              <a:rPr lang="da-DK" dirty="0"/>
              <a:t>Regionerne </a:t>
            </a:r>
            <a:r>
              <a:rPr lang="da-DK" u="sng" dirty="0"/>
              <a:t>kan</a:t>
            </a:r>
            <a:r>
              <a:rPr lang="da-DK" dirty="0"/>
              <a:t> tage hensyn til ansøgerens prioriteter, men ansøger er ikke garanteret plads på en ønsket institution</a:t>
            </a:r>
          </a:p>
          <a:p>
            <a:r>
              <a:rPr lang="da-DK" dirty="0"/>
              <a:t>Det tilstræbes, at ansøgere på 20 år eller derover, der søger VUC, får plads på VUC</a:t>
            </a:r>
          </a:p>
          <a:p>
            <a:r>
              <a:rPr lang="da-DK" dirty="0"/>
              <a:t>Fordelingen af disse ansøgere kan tidligst ske fra primo juni til og med første uge af november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18</a:t>
            </a:fld>
            <a:endParaRPr lang="da-DK" dirty="0"/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08920" y="2207202"/>
            <a:ext cx="1092589" cy="1092589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Primo juni</a:t>
            </a:r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24105" y="4688009"/>
            <a:ext cx="1092589" cy="1092589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Primo november</a:t>
            </a:r>
          </a:p>
        </p:txBody>
      </p:sp>
      <p:cxnSp>
        <p:nvCxnSpPr>
          <p:cNvPr id="10" name="Lige pilforbindelse 9"/>
          <p:cNvCxnSpPr/>
          <p:nvPr/>
        </p:nvCxnSpPr>
        <p:spPr>
          <a:xfrm>
            <a:off x="10670399" y="3458817"/>
            <a:ext cx="1" cy="1121134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683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6. Pladsreservation og optagelse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6145" y="1690271"/>
            <a:ext cx="8332789" cy="4386569"/>
          </a:xfrm>
        </p:spPr>
        <p:txBody>
          <a:bodyPr/>
          <a:lstStyle/>
          <a:p>
            <a:r>
              <a:rPr lang="da-DK" dirty="0"/>
              <a:t>Institutionerne:</a:t>
            </a:r>
          </a:p>
          <a:p>
            <a:pPr lvl="1"/>
            <a:r>
              <a:rPr lang="da-DK" dirty="0"/>
              <a:t>får besked om, hvilke ansøgere de får (ca. 25./26. maj)</a:t>
            </a:r>
          </a:p>
          <a:p>
            <a:pPr lvl="1"/>
            <a:r>
              <a:rPr lang="da-DK" dirty="0"/>
              <a:t>giver herefter ansøgerne besked om pladsreservation (senest 1. juni)</a:t>
            </a:r>
          </a:p>
          <a:p>
            <a:pPr lvl="1"/>
            <a:r>
              <a:rPr lang="da-DK" dirty="0"/>
              <a:t>vurderer, om ansøgerne opfylder adgangskrav</a:t>
            </a:r>
          </a:p>
          <a:p>
            <a:pPr lvl="1"/>
            <a:r>
              <a:rPr lang="da-DK" dirty="0"/>
              <a:t>afholder evt. optagelsesprøver</a:t>
            </a:r>
          </a:p>
          <a:p>
            <a:pPr lvl="1"/>
            <a:r>
              <a:rPr lang="da-DK" dirty="0"/>
              <a:t>giver ansøgere besked om optagelse</a:t>
            </a:r>
          </a:p>
          <a:p>
            <a:pPr lvl="1"/>
            <a:endParaRPr lang="da-DK" dirty="0"/>
          </a:p>
          <a:p>
            <a:r>
              <a:rPr lang="da-DK" dirty="0"/>
              <a:t>Ansøgerne får adgang til den opgjorte transporttid, der er lagt til grund for fordelingen</a:t>
            </a:r>
          </a:p>
          <a:p>
            <a:r>
              <a:rPr lang="da-DK" dirty="0"/>
              <a:t>Forældre får adgang til oplysninger om forældreindkomst, der er lagt til grund for fordelingen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19</a:t>
            </a:fld>
            <a:endParaRPr lang="da-DK" dirty="0"/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004835" y="2477546"/>
            <a:ext cx="1092589" cy="1092589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Maj/juni</a:t>
            </a:r>
          </a:p>
        </p:txBody>
      </p:sp>
    </p:spTree>
    <p:extLst>
      <p:ext uri="{BB962C8B-B14F-4D97-AF65-F5344CB8AC3E}">
        <p14:creationId xmlns:p14="http://schemas.microsoft.com/office/powerpoint/2010/main" val="354533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Indhold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39712" y="2273800"/>
            <a:ext cx="8332789" cy="374556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a-DK" dirty="0"/>
              <a:t>Zoner og kapacitet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/>
              <a:t>Ansøgning, prioriteter og forrang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/>
              <a:t>Behandling af ansøgninger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/>
              <a:t>Central </a:t>
            </a:r>
            <a:r>
              <a:rPr lang="da-DK" dirty="0" err="1"/>
              <a:t>elevfordeling</a:t>
            </a:r>
            <a:endParaRPr lang="da-DK" dirty="0"/>
          </a:p>
          <a:p>
            <a:pPr marL="457200" indent="-457200">
              <a:buFont typeface="+mj-lt"/>
              <a:buAutoNum type="arabicPeriod"/>
            </a:pPr>
            <a:r>
              <a:rPr lang="da-DK" dirty="0"/>
              <a:t>Regionernes fordeling af ansøgere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/>
              <a:t>Pladsreservation og optagelse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/>
              <a:t>Genoptagelse og klage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07234" y="2080800"/>
            <a:ext cx="1015012" cy="10150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Efterår 2022</a:t>
            </a:r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07234" y="4584032"/>
            <a:ext cx="1015012" cy="10150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Sommer 2023</a:t>
            </a:r>
          </a:p>
        </p:txBody>
      </p:sp>
      <p:cxnSp>
        <p:nvCxnSpPr>
          <p:cNvPr id="10" name="Lige pilforbindelse 9"/>
          <p:cNvCxnSpPr/>
          <p:nvPr/>
        </p:nvCxnSpPr>
        <p:spPr>
          <a:xfrm>
            <a:off x="10614740" y="3172571"/>
            <a:ext cx="0" cy="1327867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357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7. Genoptagelse og klage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39712" y="2079981"/>
            <a:ext cx="8332789" cy="3740828"/>
          </a:xfrm>
        </p:spPr>
        <p:txBody>
          <a:bodyPr/>
          <a:lstStyle/>
          <a:p>
            <a:r>
              <a:rPr lang="da-DK" dirty="0"/>
              <a:t>Ansøgeren kan bede regionsrådet genbehandle ansøgningen, hvis ansøgeren ikke mener, at proceduren er fulgt korrekt (senest 10 dage efter modtagelse af pladsreservation)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Ansøgeren kan påklage regionsrådets afgørelse om den reserverede plads til BUVM</a:t>
            </a:r>
          </a:p>
          <a:p>
            <a:pPr lvl="1"/>
            <a:r>
              <a:rPr lang="da-DK" dirty="0"/>
              <a:t>Klagen skal indgives til regionsrådet, der vurderer om der er grundlag for medhold (senest 10 dage efter modtagelsen af klagen)</a:t>
            </a:r>
          </a:p>
          <a:p>
            <a:pPr lvl="1"/>
            <a:r>
              <a:rPr lang="da-DK" dirty="0"/>
              <a:t>Hvis klagen ikke imødekommes fuldt ud, kan ansøgeren indsende klagen til BUVM (senest seks dage efter indgivelse af klagen)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20</a:t>
            </a:fld>
            <a:endParaRPr lang="da-DK" dirty="0"/>
          </a:p>
        </p:txBody>
      </p:sp>
      <p:cxnSp>
        <p:nvCxnSpPr>
          <p:cNvPr id="8" name="Lige pilforbindelse 7"/>
          <p:cNvCxnSpPr/>
          <p:nvPr/>
        </p:nvCxnSpPr>
        <p:spPr>
          <a:xfrm>
            <a:off x="10670400" y="3085106"/>
            <a:ext cx="0" cy="1494845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24105" y="2079981"/>
            <a:ext cx="1092589" cy="1092589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Primo juni</a:t>
            </a:r>
          </a:p>
        </p:txBody>
      </p:sp>
      <p:sp>
        <p:nvSpPr>
          <p:cNvPr id="10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24105" y="4767522"/>
            <a:ext cx="1092589" cy="1092589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Juli</a:t>
            </a:r>
          </a:p>
        </p:txBody>
      </p:sp>
    </p:spTree>
    <p:extLst>
      <p:ext uri="{BB962C8B-B14F-4D97-AF65-F5344CB8AC3E}">
        <p14:creationId xmlns:p14="http://schemas.microsoft.com/office/powerpoint/2010/main" val="4219959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Information om </a:t>
            </a:r>
            <a:r>
              <a:rPr lang="da-DK" dirty="0" err="1"/>
              <a:t>elevfordeling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/>
              <a:t>uvm.dk/</a:t>
            </a:r>
            <a:r>
              <a:rPr lang="da-DK" dirty="0" err="1"/>
              <a:t>elevfordeling</a:t>
            </a:r>
            <a:endParaRPr lang="da-DK" dirty="0"/>
          </a:p>
          <a:p>
            <a:pPr lvl="1"/>
            <a:r>
              <a:rPr lang="da-DK" dirty="0"/>
              <a:t>Informationsfilm om </a:t>
            </a:r>
            <a:r>
              <a:rPr lang="da-DK" dirty="0" err="1"/>
              <a:t>elevfordeling</a:t>
            </a:r>
            <a:endParaRPr lang="da-DK" dirty="0"/>
          </a:p>
          <a:p>
            <a:pPr lvl="1"/>
            <a:r>
              <a:rPr lang="da-DK" dirty="0"/>
              <a:t>Beskrivelse af </a:t>
            </a:r>
            <a:r>
              <a:rPr lang="da-DK" dirty="0" err="1"/>
              <a:t>elevfordeling</a:t>
            </a:r>
            <a:endParaRPr lang="da-DK" dirty="0"/>
          </a:p>
          <a:p>
            <a:pPr lvl="1"/>
            <a:r>
              <a:rPr lang="da-DK" dirty="0"/>
              <a:t>Spørgsmål/svar</a:t>
            </a:r>
          </a:p>
          <a:p>
            <a:r>
              <a:rPr lang="da-DK" dirty="0"/>
              <a:t>Ug.dk/</a:t>
            </a:r>
            <a:r>
              <a:rPr lang="da-DK" dirty="0" err="1"/>
              <a:t>elevfordeling</a:t>
            </a:r>
            <a:endParaRPr lang="da-DK" dirty="0"/>
          </a:p>
          <a:p>
            <a:pPr lvl="1"/>
            <a:r>
              <a:rPr lang="da-DK" dirty="0"/>
              <a:t>Informationsfilm om afstands- og fordelingszoner</a:t>
            </a:r>
          </a:p>
          <a:p>
            <a:pPr lvl="1"/>
            <a:r>
              <a:rPr lang="da-DK" dirty="0"/>
              <a:t>Beskrivelse af </a:t>
            </a:r>
            <a:r>
              <a:rPr lang="da-DK" dirty="0" err="1"/>
              <a:t>elevfordeling</a:t>
            </a:r>
            <a:r>
              <a:rPr lang="da-DK" dirty="0"/>
              <a:t> rettet mod ansøgere</a:t>
            </a:r>
          </a:p>
          <a:p>
            <a:pPr lvl="1"/>
            <a:r>
              <a:rPr lang="da-DK" dirty="0"/>
              <a:t>Danmarkskort med zoner (ug.dk/gymnasiekortet) </a:t>
            </a:r>
          </a:p>
          <a:p>
            <a:r>
              <a:rPr lang="da-DK" dirty="0"/>
              <a:t>Udsendelse af materialer (sker snarest)</a:t>
            </a:r>
          </a:p>
          <a:p>
            <a:pPr lvl="1"/>
            <a:r>
              <a:rPr lang="da-DK" dirty="0"/>
              <a:t>Gennemgang af regler</a:t>
            </a:r>
          </a:p>
          <a:p>
            <a:pPr lvl="1"/>
            <a:r>
              <a:rPr lang="da-DK" dirty="0"/>
              <a:t>Oversigt over lovgrundlag samt regler før og nu</a:t>
            </a:r>
          </a:p>
          <a:p>
            <a:pPr lvl="1"/>
            <a:r>
              <a:rPr lang="da-DK" dirty="0"/>
              <a:t>Plakat og pjece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21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579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Lovgrundlag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/>
              <a:t>Lovforslag med ikrafttrædelse den 1. juli 2022 og indarbejdet i:</a:t>
            </a:r>
          </a:p>
          <a:p>
            <a:pPr lvl="1"/>
            <a:r>
              <a:rPr lang="da-DK" dirty="0"/>
              <a:t>Lov om institutioner for almengymnasiale uddannelser og almen voksen uddannelse mv.</a:t>
            </a:r>
          </a:p>
          <a:p>
            <a:pPr lvl="1"/>
            <a:r>
              <a:rPr lang="da-DK" dirty="0"/>
              <a:t>Lov om institutioner for erhvervsrettet uddannelse</a:t>
            </a:r>
          </a:p>
          <a:p>
            <a:pPr lvl="1"/>
            <a:r>
              <a:rPr lang="da-DK" dirty="0"/>
              <a:t>Lov om de gymnasiale uddannelser</a:t>
            </a:r>
          </a:p>
          <a:p>
            <a:r>
              <a:rPr lang="da-DK" dirty="0"/>
              <a:t>Bekendtgørelser:</a:t>
            </a:r>
          </a:p>
          <a:p>
            <a:pPr lvl="1"/>
            <a:r>
              <a:rPr lang="da-DK" dirty="0"/>
              <a:t>Bekendtgørelse om kapacitetsfastsættelse, zoner og profilgymnasier for de gymnasiale uddannelser (trådt i kraft den 1. september 2022)</a:t>
            </a:r>
          </a:p>
          <a:p>
            <a:pPr lvl="1"/>
            <a:r>
              <a:rPr lang="da-DK" dirty="0"/>
              <a:t>Bekendtgørelse om ansøgning til gymnasiale uddannelser og forrang til visse ansøgere (ikke udstedt)</a:t>
            </a:r>
          </a:p>
          <a:p>
            <a:pPr lvl="1"/>
            <a:r>
              <a:rPr lang="da-DK" dirty="0"/>
              <a:t>Bekendtgørelse om </a:t>
            </a:r>
            <a:r>
              <a:rPr lang="da-DK" dirty="0" err="1"/>
              <a:t>elevfordeling</a:t>
            </a:r>
            <a:r>
              <a:rPr lang="da-DK" dirty="0"/>
              <a:t>, transporttid og optagelse på de gymnasiale uddannelser (ikke udsendt i høring)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5122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Tidslinje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2A78-D539-461A-B021-0F0A3DC9711E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4</a:t>
            </a:fld>
            <a:endParaRPr lang="da-DK" dirty="0"/>
          </a:p>
        </p:txBody>
      </p:sp>
      <p:cxnSp>
        <p:nvCxnSpPr>
          <p:cNvPr id="5" name="Straight Arrow Connector 20">
            <a:extLst>
              <a:ext uri="{FF2B5EF4-FFF2-40B4-BE49-F238E27FC236}">
                <a16:creationId xmlns:a16="http://schemas.microsoft.com/office/drawing/2014/main" id="{D957A954-5FA0-4D38-B6A2-C9F362163AD8}"/>
              </a:ext>
            </a:extLst>
          </p:cNvPr>
          <p:cNvCxnSpPr>
            <a:cxnSpLocks/>
          </p:cNvCxnSpPr>
          <p:nvPr/>
        </p:nvCxnSpPr>
        <p:spPr>
          <a:xfrm>
            <a:off x="1090394" y="3975144"/>
            <a:ext cx="10102442" cy="0"/>
          </a:xfrm>
          <a:prstGeom prst="straightConnector1">
            <a:avLst/>
          </a:prstGeom>
          <a:ln w="9525" cmpd="sng">
            <a:solidFill>
              <a:srgbClr val="007A98"/>
            </a:solidFill>
            <a:headEnd type="none"/>
            <a:tailEnd type="arrow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632392" y="3578573"/>
            <a:ext cx="832871" cy="77874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Februar</a:t>
            </a:r>
          </a:p>
        </p:txBody>
      </p:sp>
      <p:sp>
        <p:nvSpPr>
          <p:cNvPr id="7" name="Oval 14">
            <a:extLst>
              <a:ext uri="{FF2B5EF4-FFF2-40B4-BE49-F238E27FC236}">
                <a16:creationId xmlns:a16="http://schemas.microsoft.com/office/drawing/2014/main" id="{C2101871-7731-4E08-8714-3582E0FFDFFD}"/>
              </a:ext>
            </a:extLst>
          </p:cNvPr>
          <p:cNvSpPr>
            <a:spLocks noChangeAspect="1"/>
          </p:cNvSpPr>
          <p:nvPr/>
        </p:nvSpPr>
        <p:spPr>
          <a:xfrm>
            <a:off x="4426079" y="3593779"/>
            <a:ext cx="753612" cy="7536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April</a:t>
            </a:r>
          </a:p>
        </p:txBody>
      </p:sp>
      <p:sp>
        <p:nvSpPr>
          <p:cNvPr id="8" name="Oval 15">
            <a:extLst>
              <a:ext uri="{FF2B5EF4-FFF2-40B4-BE49-F238E27FC236}">
                <a16:creationId xmlns:a16="http://schemas.microsoft.com/office/drawing/2014/main" id="{E9338FF4-BF68-411E-88A8-4AF05AA22D4A}"/>
              </a:ext>
            </a:extLst>
          </p:cNvPr>
          <p:cNvSpPr>
            <a:spLocks noChangeAspect="1"/>
          </p:cNvSpPr>
          <p:nvPr/>
        </p:nvSpPr>
        <p:spPr>
          <a:xfrm>
            <a:off x="6309484" y="3593779"/>
            <a:ext cx="753612" cy="7536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Maj</a:t>
            </a:r>
          </a:p>
        </p:txBody>
      </p:sp>
      <p:sp>
        <p:nvSpPr>
          <p:cNvPr id="9" name="Oval 16">
            <a:extLst>
              <a:ext uri="{FF2B5EF4-FFF2-40B4-BE49-F238E27FC236}">
                <a16:creationId xmlns:a16="http://schemas.microsoft.com/office/drawing/2014/main" id="{B3D44F20-9A3F-4AF1-B345-ADB24C37B6C6}"/>
              </a:ext>
            </a:extLst>
          </p:cNvPr>
          <p:cNvSpPr>
            <a:spLocks noChangeAspect="1"/>
          </p:cNvSpPr>
          <p:nvPr/>
        </p:nvSpPr>
        <p:spPr>
          <a:xfrm>
            <a:off x="8192889" y="3578574"/>
            <a:ext cx="753612" cy="7536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Juni</a:t>
            </a:r>
          </a:p>
        </p:txBody>
      </p:sp>
      <p:sp>
        <p:nvSpPr>
          <p:cNvPr id="10" name="Oval 17">
            <a:extLst>
              <a:ext uri="{FF2B5EF4-FFF2-40B4-BE49-F238E27FC236}">
                <a16:creationId xmlns:a16="http://schemas.microsoft.com/office/drawing/2014/main" id="{9B53E9FB-C3B0-44DB-A6F5-58CD26CCFDE8}"/>
              </a:ext>
            </a:extLst>
          </p:cNvPr>
          <p:cNvSpPr>
            <a:spLocks noChangeAspect="1"/>
          </p:cNvSpPr>
          <p:nvPr/>
        </p:nvSpPr>
        <p:spPr>
          <a:xfrm>
            <a:off x="2542674" y="3578449"/>
            <a:ext cx="753612" cy="7536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Marts</a:t>
            </a:r>
          </a:p>
        </p:txBody>
      </p:sp>
      <p:sp>
        <p:nvSpPr>
          <p:cNvPr id="11" name="Oval 18">
            <a:extLst>
              <a:ext uri="{FF2B5EF4-FFF2-40B4-BE49-F238E27FC236}">
                <a16:creationId xmlns:a16="http://schemas.microsoft.com/office/drawing/2014/main" id="{283C9FA1-69D1-427B-97DB-7FC1E049D1B2}"/>
              </a:ext>
            </a:extLst>
          </p:cNvPr>
          <p:cNvSpPr>
            <a:spLocks noChangeAspect="1"/>
          </p:cNvSpPr>
          <p:nvPr/>
        </p:nvSpPr>
        <p:spPr>
          <a:xfrm>
            <a:off x="10076292" y="3578574"/>
            <a:ext cx="794073" cy="7536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August</a:t>
            </a:r>
          </a:p>
        </p:txBody>
      </p:sp>
      <p:cxnSp>
        <p:nvCxnSpPr>
          <p:cNvPr id="13" name="Straight Connector 13">
            <a:extLst>
              <a:ext uri="{FF2B5EF4-FFF2-40B4-BE49-F238E27FC236}">
                <a16:creationId xmlns:a16="http://schemas.microsoft.com/office/drawing/2014/main" id="{2582BC8F-0F9D-4296-99DB-B93D2289B524}"/>
              </a:ext>
            </a:extLst>
          </p:cNvPr>
          <p:cNvCxnSpPr>
            <a:cxnSpLocks/>
          </p:cNvCxnSpPr>
          <p:nvPr/>
        </p:nvCxnSpPr>
        <p:spPr>
          <a:xfrm flipV="1">
            <a:off x="1048826" y="2251762"/>
            <a:ext cx="1" cy="1268887"/>
          </a:xfrm>
          <a:prstGeom prst="line">
            <a:avLst/>
          </a:prstGeom>
          <a:ln w="12700">
            <a:solidFill>
              <a:srgbClr val="007A98"/>
            </a:solidFill>
            <a:prstDash val="sysDot"/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3">
            <a:extLst>
              <a:ext uri="{FF2B5EF4-FFF2-40B4-BE49-F238E27FC236}">
                <a16:creationId xmlns:a16="http://schemas.microsoft.com/office/drawing/2014/main" id="{AE52A1CD-7F64-41DD-BC61-49F4A8C5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830" y="2516808"/>
            <a:ext cx="955086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652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28575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42227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</a:defRPr>
            </a:lvl4pPr>
            <a:lvl5pPr marL="5715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10287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14859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19431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24003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da-DK" dirty="0">
                <a:solidFill>
                  <a:schemeClr val="tx2"/>
                </a:solidFill>
                <a:latin typeface="+mj-lt"/>
              </a:rPr>
              <a:t>1/3 </a:t>
            </a:r>
          </a:p>
          <a:p>
            <a:pPr algn="ctr">
              <a:lnSpc>
                <a:spcPct val="75000"/>
              </a:lnSpc>
            </a:pPr>
            <a:r>
              <a:rPr lang="da-DK" sz="800" dirty="0">
                <a:solidFill>
                  <a:schemeClr val="tx2"/>
                </a:solidFill>
                <a:latin typeface="+mj-lt"/>
              </a:rPr>
              <a:t>Frist for rettidig ansøgning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AE52A1CD-7F64-41DD-BC61-49F4A8C5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360" y="1656194"/>
            <a:ext cx="105493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652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28575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42227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</a:defRPr>
            </a:lvl4pPr>
            <a:lvl5pPr marL="5715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10287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14859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19431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24003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da-DK" dirty="0">
                <a:solidFill>
                  <a:schemeClr val="tx2"/>
                </a:solidFill>
                <a:latin typeface="+mj-lt"/>
              </a:rPr>
              <a:t>1/2 </a:t>
            </a:r>
          </a:p>
          <a:p>
            <a:pPr algn="ctr">
              <a:lnSpc>
                <a:spcPct val="75000"/>
              </a:lnSpc>
            </a:pPr>
            <a:r>
              <a:rPr lang="da-DK" sz="800" dirty="0">
                <a:solidFill>
                  <a:schemeClr val="tx2"/>
                </a:solidFill>
                <a:latin typeface="+mj-lt"/>
              </a:rPr>
              <a:t>Udmelding af foreløbige kapaciteter</a:t>
            </a:r>
          </a:p>
        </p:txBody>
      </p:sp>
      <p:cxnSp>
        <p:nvCxnSpPr>
          <p:cNvPr id="16" name="Straight Connector 13">
            <a:extLst>
              <a:ext uri="{FF2B5EF4-FFF2-40B4-BE49-F238E27FC236}">
                <a16:creationId xmlns:a16="http://schemas.microsoft.com/office/drawing/2014/main" id="{2582BC8F-0F9D-4296-99DB-B93D2289B524}"/>
              </a:ext>
            </a:extLst>
          </p:cNvPr>
          <p:cNvCxnSpPr>
            <a:cxnSpLocks/>
          </p:cNvCxnSpPr>
          <p:nvPr/>
        </p:nvCxnSpPr>
        <p:spPr>
          <a:xfrm flipV="1">
            <a:off x="2919480" y="2884899"/>
            <a:ext cx="0" cy="635750"/>
          </a:xfrm>
          <a:prstGeom prst="line">
            <a:avLst/>
          </a:prstGeom>
          <a:ln w="12700">
            <a:solidFill>
              <a:srgbClr val="007A98"/>
            </a:solidFill>
            <a:prstDash val="sysDot"/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3">
            <a:extLst>
              <a:ext uri="{FF2B5EF4-FFF2-40B4-BE49-F238E27FC236}">
                <a16:creationId xmlns:a16="http://schemas.microsoft.com/office/drawing/2014/main" id="{AE52A1CD-7F64-41DD-BC61-49F4A8C5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2555" y="5036285"/>
            <a:ext cx="95508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652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28575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42227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</a:defRPr>
            </a:lvl4pPr>
            <a:lvl5pPr marL="5715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10287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14859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19431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24003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da-DK" dirty="0">
                <a:solidFill>
                  <a:schemeClr val="tx2"/>
                </a:solidFill>
                <a:latin typeface="+mj-lt"/>
              </a:rPr>
              <a:t>1/3 – 25/3</a:t>
            </a:r>
          </a:p>
          <a:p>
            <a:pPr algn="ctr">
              <a:lnSpc>
                <a:spcPct val="75000"/>
              </a:lnSpc>
            </a:pPr>
            <a:r>
              <a:rPr lang="da-DK" sz="800" dirty="0">
                <a:solidFill>
                  <a:schemeClr val="tx2"/>
                </a:solidFill>
                <a:latin typeface="+mj-lt"/>
              </a:rPr>
              <a:t>Regioner og institutioner vurderer forrang</a:t>
            </a:r>
          </a:p>
        </p:txBody>
      </p:sp>
      <p:cxnSp>
        <p:nvCxnSpPr>
          <p:cNvPr id="20" name="Straight Connector 13">
            <a:extLst>
              <a:ext uri="{FF2B5EF4-FFF2-40B4-BE49-F238E27FC236}">
                <a16:creationId xmlns:a16="http://schemas.microsoft.com/office/drawing/2014/main" id="{2582BC8F-0F9D-4296-99DB-B93D2289B524}"/>
              </a:ext>
            </a:extLst>
          </p:cNvPr>
          <p:cNvCxnSpPr>
            <a:cxnSpLocks/>
          </p:cNvCxnSpPr>
          <p:nvPr/>
        </p:nvCxnSpPr>
        <p:spPr>
          <a:xfrm flipH="1" flipV="1">
            <a:off x="3902255" y="3983458"/>
            <a:ext cx="27791" cy="956836"/>
          </a:xfrm>
          <a:prstGeom prst="line">
            <a:avLst/>
          </a:prstGeom>
          <a:ln w="12700">
            <a:solidFill>
              <a:srgbClr val="007A98"/>
            </a:solidFill>
            <a:prstDash val="sysDot"/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3">
            <a:extLst>
              <a:ext uri="{FF2B5EF4-FFF2-40B4-BE49-F238E27FC236}">
                <a16:creationId xmlns:a16="http://schemas.microsoft.com/office/drawing/2014/main" id="{AE52A1CD-7F64-41DD-BC61-49F4A8C5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4398" y="2672250"/>
            <a:ext cx="955086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652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28575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42227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</a:defRPr>
            </a:lvl4pPr>
            <a:lvl5pPr marL="5715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10287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14859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19431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24003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da-DK" dirty="0">
                <a:solidFill>
                  <a:schemeClr val="tx2"/>
                </a:solidFill>
                <a:latin typeface="+mj-lt"/>
              </a:rPr>
              <a:t>1/4 – 1/5</a:t>
            </a:r>
          </a:p>
          <a:p>
            <a:pPr algn="ctr">
              <a:lnSpc>
                <a:spcPct val="75000"/>
              </a:lnSpc>
            </a:pPr>
            <a:r>
              <a:rPr lang="da-DK" sz="800" dirty="0">
                <a:solidFill>
                  <a:schemeClr val="tx2"/>
                </a:solidFill>
                <a:latin typeface="+mj-lt"/>
              </a:rPr>
              <a:t>Behandling af ansøgninger</a:t>
            </a:r>
          </a:p>
        </p:txBody>
      </p:sp>
      <p:cxnSp>
        <p:nvCxnSpPr>
          <p:cNvPr id="23" name="Straight Connector 13">
            <a:extLst>
              <a:ext uri="{FF2B5EF4-FFF2-40B4-BE49-F238E27FC236}">
                <a16:creationId xmlns:a16="http://schemas.microsoft.com/office/drawing/2014/main" id="{2582BC8F-0F9D-4296-99DB-B93D2289B524}"/>
              </a:ext>
            </a:extLst>
          </p:cNvPr>
          <p:cNvCxnSpPr>
            <a:cxnSpLocks/>
          </p:cNvCxnSpPr>
          <p:nvPr/>
        </p:nvCxnSpPr>
        <p:spPr>
          <a:xfrm flipV="1">
            <a:off x="5731332" y="3075760"/>
            <a:ext cx="8836" cy="869157"/>
          </a:xfrm>
          <a:prstGeom prst="line">
            <a:avLst/>
          </a:prstGeom>
          <a:ln w="12700">
            <a:solidFill>
              <a:srgbClr val="007A98"/>
            </a:solidFill>
            <a:prstDash val="sysDot"/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">
            <a:extLst>
              <a:ext uri="{FF2B5EF4-FFF2-40B4-BE49-F238E27FC236}">
                <a16:creationId xmlns:a16="http://schemas.microsoft.com/office/drawing/2014/main" id="{AE52A1CD-7F64-41DD-BC61-49F4A8C5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167" y="1881696"/>
            <a:ext cx="955086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652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28575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42227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</a:defRPr>
            </a:lvl4pPr>
            <a:lvl5pPr marL="5715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10287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14859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19431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24003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da-DK" dirty="0">
                <a:solidFill>
                  <a:schemeClr val="tx2"/>
                </a:solidFill>
                <a:latin typeface="+mj-lt"/>
              </a:rPr>
              <a:t>1/5 – 15/5</a:t>
            </a:r>
          </a:p>
          <a:p>
            <a:pPr algn="ctr">
              <a:lnSpc>
                <a:spcPct val="75000"/>
              </a:lnSpc>
            </a:pPr>
            <a:r>
              <a:rPr lang="da-DK" sz="800" dirty="0">
                <a:solidFill>
                  <a:schemeClr val="tx2"/>
                </a:solidFill>
                <a:latin typeface="+mj-lt"/>
              </a:rPr>
              <a:t>Central </a:t>
            </a:r>
            <a:r>
              <a:rPr lang="da-DK" sz="800" dirty="0" err="1">
                <a:solidFill>
                  <a:schemeClr val="tx2"/>
                </a:solidFill>
                <a:latin typeface="+mj-lt"/>
              </a:rPr>
              <a:t>elevfordeling</a:t>
            </a:r>
            <a:endParaRPr lang="da-DK" sz="8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25" name="Straight Connector 13">
            <a:extLst>
              <a:ext uri="{FF2B5EF4-FFF2-40B4-BE49-F238E27FC236}">
                <a16:creationId xmlns:a16="http://schemas.microsoft.com/office/drawing/2014/main" id="{2582BC8F-0F9D-4296-99DB-B93D2289B524}"/>
              </a:ext>
            </a:extLst>
          </p:cNvPr>
          <p:cNvCxnSpPr>
            <a:cxnSpLocks/>
            <a:endCxn id="24" idx="2"/>
          </p:cNvCxnSpPr>
          <p:nvPr/>
        </p:nvCxnSpPr>
        <p:spPr>
          <a:xfrm flipV="1">
            <a:off x="7343874" y="2266417"/>
            <a:ext cx="8836" cy="1717041"/>
          </a:xfrm>
          <a:prstGeom prst="line">
            <a:avLst/>
          </a:prstGeom>
          <a:ln w="12700">
            <a:solidFill>
              <a:srgbClr val="007A98"/>
            </a:solidFill>
            <a:prstDash val="sysDot"/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3">
            <a:extLst>
              <a:ext uri="{FF2B5EF4-FFF2-40B4-BE49-F238E27FC236}">
                <a16:creationId xmlns:a16="http://schemas.microsoft.com/office/drawing/2014/main" id="{AE52A1CD-7F64-41DD-BC61-49F4A8C5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2274" y="4861669"/>
            <a:ext cx="95508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652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28575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42227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</a:defRPr>
            </a:lvl4pPr>
            <a:lvl5pPr marL="5715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10287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14859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19431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24003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da-DK" dirty="0">
                <a:solidFill>
                  <a:schemeClr val="tx2"/>
                </a:solidFill>
                <a:latin typeface="+mj-lt"/>
              </a:rPr>
              <a:t>1/6</a:t>
            </a:r>
          </a:p>
          <a:p>
            <a:pPr algn="ctr">
              <a:lnSpc>
                <a:spcPct val="75000"/>
              </a:lnSpc>
            </a:pPr>
            <a:r>
              <a:rPr lang="da-DK" sz="800" dirty="0">
                <a:solidFill>
                  <a:schemeClr val="tx2"/>
                </a:solidFill>
                <a:latin typeface="+mj-lt"/>
              </a:rPr>
              <a:t>Besked om pladsreservation til ansøgere</a:t>
            </a:r>
          </a:p>
        </p:txBody>
      </p:sp>
      <p:cxnSp>
        <p:nvCxnSpPr>
          <p:cNvPr id="27" name="Straight Connector 13">
            <a:extLst>
              <a:ext uri="{FF2B5EF4-FFF2-40B4-BE49-F238E27FC236}">
                <a16:creationId xmlns:a16="http://schemas.microsoft.com/office/drawing/2014/main" id="{2582BC8F-0F9D-4296-99DB-B93D2289B524}"/>
              </a:ext>
            </a:extLst>
          </p:cNvPr>
          <p:cNvCxnSpPr>
            <a:cxnSpLocks/>
          </p:cNvCxnSpPr>
          <p:nvPr/>
        </p:nvCxnSpPr>
        <p:spPr>
          <a:xfrm flipV="1">
            <a:off x="7511970" y="3994503"/>
            <a:ext cx="18913" cy="1572920"/>
          </a:xfrm>
          <a:prstGeom prst="line">
            <a:avLst/>
          </a:prstGeom>
          <a:ln w="12700">
            <a:solidFill>
              <a:srgbClr val="007A98"/>
            </a:solidFill>
            <a:prstDash val="sysDot"/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">
            <a:extLst>
              <a:ext uri="{FF2B5EF4-FFF2-40B4-BE49-F238E27FC236}">
                <a16:creationId xmlns:a16="http://schemas.microsoft.com/office/drawing/2014/main" id="{AE52A1CD-7F64-41DD-BC61-49F4A8C5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346" y="2599102"/>
            <a:ext cx="955086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652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28575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42227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</a:defRPr>
            </a:lvl4pPr>
            <a:lvl5pPr marL="5715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10287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14859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19431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24003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da-DK" dirty="0">
                <a:solidFill>
                  <a:schemeClr val="tx2"/>
                </a:solidFill>
                <a:latin typeface="+mj-lt"/>
              </a:rPr>
              <a:t>25/5</a:t>
            </a:r>
          </a:p>
          <a:p>
            <a:pPr algn="ctr">
              <a:lnSpc>
                <a:spcPct val="75000"/>
              </a:lnSpc>
            </a:pPr>
            <a:r>
              <a:rPr lang="da-DK" sz="800" dirty="0">
                <a:solidFill>
                  <a:schemeClr val="tx2"/>
                </a:solidFill>
                <a:latin typeface="+mj-lt"/>
              </a:rPr>
              <a:t>Meddelelse til institutionerne om, hvilke elever de får</a:t>
            </a:r>
          </a:p>
        </p:txBody>
      </p:sp>
      <p:cxnSp>
        <p:nvCxnSpPr>
          <p:cNvPr id="32" name="Straight Connector 13">
            <a:extLst>
              <a:ext uri="{FF2B5EF4-FFF2-40B4-BE49-F238E27FC236}">
                <a16:creationId xmlns:a16="http://schemas.microsoft.com/office/drawing/2014/main" id="{2582BC8F-0F9D-4296-99DB-B93D2289B524}"/>
              </a:ext>
            </a:extLst>
          </p:cNvPr>
          <p:cNvCxnSpPr>
            <a:cxnSpLocks/>
          </p:cNvCxnSpPr>
          <p:nvPr/>
        </p:nvCxnSpPr>
        <p:spPr>
          <a:xfrm flipV="1">
            <a:off x="8014717" y="3208137"/>
            <a:ext cx="0" cy="751894"/>
          </a:xfrm>
          <a:prstGeom prst="line">
            <a:avLst/>
          </a:prstGeom>
          <a:ln w="12700">
            <a:solidFill>
              <a:srgbClr val="007A98"/>
            </a:solidFill>
            <a:prstDash val="sysDot"/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">
            <a:extLst>
              <a:ext uri="{FF2B5EF4-FFF2-40B4-BE49-F238E27FC236}">
                <a16:creationId xmlns:a16="http://schemas.microsoft.com/office/drawing/2014/main" id="{AE52A1CD-7F64-41DD-BC61-49F4A8C5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427" y="5629679"/>
            <a:ext cx="95508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652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28575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42227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</a:defRPr>
            </a:lvl4pPr>
            <a:lvl5pPr marL="5715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10287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14859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19431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24003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da-DK" dirty="0">
                <a:solidFill>
                  <a:schemeClr val="tx2"/>
                </a:solidFill>
                <a:latin typeface="+mj-lt"/>
              </a:rPr>
              <a:t>15/5 – 25/5</a:t>
            </a:r>
          </a:p>
          <a:p>
            <a:pPr algn="ctr">
              <a:lnSpc>
                <a:spcPct val="75000"/>
              </a:lnSpc>
            </a:pPr>
            <a:r>
              <a:rPr lang="da-DK" sz="800" dirty="0">
                <a:solidFill>
                  <a:schemeClr val="tx2"/>
                </a:solidFill>
                <a:latin typeface="+mj-lt"/>
              </a:rPr>
              <a:t>Regionernes fordeling af </a:t>
            </a:r>
            <a:r>
              <a:rPr lang="da-DK" sz="800" dirty="0" err="1">
                <a:solidFill>
                  <a:schemeClr val="tx2"/>
                </a:solidFill>
                <a:latin typeface="+mj-lt"/>
              </a:rPr>
              <a:t>ufordelte</a:t>
            </a:r>
            <a:endParaRPr lang="da-DK" sz="8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39" name="Straight Connector 13">
            <a:extLst>
              <a:ext uri="{FF2B5EF4-FFF2-40B4-BE49-F238E27FC236}">
                <a16:creationId xmlns:a16="http://schemas.microsoft.com/office/drawing/2014/main" id="{2582BC8F-0F9D-4296-99DB-B93D2289B524}"/>
              </a:ext>
            </a:extLst>
          </p:cNvPr>
          <p:cNvCxnSpPr>
            <a:cxnSpLocks/>
          </p:cNvCxnSpPr>
          <p:nvPr/>
        </p:nvCxnSpPr>
        <p:spPr>
          <a:xfrm flipV="1">
            <a:off x="8569695" y="4357315"/>
            <a:ext cx="0" cy="399880"/>
          </a:xfrm>
          <a:prstGeom prst="line">
            <a:avLst/>
          </a:prstGeom>
          <a:ln w="12700">
            <a:solidFill>
              <a:srgbClr val="007A98"/>
            </a:solidFill>
            <a:prstDash val="sysDot"/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3">
            <a:extLst>
              <a:ext uri="{FF2B5EF4-FFF2-40B4-BE49-F238E27FC236}">
                <a16:creationId xmlns:a16="http://schemas.microsoft.com/office/drawing/2014/main" id="{AE52A1CD-7F64-41DD-BC61-49F4A8C5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1206" y="5629679"/>
            <a:ext cx="955086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652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28575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42227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</a:defRPr>
            </a:lvl4pPr>
            <a:lvl5pPr marL="5715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10287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14859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19431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24003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da-DK" dirty="0">
                <a:solidFill>
                  <a:schemeClr val="tx2"/>
                </a:solidFill>
                <a:latin typeface="+mj-lt"/>
              </a:rPr>
              <a:t>7/6 – 7/11</a:t>
            </a:r>
          </a:p>
          <a:p>
            <a:pPr algn="ctr">
              <a:lnSpc>
                <a:spcPct val="75000"/>
              </a:lnSpc>
            </a:pPr>
            <a:r>
              <a:rPr lang="da-DK" sz="800" dirty="0">
                <a:solidFill>
                  <a:schemeClr val="tx2"/>
                </a:solidFill>
                <a:latin typeface="+mj-lt"/>
              </a:rPr>
              <a:t>Regionernes fordeling af </a:t>
            </a:r>
            <a:r>
              <a:rPr lang="da-DK" sz="800" dirty="0" err="1">
                <a:solidFill>
                  <a:schemeClr val="tx2"/>
                </a:solidFill>
                <a:latin typeface="+mj-lt"/>
              </a:rPr>
              <a:t>eftertilmeldere</a:t>
            </a:r>
            <a:endParaRPr lang="da-DK" sz="8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43" name="Straight Connector 13">
            <a:extLst>
              <a:ext uri="{FF2B5EF4-FFF2-40B4-BE49-F238E27FC236}">
                <a16:creationId xmlns:a16="http://schemas.microsoft.com/office/drawing/2014/main" id="{2582BC8F-0F9D-4296-99DB-B93D2289B524}"/>
              </a:ext>
            </a:extLst>
          </p:cNvPr>
          <p:cNvCxnSpPr>
            <a:cxnSpLocks/>
          </p:cNvCxnSpPr>
          <p:nvPr/>
        </p:nvCxnSpPr>
        <p:spPr>
          <a:xfrm flipV="1">
            <a:off x="9395375" y="3994503"/>
            <a:ext cx="18913" cy="1572920"/>
          </a:xfrm>
          <a:prstGeom prst="line">
            <a:avLst/>
          </a:prstGeom>
          <a:ln w="12700">
            <a:solidFill>
              <a:srgbClr val="007A98"/>
            </a:solidFill>
            <a:prstDash val="sysDot"/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3">
            <a:extLst>
              <a:ext uri="{FF2B5EF4-FFF2-40B4-BE49-F238E27FC236}">
                <a16:creationId xmlns:a16="http://schemas.microsoft.com/office/drawing/2014/main" id="{AE52A1CD-7F64-41DD-BC61-49F4A8C5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6749" y="4863324"/>
            <a:ext cx="110776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652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28575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42227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</a:defRPr>
            </a:lvl4pPr>
            <a:lvl5pPr marL="5715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10287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14859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19431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24003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da-DK" dirty="0">
                <a:solidFill>
                  <a:schemeClr val="tx2"/>
                </a:solidFill>
                <a:latin typeface="+mj-lt"/>
              </a:rPr>
              <a:t>Juni</a:t>
            </a:r>
          </a:p>
          <a:p>
            <a:pPr algn="ctr">
              <a:lnSpc>
                <a:spcPct val="75000"/>
              </a:lnSpc>
            </a:pPr>
            <a:r>
              <a:rPr lang="da-DK" sz="800" dirty="0">
                <a:solidFill>
                  <a:schemeClr val="tx2"/>
                </a:solidFill>
                <a:latin typeface="+mj-lt"/>
              </a:rPr>
              <a:t>Vurdering af adgangskrav + evt. optagelsesprøver</a:t>
            </a:r>
          </a:p>
        </p:txBody>
      </p:sp>
      <p:cxnSp>
        <p:nvCxnSpPr>
          <p:cNvPr id="45" name="Straight Connector 13">
            <a:extLst>
              <a:ext uri="{FF2B5EF4-FFF2-40B4-BE49-F238E27FC236}">
                <a16:creationId xmlns:a16="http://schemas.microsoft.com/office/drawing/2014/main" id="{2582BC8F-0F9D-4296-99DB-B93D2289B524}"/>
              </a:ext>
            </a:extLst>
          </p:cNvPr>
          <p:cNvCxnSpPr>
            <a:cxnSpLocks/>
          </p:cNvCxnSpPr>
          <p:nvPr/>
        </p:nvCxnSpPr>
        <p:spPr>
          <a:xfrm flipV="1">
            <a:off x="9964344" y="3994503"/>
            <a:ext cx="0" cy="762692"/>
          </a:xfrm>
          <a:prstGeom prst="line">
            <a:avLst/>
          </a:prstGeom>
          <a:ln w="12700">
            <a:solidFill>
              <a:srgbClr val="007A98"/>
            </a:solidFill>
            <a:prstDash val="sysDot"/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3">
            <a:extLst>
              <a:ext uri="{FF2B5EF4-FFF2-40B4-BE49-F238E27FC236}">
                <a16:creationId xmlns:a16="http://schemas.microsoft.com/office/drawing/2014/main" id="{AE52A1CD-7F64-41DD-BC61-49F4A8C53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7478" y="5086644"/>
            <a:ext cx="95508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652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2pPr>
            <a:lvl3pPr marL="28575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3pPr>
            <a:lvl4pPr marL="422275" indent="-134938" algn="l" rtl="0" eaLnBrk="1" fontAlgn="base" hangingPunct="1">
              <a:spcBef>
                <a:spcPct val="50000"/>
              </a:spcBef>
              <a:spcAft>
                <a:spcPct val="0"/>
              </a:spcAft>
              <a:buChar char="·"/>
              <a:defRPr sz="1200">
                <a:solidFill>
                  <a:schemeClr val="tx1"/>
                </a:solidFill>
                <a:latin typeface="+mn-lt"/>
              </a:defRPr>
            </a:lvl4pPr>
            <a:lvl5pPr marL="5715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10287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14859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19431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2400300" indent="-147638" algn="l" rtl="0" eaLnBrk="1" fontAlgn="base" hangingPunct="1">
              <a:spcBef>
                <a:spcPct val="5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da-DK" dirty="0">
                <a:solidFill>
                  <a:schemeClr val="tx2"/>
                </a:solidFill>
                <a:latin typeface="+mj-lt"/>
              </a:rPr>
              <a:t>26/4</a:t>
            </a:r>
          </a:p>
          <a:p>
            <a:pPr algn="ctr">
              <a:lnSpc>
                <a:spcPct val="75000"/>
              </a:lnSpc>
            </a:pPr>
            <a:r>
              <a:rPr lang="da-DK" sz="800" dirty="0">
                <a:solidFill>
                  <a:schemeClr val="tx2"/>
                </a:solidFill>
                <a:latin typeface="+mj-lt"/>
              </a:rPr>
              <a:t>Optagelsesprøve</a:t>
            </a:r>
          </a:p>
        </p:txBody>
      </p:sp>
      <p:cxnSp>
        <p:nvCxnSpPr>
          <p:cNvPr id="49" name="Straight Connector 13">
            <a:extLst>
              <a:ext uri="{FF2B5EF4-FFF2-40B4-BE49-F238E27FC236}">
                <a16:creationId xmlns:a16="http://schemas.microsoft.com/office/drawing/2014/main" id="{2582BC8F-0F9D-4296-99DB-B93D2289B524}"/>
              </a:ext>
            </a:extLst>
          </p:cNvPr>
          <p:cNvCxnSpPr>
            <a:cxnSpLocks/>
          </p:cNvCxnSpPr>
          <p:nvPr/>
        </p:nvCxnSpPr>
        <p:spPr>
          <a:xfrm flipV="1">
            <a:off x="6131469" y="3990258"/>
            <a:ext cx="10146" cy="950036"/>
          </a:xfrm>
          <a:prstGeom prst="line">
            <a:avLst/>
          </a:prstGeom>
          <a:ln w="12700">
            <a:solidFill>
              <a:srgbClr val="007A98"/>
            </a:solidFill>
            <a:prstDash val="sysDot"/>
            <a:headEnd type="none" w="med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20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Zoner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41217" y="2412250"/>
            <a:ext cx="5423478" cy="3559179"/>
          </a:xfrm>
        </p:spPr>
        <p:txBody>
          <a:bodyPr/>
          <a:lstStyle/>
          <a:p>
            <a:r>
              <a:rPr lang="da-DK" dirty="0"/>
              <a:t>Landet er inddelt i 28 geografiske zoner</a:t>
            </a:r>
          </a:p>
          <a:p>
            <a:pPr lvl="1"/>
            <a:r>
              <a:rPr lang="da-DK" dirty="0"/>
              <a:t>5 fordelingszoner</a:t>
            </a:r>
          </a:p>
          <a:p>
            <a:pPr lvl="1"/>
            <a:r>
              <a:rPr lang="da-DK" dirty="0"/>
              <a:t>23 afstandszoner</a:t>
            </a:r>
          </a:p>
          <a:p>
            <a:r>
              <a:rPr lang="da-DK" dirty="0"/>
              <a:t>Zonerne følger kommunegrænser</a:t>
            </a:r>
          </a:p>
          <a:p>
            <a:r>
              <a:rPr lang="da-DK" dirty="0"/>
              <a:t>Fordelingszoner er fordelingszoner i mindst tre år ad gangen</a:t>
            </a:r>
          </a:p>
          <a:p>
            <a:r>
              <a:rPr lang="da-DK" dirty="0"/>
              <a:t>Det vurderes årligt, om en afstandszone skal overgå til at være fordelingszone</a:t>
            </a:r>
          </a:p>
          <a:p>
            <a:pPr marL="180000" lvl="1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B7E0C-6304-41C9-8D5F-9F9F317C11E4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5</a:t>
            </a:fld>
            <a:endParaRPr lang="da-DK" dirty="0"/>
          </a:p>
        </p:txBody>
      </p:sp>
      <p:pic>
        <p:nvPicPr>
          <p:cNvPr id="9" name="Pladsholder til indhold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35748" y="1739846"/>
            <a:ext cx="4405367" cy="440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75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Fordelingszoner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/>
              <a:t>Elevpladserne opdeles i tre grupper </a:t>
            </a:r>
            <a:r>
              <a:rPr lang="da-DK" dirty="0" err="1"/>
              <a:t>pba</a:t>
            </a:r>
            <a:r>
              <a:rPr lang="da-DK" dirty="0"/>
              <a:t>. forældreindkomst: Høj, mellem og lav</a:t>
            </a:r>
          </a:p>
          <a:p>
            <a:r>
              <a:rPr lang="da-DK" dirty="0"/>
              <a:t>Der er pladser i alle indkomstgrupper på alle gymnasier</a:t>
            </a:r>
          </a:p>
          <a:p>
            <a:r>
              <a:rPr lang="da-DK" dirty="0"/>
              <a:t>Andelen af pladser i hver indkomstgruppe skal afspejle andelen af 1. prioritetsansøgere til den pågældende uddannelse i zonen</a:t>
            </a:r>
          </a:p>
          <a:p>
            <a:r>
              <a:rPr lang="da-DK" dirty="0"/>
              <a:t>Antallet af pladser i hver indkomstgruppe fastsættes efter den 1. marts</a:t>
            </a:r>
          </a:p>
          <a:p>
            <a:r>
              <a:rPr lang="da-DK" dirty="0"/>
              <a:t>En ansøger tilhører samme indkomstgruppe - uanset hvor i landet ansøgeren søger – og kan komme i betragtning til pladserne i indkomstgruppen, som han/hun er placeret i</a:t>
            </a:r>
          </a:p>
          <a:p>
            <a:r>
              <a:rPr lang="da-DK" dirty="0"/>
              <a:t>Beløbsgrænser for indkomstgrupperne offentliggøres ultimo 2022</a:t>
            </a:r>
          </a:p>
          <a:p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6</a:t>
            </a:fld>
            <a:endParaRPr lang="da-DK" dirty="0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0774" y="3050880"/>
            <a:ext cx="2456335" cy="127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945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Faser i kapacitetsfastsættelsen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9439-ACD5-40DF-9AA7-A3F79ACD6661}" type="datetime2">
              <a:rPr lang="da-DK" noProof="0" smtClean="0"/>
              <a:t>6. november 2022</a:t>
            </a:fld>
            <a:endParaRPr lang="da-DK" noProof="0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73C9-BF5D-4A9A-BB31-45BBB7BABAF7}" type="slidenum">
              <a:rPr lang="da-DK" smtClean="0"/>
              <a:pPr/>
              <a:t>7</a:t>
            </a:fld>
            <a:endParaRPr lang="da-DK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01426005"/>
              </p:ext>
            </p:extLst>
          </p:nvPr>
        </p:nvGraphicFramePr>
        <p:xfrm>
          <a:off x="678599" y="1558635"/>
          <a:ext cx="10791505" cy="3979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Ellipse 7"/>
          <p:cNvSpPr/>
          <p:nvPr/>
        </p:nvSpPr>
        <p:spPr>
          <a:xfrm>
            <a:off x="2736063" y="1474640"/>
            <a:ext cx="2807487" cy="1582694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500" dirty="0">
                <a:solidFill>
                  <a:schemeClr val="bg1"/>
                </a:solidFill>
              </a:rPr>
              <a:t>Indstilling fra institutioner og efterfølgende dialog med regioner</a:t>
            </a:r>
          </a:p>
          <a:p>
            <a:pPr algn="ctr"/>
            <a:endParaRPr lang="da-DK" sz="1400" noProof="0" dirty="0" err="1"/>
          </a:p>
        </p:txBody>
      </p:sp>
      <p:sp>
        <p:nvSpPr>
          <p:cNvPr id="9" name="Højrepil 8"/>
          <p:cNvSpPr/>
          <p:nvPr/>
        </p:nvSpPr>
        <p:spPr>
          <a:xfrm rot="5400000">
            <a:off x="3807873" y="3157162"/>
            <a:ext cx="667003" cy="639179"/>
          </a:xfrm>
          <a:prstGeom prst="rightArrow">
            <a:avLst>
              <a:gd name="adj1" fmla="val 60000"/>
              <a:gd name="adj2" fmla="val 50000"/>
            </a:avLst>
          </a:prstGeom>
          <a:solidFill>
            <a:schemeClr val="tx1">
              <a:lumMod val="25000"/>
              <a:lumOff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3651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2. Ansøgning, prioriteter og forrang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39712" y="2186207"/>
            <a:ext cx="8332789" cy="3731836"/>
          </a:xfrm>
        </p:spPr>
        <p:txBody>
          <a:bodyPr/>
          <a:lstStyle/>
          <a:p>
            <a:r>
              <a:rPr lang="da-DK" dirty="0"/>
              <a:t>Ansøgningsfristen er den 1. marts</a:t>
            </a:r>
          </a:p>
          <a:p>
            <a:r>
              <a:rPr lang="da-DK" dirty="0"/>
              <a:t>Ansøgning sker via optagelse.dk for </a:t>
            </a:r>
            <a:r>
              <a:rPr lang="da-DK" u="sng" dirty="0"/>
              <a:t>alle</a:t>
            </a:r>
            <a:r>
              <a:rPr lang="da-DK" dirty="0"/>
              <a:t> ansøgere</a:t>
            </a:r>
          </a:p>
          <a:p>
            <a:r>
              <a:rPr lang="da-DK" dirty="0"/>
              <a:t>Rettidige ansøgere er garanteret en foreløbig plads på en gymnasial uddannelse og har mulighed for at søge om forrang</a:t>
            </a:r>
          </a:p>
          <a:p>
            <a:r>
              <a:rPr lang="da-DK" dirty="0"/>
              <a:t>Ansøgere kan søge i alle zoner og på tværs af zoner</a:t>
            </a:r>
          </a:p>
          <a:p>
            <a:r>
              <a:rPr lang="da-DK" dirty="0"/>
              <a:t>Ansøgerens prioriteter afprøves i ansøgerens prioriterede rækkefølge – vær omhyggelig med rækkefølgen!</a:t>
            </a:r>
          </a:p>
          <a:p>
            <a:r>
              <a:rPr lang="da-DK" dirty="0"/>
              <a:t>Ansøgeren kan ikke fordeles til en uddannelse, som ansøgeren ikke har søgt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11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62894" y="1966727"/>
            <a:ext cx="1015012" cy="10150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Januar</a:t>
            </a:r>
          </a:p>
        </p:txBody>
      </p:sp>
      <p:sp>
        <p:nvSpPr>
          <p:cNvPr id="12" name="Oval 13">
            <a:extLst>
              <a:ext uri="{FF2B5EF4-FFF2-40B4-BE49-F238E27FC236}">
                <a16:creationId xmlns:a16="http://schemas.microsoft.com/office/drawing/2014/main" id="{E5EC0F14-6C9F-4FA1-A223-4BC9E6E44D78}"/>
              </a:ext>
            </a:extLst>
          </p:cNvPr>
          <p:cNvSpPr>
            <a:spLocks noChangeAspect="1"/>
          </p:cNvSpPr>
          <p:nvPr/>
        </p:nvSpPr>
        <p:spPr>
          <a:xfrm>
            <a:off x="10178546" y="4742812"/>
            <a:ext cx="1015012" cy="10150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A9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08000" rIns="0" bIns="108000" rtlCol="0" anchor="ctr">
            <a:noAutofit/>
          </a:bodyPr>
          <a:lstStyle/>
          <a:p>
            <a:pPr algn="ctr"/>
            <a:r>
              <a:rPr lang="da-DK" sz="1100" b="1" dirty="0">
                <a:solidFill>
                  <a:schemeClr val="tx2"/>
                </a:solidFill>
                <a:latin typeface="+mj-lt"/>
              </a:rPr>
              <a:t>1. april</a:t>
            </a:r>
          </a:p>
        </p:txBody>
      </p:sp>
      <p:cxnSp>
        <p:nvCxnSpPr>
          <p:cNvPr id="15" name="Lige pilforbindelse 14"/>
          <p:cNvCxnSpPr/>
          <p:nvPr/>
        </p:nvCxnSpPr>
        <p:spPr>
          <a:xfrm>
            <a:off x="10670400" y="3085106"/>
            <a:ext cx="0" cy="1494845"/>
          </a:xfrm>
          <a:prstGeom prst="straightConnector1">
            <a:avLst/>
          </a:prstGeom>
          <a:ln w="63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100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Prioriteter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39765" y="2245273"/>
            <a:ext cx="8332753" cy="4518000"/>
          </a:xfrm>
        </p:spPr>
        <p:txBody>
          <a:bodyPr/>
          <a:lstStyle/>
          <a:p>
            <a:r>
              <a:rPr lang="da-DK" dirty="0"/>
              <a:t>Ingen max. antal prioriteter</a:t>
            </a:r>
          </a:p>
          <a:p>
            <a:r>
              <a:rPr lang="da-DK" dirty="0"/>
              <a:t>Krav om minimum fire prioriteter, hvis ansøgers 1. prioritet er i en fordelingszone </a:t>
            </a:r>
          </a:p>
          <a:p>
            <a:r>
              <a:rPr lang="da-DK" dirty="0"/>
              <a:t>Dog fravigelse fra krav om minimum fire prioriteter, hvis*</a:t>
            </a:r>
          </a:p>
          <a:p>
            <a:pPr lvl="1"/>
            <a:r>
              <a:rPr lang="da-DK" dirty="0"/>
              <a:t>Ansøgerens 1. prioritet er en ASF-klasse</a:t>
            </a:r>
          </a:p>
          <a:p>
            <a:pPr lvl="1"/>
            <a:r>
              <a:rPr lang="da-DK" dirty="0"/>
              <a:t>Ansøgeren alene søger optagelse i særlige klasser (omfattet af § 61, stk. 1 eller 2)</a:t>
            </a:r>
          </a:p>
          <a:p>
            <a:pPr lvl="1"/>
            <a:r>
              <a:rPr lang="da-DK" dirty="0"/>
              <a:t>Ansøgeren ikke kan prioritere fire uddannelsesønsker med en ønsket uddannelse inden for en transporttid på 45 minutter fra sin bopæl</a:t>
            </a:r>
          </a:p>
          <a:p>
            <a:pPr marL="180000" lvl="1" indent="0">
              <a:buNone/>
            </a:pP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35F7-DA85-43C0-B893-2EC1B9725940}" type="datetime2">
              <a:rPr lang="da-DK" smtClean="0"/>
              <a:t>6. november 2022</a:t>
            </a:fld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3"/>
          </p:nvPr>
        </p:nvSpPr>
        <p:spPr>
          <a:xfrm>
            <a:off x="539747" y="5892846"/>
            <a:ext cx="8332788" cy="377325"/>
          </a:xfrm>
        </p:spPr>
        <p:txBody>
          <a:bodyPr/>
          <a:lstStyle/>
          <a:p>
            <a:r>
              <a:rPr lang="da-DK" dirty="0"/>
              <a:t>*Fremgår af udkast til ‘Bekendtgørelse om ansøgning til de gymnasiale uddannelser og forrang til visse ansøgere’, som har været i ekstern høring men ikke er udstedt endnu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880" y="2959678"/>
            <a:ext cx="2745947" cy="154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76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6198691997477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[SUBGRID]" val="[SubGrid]"/>
</p:tagLst>
</file>

<file path=ppt/theme/theme1.xml><?xml version="1.0" encoding="utf-8"?>
<a:theme xmlns:a="http://schemas.openxmlformats.org/drawingml/2006/main" name="UVM">
  <a:themeElements>
    <a:clrScheme name="Undervisningsministeriet">
      <a:dk1>
        <a:srgbClr val="161616"/>
      </a:dk1>
      <a:lt1>
        <a:srgbClr val="FFFFFF"/>
      </a:lt1>
      <a:dk2>
        <a:srgbClr val="404042"/>
      </a:dk2>
      <a:lt2>
        <a:srgbClr val="E5F1F4"/>
      </a:lt2>
      <a:accent1>
        <a:srgbClr val="007A98"/>
      </a:accent1>
      <a:accent2>
        <a:srgbClr val="99CAD6"/>
      </a:accent2>
      <a:accent3>
        <a:srgbClr val="33786D"/>
      </a:accent3>
      <a:accent4>
        <a:srgbClr val="C31F59"/>
      </a:accent4>
      <a:accent5>
        <a:srgbClr val="69226A"/>
      </a:accent5>
      <a:accent6>
        <a:srgbClr val="EA8145"/>
      </a:accent6>
      <a:hlink>
        <a:srgbClr val="007A98"/>
      </a:hlink>
      <a:folHlink>
        <a:srgbClr val="99CAD6"/>
      </a:folHlink>
    </a:clrScheme>
    <a:fontScheme name="UVM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Blank.potx" id="{7B5B84D5-A520-4060-84DC-056D7B13DB11}" vid="{D567C7F5-CE46-4E14-8AB4-EFFA31538308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UVM 100%">
      <a:srgbClr val="007A98"/>
    </a:custClr>
    <a:custClr name="STIL 100%">
      <a:srgbClr val="33786D"/>
    </a:custClr>
    <a:custClr name="STUK 100%">
      <a:srgbClr val="736E6A"/>
    </a:custClr>
    <a:custClr name="DARK BLUE 100%">
      <a:srgbClr val="343953"/>
    </a:custClr>
    <a:custClr name="PINK 100%">
      <a:srgbClr val="C31F59"/>
    </a:custClr>
    <a:custClr name="PURPLE 100%">
      <a:srgbClr val="69226A"/>
    </a:custClr>
    <a:custClr name="ORANGE 100%">
      <a:srgbClr val="EA8145"/>
    </a:custClr>
    <a:custClr name="YELLOW 100%">
      <a:srgbClr val="EABD2E"/>
    </a:custClr>
    <a:custClr name="BLUE 100%">
      <a:srgbClr val="332D8C"/>
    </a:custClr>
    <a:custClr name="SAND">
      <a:srgbClr val="F9F5E3"/>
    </a:custClr>
    <a:custClr name="UVM 80%">
      <a:srgbClr val="4595AE"/>
    </a:custClr>
    <a:custClr name="STIL 80%">
      <a:srgbClr val="5C938A"/>
    </a:custClr>
    <a:custClr name="STUK 80%">
      <a:srgbClr val="8F8B87"/>
    </a:custClr>
    <a:custClr name="DARK BLUE 80%">
      <a:srgbClr val="5D6175"/>
    </a:custClr>
    <a:custClr name="PINK 80%">
      <a:srgbClr val="CF4C7A"/>
    </a:custClr>
    <a:custClr name="PURPLE 80%">
      <a:srgbClr val="874E88"/>
    </a:custClr>
    <a:custClr name="ORANGE 80%">
      <a:srgbClr val="EE9A6A"/>
    </a:custClr>
    <a:custClr name="YELLOW 80%">
      <a:srgbClr val="EECA58"/>
    </a:custClr>
    <a:custClr name="BLUE 80%">
      <a:srgbClr val="5C57A3"/>
    </a:custClr>
    <a:custClr name="WHITE">
      <a:srgbClr val="FFFFFF"/>
    </a:custClr>
    <a:custClr name="UVM 40%">
      <a:srgbClr val="99CAD6"/>
    </a:custClr>
    <a:custClr name="STIL 40%">
      <a:srgbClr val="ADC9C5"/>
    </a:custClr>
    <a:custClr name="STUK 40%">
      <a:srgbClr val="C7C5C3"/>
    </a:custClr>
    <a:custClr name="DARK BLUE 40%">
      <a:srgbClr val="AEB0BA"/>
    </a:custClr>
    <a:custClr name="PINK 40%">
      <a:srgbClr val="E7A5BD"/>
    </a:custClr>
    <a:custClr name="PURPLE 40%">
      <a:srgbClr val="C3A7C3"/>
    </a:custClr>
    <a:custClr name="ORANGE 40%">
      <a:srgbClr val="F7CDB5"/>
    </a:custClr>
    <a:custClr name="YELLOW 40%">
      <a:srgbClr val="F7E5AB"/>
    </a:custClr>
    <a:custClr name="BLUE 40%">
      <a:srgbClr val="ADABD1"/>
    </a:custClr>
    <a:custClr name="WHITE">
      <a:srgbClr val="FFFFFF"/>
    </a:custClr>
    <a:custClr name="UVM 20%">
      <a:srgbClr val="CCE4EA"/>
    </a:custClr>
    <a:custClr name="STIL 20%">
      <a:srgbClr val="D6E4E2"/>
    </a:custClr>
    <a:custClr name="STUK 20%">
      <a:srgbClr val="E3E2E1"/>
    </a:custClr>
    <a:custClr name="DARK BLUE 20%">
      <a:srgbClr val="D6D7DD"/>
    </a:custClr>
    <a:custClr name="PINK 20%">
      <a:srgbClr val="F3D2DE"/>
    </a:custClr>
    <a:custClr name="PURPLE 20%">
      <a:srgbClr val="E1D3E1"/>
    </a:custClr>
    <a:custClr name="ORANGE 20%">
      <a:srgbClr val="FBE6DA"/>
    </a:custClr>
    <a:custClr name="YELLOW 20%">
      <a:srgbClr val="FBF2D5"/>
    </a:custClr>
    <a:custClr name="BLUE 20%">
      <a:srgbClr val="D6D5E8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1718</Words>
  <Application>Microsoft Office PowerPoint</Application>
  <PresentationFormat>Widescreen</PresentationFormat>
  <Paragraphs>288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Georgia</vt:lpstr>
      <vt:lpstr>Verdana</vt:lpstr>
      <vt:lpstr>UVM</vt:lpstr>
      <vt:lpstr>Nye elevfordelingsregler for ansøgere til skoleåret 2023/24 Samba 10 - vejlederkonference den 4. november 2022</vt:lpstr>
      <vt:lpstr>Indhold</vt:lpstr>
      <vt:lpstr>Lovgrundlag</vt:lpstr>
      <vt:lpstr>Tidslinje</vt:lpstr>
      <vt:lpstr>Zoner</vt:lpstr>
      <vt:lpstr>Fordelingszoner</vt:lpstr>
      <vt:lpstr>Faser i kapacitetsfastsættelsen</vt:lpstr>
      <vt:lpstr>2. Ansøgning, prioriteter og forrang</vt:lpstr>
      <vt:lpstr>Prioriteter</vt:lpstr>
      <vt:lpstr>Forrang</vt:lpstr>
      <vt:lpstr>3. Behandling af ansøgninger</vt:lpstr>
      <vt:lpstr>Oplysninger om forældreindkomst</vt:lpstr>
      <vt:lpstr>Opgørelse af transporttid og adresser</vt:lpstr>
      <vt:lpstr>4. Central elevfordeling</vt:lpstr>
      <vt:lpstr>Sådan foregår fordelingen</vt:lpstr>
      <vt:lpstr>Ansøgere, der ikke får opfyldt deres prioriteter</vt:lpstr>
      <vt:lpstr>5. Regionernes fordeling af ufordelte ansøgere </vt:lpstr>
      <vt:lpstr>5. Regionernes fordeling af eftertilmeldere</vt:lpstr>
      <vt:lpstr>6. Pladsreservation og optagelse</vt:lpstr>
      <vt:lpstr>7. Genoptagelse og klage</vt:lpstr>
      <vt:lpstr>Information om elevfordeling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2019-04-11T11:14:19Z</dcterms:created>
  <dcterms:modified xsi:type="dcterms:W3CDTF">2022-11-06T14:07:56Z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DocumentInfoFinished">
    <vt:lpwstr>True</vt:lpwstr>
  </property>
  <property fmtid="{D5CDD505-2E9C-101B-9397-08002B2CF9AE}" pid="4" name="CustomerId">
    <vt:lpwstr>uvm</vt:lpwstr>
  </property>
  <property fmtid="{D5CDD505-2E9C-101B-9397-08002B2CF9AE}" pid="5" name="TemplateId">
    <vt:lpwstr>637030260375803988</vt:lpwstr>
  </property>
  <property fmtid="{D5CDD505-2E9C-101B-9397-08002B2CF9AE}" pid="6" name="UserProfileId">
    <vt:lpwstr>637079320175284966</vt:lpwstr>
  </property>
</Properties>
</file>