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8" r:id="rId3"/>
  </p:sldMasterIdLst>
  <p:notesMasterIdLst>
    <p:notesMasterId r:id="rId39"/>
  </p:notesMasterIdLst>
  <p:handoutMasterIdLst>
    <p:handoutMasterId r:id="rId40"/>
  </p:handoutMasterIdLst>
  <p:sldIdLst>
    <p:sldId id="310" r:id="rId4"/>
    <p:sldId id="384" r:id="rId5"/>
    <p:sldId id="385" r:id="rId6"/>
    <p:sldId id="386" r:id="rId7"/>
    <p:sldId id="372" r:id="rId8"/>
    <p:sldId id="322" r:id="rId9"/>
    <p:sldId id="373" r:id="rId10"/>
    <p:sldId id="338" r:id="rId11"/>
    <p:sldId id="339" r:id="rId12"/>
    <p:sldId id="326" r:id="rId13"/>
    <p:sldId id="374" r:id="rId14"/>
    <p:sldId id="375" r:id="rId15"/>
    <p:sldId id="376" r:id="rId16"/>
    <p:sldId id="380" r:id="rId17"/>
    <p:sldId id="381" r:id="rId18"/>
    <p:sldId id="377" r:id="rId19"/>
    <p:sldId id="378" r:id="rId20"/>
    <p:sldId id="383" r:id="rId21"/>
    <p:sldId id="361" r:id="rId22"/>
    <p:sldId id="363" r:id="rId23"/>
    <p:sldId id="295" r:id="rId24"/>
    <p:sldId id="296" r:id="rId25"/>
    <p:sldId id="367" r:id="rId26"/>
    <p:sldId id="368" r:id="rId27"/>
    <p:sldId id="369" r:id="rId28"/>
    <p:sldId id="314" r:id="rId29"/>
    <p:sldId id="318" r:id="rId30"/>
    <p:sldId id="315" r:id="rId31"/>
    <p:sldId id="316" r:id="rId32"/>
    <p:sldId id="319" r:id="rId33"/>
    <p:sldId id="379" r:id="rId34"/>
    <p:sldId id="356" r:id="rId35"/>
    <p:sldId id="358" r:id="rId36"/>
    <p:sldId id="357" r:id="rId37"/>
    <p:sldId id="343" r:id="rId38"/>
  </p:sldIdLst>
  <p:sldSz cx="9144000" cy="6858000" type="screen4x3"/>
  <p:notesSz cx="7099300" cy="10234613"/>
  <p:defaultTextStyle>
    <a:defPPr>
      <a:defRPr lang="en-GB"/>
    </a:defPPr>
    <a:lvl1pPr algn="l" rtl="0" fontAlgn="base">
      <a:lnSpc>
        <a:spcPts val="1800"/>
      </a:lnSpc>
      <a:spcBef>
        <a:spcPct val="0"/>
      </a:spcBef>
      <a:spcAft>
        <a:spcPct val="0"/>
      </a:spcAft>
      <a:defRPr sz="1400" kern="1200">
        <a:solidFill>
          <a:schemeClr val="tx1"/>
        </a:solidFill>
        <a:latin typeface="Georgia" pitchFamily="18" charset="0"/>
        <a:ea typeface="+mn-ea"/>
        <a:cs typeface="+mn-cs"/>
      </a:defRPr>
    </a:lvl1pPr>
    <a:lvl2pPr marL="457200" algn="l" rtl="0" fontAlgn="base">
      <a:lnSpc>
        <a:spcPts val="1800"/>
      </a:lnSpc>
      <a:spcBef>
        <a:spcPct val="0"/>
      </a:spcBef>
      <a:spcAft>
        <a:spcPct val="0"/>
      </a:spcAft>
      <a:defRPr sz="1400" kern="1200">
        <a:solidFill>
          <a:schemeClr val="tx1"/>
        </a:solidFill>
        <a:latin typeface="Georgia" pitchFamily="18" charset="0"/>
        <a:ea typeface="+mn-ea"/>
        <a:cs typeface="+mn-cs"/>
      </a:defRPr>
    </a:lvl2pPr>
    <a:lvl3pPr marL="914400" algn="l" rtl="0" fontAlgn="base">
      <a:lnSpc>
        <a:spcPts val="1800"/>
      </a:lnSpc>
      <a:spcBef>
        <a:spcPct val="0"/>
      </a:spcBef>
      <a:spcAft>
        <a:spcPct val="0"/>
      </a:spcAft>
      <a:defRPr sz="1400" kern="1200">
        <a:solidFill>
          <a:schemeClr val="tx1"/>
        </a:solidFill>
        <a:latin typeface="Georgia" pitchFamily="18" charset="0"/>
        <a:ea typeface="+mn-ea"/>
        <a:cs typeface="+mn-cs"/>
      </a:defRPr>
    </a:lvl3pPr>
    <a:lvl4pPr marL="1371600" algn="l" rtl="0" fontAlgn="base">
      <a:lnSpc>
        <a:spcPts val="1800"/>
      </a:lnSpc>
      <a:spcBef>
        <a:spcPct val="0"/>
      </a:spcBef>
      <a:spcAft>
        <a:spcPct val="0"/>
      </a:spcAft>
      <a:defRPr sz="1400" kern="1200">
        <a:solidFill>
          <a:schemeClr val="tx1"/>
        </a:solidFill>
        <a:latin typeface="Georgia" pitchFamily="18" charset="0"/>
        <a:ea typeface="+mn-ea"/>
        <a:cs typeface="+mn-cs"/>
      </a:defRPr>
    </a:lvl4pPr>
    <a:lvl5pPr marL="1828800" algn="l" rtl="0" fontAlgn="base">
      <a:lnSpc>
        <a:spcPts val="1800"/>
      </a:lnSpc>
      <a:spcBef>
        <a:spcPct val="0"/>
      </a:spcBef>
      <a:spcAft>
        <a:spcPct val="0"/>
      </a:spcAft>
      <a:defRPr sz="1400" kern="1200">
        <a:solidFill>
          <a:schemeClr val="tx1"/>
        </a:solidFill>
        <a:latin typeface="Georgia" pitchFamily="18" charset="0"/>
        <a:ea typeface="+mn-ea"/>
        <a:cs typeface="+mn-cs"/>
      </a:defRPr>
    </a:lvl5pPr>
    <a:lvl6pPr marL="2286000" algn="l" defTabSz="914400" rtl="0" eaLnBrk="1" latinLnBrk="0" hangingPunct="1">
      <a:defRPr sz="1400" kern="1200">
        <a:solidFill>
          <a:schemeClr val="tx1"/>
        </a:solidFill>
        <a:latin typeface="Georgia" pitchFamily="18" charset="0"/>
        <a:ea typeface="+mn-ea"/>
        <a:cs typeface="+mn-cs"/>
      </a:defRPr>
    </a:lvl6pPr>
    <a:lvl7pPr marL="2743200" algn="l" defTabSz="914400" rtl="0" eaLnBrk="1" latinLnBrk="0" hangingPunct="1">
      <a:defRPr sz="1400" kern="1200">
        <a:solidFill>
          <a:schemeClr val="tx1"/>
        </a:solidFill>
        <a:latin typeface="Georgia" pitchFamily="18" charset="0"/>
        <a:ea typeface="+mn-ea"/>
        <a:cs typeface="+mn-cs"/>
      </a:defRPr>
    </a:lvl7pPr>
    <a:lvl8pPr marL="3200400" algn="l" defTabSz="914400" rtl="0" eaLnBrk="1" latinLnBrk="0" hangingPunct="1">
      <a:defRPr sz="1400" kern="1200">
        <a:solidFill>
          <a:schemeClr val="tx1"/>
        </a:solidFill>
        <a:latin typeface="Georgia" pitchFamily="18" charset="0"/>
        <a:ea typeface="+mn-ea"/>
        <a:cs typeface="+mn-cs"/>
      </a:defRPr>
    </a:lvl8pPr>
    <a:lvl9pPr marL="3657600" algn="l" defTabSz="914400" rtl="0" eaLnBrk="1" latinLnBrk="0" hangingPunct="1">
      <a:defRPr sz="1400"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C73"/>
    <a:srgbClr val="DFD67F"/>
    <a:srgbClr val="BB8EBE"/>
    <a:srgbClr val="C0AE00"/>
    <a:srgbClr val="DB0962"/>
    <a:srgbClr val="781D7E"/>
    <a:srgbClr val="EBB7CE"/>
    <a:srgbClr val="537B8D"/>
    <a:srgbClr val="B6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50" autoAdjust="0"/>
    <p:restoredTop sz="86036" autoAdjust="0"/>
  </p:normalViewPr>
  <p:slideViewPr>
    <p:cSldViewPr>
      <p:cViewPr>
        <p:scale>
          <a:sx n="87" d="100"/>
          <a:sy n="87" d="100"/>
        </p:scale>
        <p:origin x="-1398" y="84"/>
      </p:cViewPr>
      <p:guideLst>
        <p:guide orient="horz" pos="3669"/>
        <p:guide orient="horz" pos="1570"/>
        <p:guide pos="272"/>
        <p:guide pos="5488"/>
        <p:guide pos="2925"/>
        <p:guide pos="28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198"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nSpc>
                <a:spcPct val="100000"/>
              </a:lnSpc>
              <a:defRPr sz="1300">
                <a:latin typeface="Arial" charset="0"/>
              </a:defRPr>
            </a:lvl1pPr>
          </a:lstStyle>
          <a:p>
            <a:endParaRPr lang="da-DK"/>
          </a:p>
        </p:txBody>
      </p:sp>
      <p:sp>
        <p:nvSpPr>
          <p:cNvPr id="8195"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lnSpc>
                <a:spcPct val="100000"/>
              </a:lnSpc>
              <a:defRPr sz="1300">
                <a:latin typeface="Arial" charset="0"/>
              </a:defRPr>
            </a:lvl1pPr>
          </a:lstStyle>
          <a:p>
            <a:endParaRPr lang="da-DK"/>
          </a:p>
        </p:txBody>
      </p:sp>
      <p:sp>
        <p:nvSpPr>
          <p:cNvPr id="8196"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nSpc>
                <a:spcPct val="100000"/>
              </a:lnSpc>
              <a:defRPr sz="1300">
                <a:latin typeface="Arial" charset="0"/>
              </a:defRPr>
            </a:lvl1pPr>
          </a:lstStyle>
          <a:p>
            <a:endParaRPr lang="da-DK"/>
          </a:p>
        </p:txBody>
      </p:sp>
      <p:sp>
        <p:nvSpPr>
          <p:cNvPr id="8197"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lnSpc>
                <a:spcPct val="100000"/>
              </a:lnSpc>
              <a:defRPr sz="1300">
                <a:latin typeface="Arial" charset="0"/>
              </a:defRPr>
            </a:lvl1pPr>
          </a:lstStyle>
          <a:p>
            <a:fld id="{C2C03116-8872-4E4E-BD71-D868663E5430}" type="slidenum">
              <a:rPr lang="da-DK"/>
              <a:pPr/>
              <a:t>‹nr.›</a:t>
            </a:fld>
            <a:endParaRPr lang="da-DK"/>
          </a:p>
        </p:txBody>
      </p:sp>
    </p:spTree>
    <p:extLst>
      <p:ext uri="{BB962C8B-B14F-4D97-AF65-F5344CB8AC3E}">
        <p14:creationId xmlns:p14="http://schemas.microsoft.com/office/powerpoint/2010/main" val="2875818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nSpc>
                <a:spcPct val="100000"/>
              </a:lnSpc>
              <a:defRPr sz="1300">
                <a:latin typeface="Arial" charset="0"/>
              </a:defRPr>
            </a:lvl1pPr>
          </a:lstStyle>
          <a:p>
            <a:endParaRPr lang="da-DK"/>
          </a:p>
        </p:txBody>
      </p:sp>
      <p:sp>
        <p:nvSpPr>
          <p:cNvPr id="9219"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lnSpc>
                <a:spcPct val="100000"/>
              </a:lnSpc>
              <a:defRPr sz="1300">
                <a:latin typeface="Arial" charset="0"/>
              </a:defRPr>
            </a:lvl1pPr>
          </a:lstStyle>
          <a:p>
            <a:endParaRPr lang="da-DK"/>
          </a:p>
        </p:txBody>
      </p:sp>
      <p:sp>
        <p:nvSpPr>
          <p:cNvPr id="922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9222"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nSpc>
                <a:spcPct val="100000"/>
              </a:lnSpc>
              <a:defRPr sz="1300">
                <a:latin typeface="Arial" charset="0"/>
              </a:defRPr>
            </a:lvl1pPr>
          </a:lstStyle>
          <a:p>
            <a:endParaRPr lang="da-DK"/>
          </a:p>
        </p:txBody>
      </p:sp>
      <p:sp>
        <p:nvSpPr>
          <p:cNvPr id="9223"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lnSpc>
                <a:spcPct val="100000"/>
              </a:lnSpc>
              <a:defRPr sz="1300">
                <a:latin typeface="Arial" charset="0"/>
              </a:defRPr>
            </a:lvl1pPr>
          </a:lstStyle>
          <a:p>
            <a:fld id="{3477FD34-E586-4161-AD40-242107BE3476}" type="slidenum">
              <a:rPr lang="da-DK"/>
              <a:pPr/>
              <a:t>‹nr.›</a:t>
            </a:fld>
            <a:endParaRPr lang="da-DK"/>
          </a:p>
        </p:txBody>
      </p:sp>
    </p:spTree>
    <p:extLst>
      <p:ext uri="{BB962C8B-B14F-4D97-AF65-F5344CB8AC3E}">
        <p14:creationId xmlns:p14="http://schemas.microsoft.com/office/powerpoint/2010/main" val="201769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15865-33C4-416D-81D3-66A683110EA7}" type="slidenum">
              <a:rPr lang="da-DK"/>
              <a:pPr/>
              <a:t>1</a:t>
            </a:fld>
            <a:endParaRPr lang="da-DK"/>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da-DK"/>
              <a:t>Billeddias</a:t>
            </a:r>
          </a:p>
          <a:p>
            <a:endParaRPr lang="da-DK"/>
          </a:p>
          <a:p>
            <a:r>
              <a:rPr lang="da-DK"/>
              <a:t>Udskift baggrundsbillede: Indsæt nyt billede fra fil (Indsæt &gt; Billede &gt; Fra fil)</a:t>
            </a:r>
          </a:p>
          <a:p>
            <a:endParaRPr lang="da-DK"/>
          </a:p>
          <a:p>
            <a:r>
              <a:rPr lang="da-DK"/>
              <a:t>Billedets størrelse skal være 25,4 cm x 19,05 cm og placeres 0 cm fra top og 0 cm fra venstre kant.</a:t>
            </a:r>
          </a:p>
          <a:p>
            <a:r>
              <a:rPr lang="da-DK"/>
              <a:t>(Højreklik på billedet og vælg formater billede. Indsæt koordinater og størrelse. Klik OK)</a:t>
            </a:r>
          </a:p>
          <a:p>
            <a:endParaRPr lang="da-DK"/>
          </a:p>
          <a:p>
            <a:r>
              <a:rPr lang="da-DK"/>
              <a:t>Højreklik på billedet og vælg rækkefølge &gt; Placer bagerst.</a:t>
            </a:r>
          </a:p>
          <a:p>
            <a:r>
              <a:rPr lang="da-DK"/>
              <a:t>Slet det gamle billede. Herefter er det nye billede synligt.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3</a:t>
            </a:fld>
            <a:endParaRPr lang="da-DK"/>
          </a:p>
        </p:txBody>
      </p:sp>
    </p:spTree>
    <p:extLst>
      <p:ext uri="{BB962C8B-B14F-4D97-AF65-F5344CB8AC3E}">
        <p14:creationId xmlns:p14="http://schemas.microsoft.com/office/powerpoint/2010/main" val="47764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16</a:t>
            </a:fld>
            <a:endParaRPr lang="da-DK"/>
          </a:p>
        </p:txBody>
      </p:sp>
    </p:spTree>
    <p:extLst>
      <p:ext uri="{BB962C8B-B14F-4D97-AF65-F5344CB8AC3E}">
        <p14:creationId xmlns:p14="http://schemas.microsoft.com/office/powerpoint/2010/main" val="32966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262164" name="Picture 2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412000" y="1984"/>
            <a:ext cx="2289173" cy="1716880"/>
          </a:xfrm>
          <a:prstGeom prst="rect">
            <a:avLst/>
          </a:prstGeom>
          <a:noFill/>
          <a:ln w="9525" algn="ctr">
            <a:noFill/>
            <a:miter lim="800000"/>
            <a:headEnd/>
            <a:tailEnd/>
          </a:ln>
          <a:effectLst/>
        </p:spPr>
      </p:pic>
      <p:sp>
        <p:nvSpPr>
          <p:cNvPr id="262146" name="Rectangle 2"/>
          <p:cNvSpPr>
            <a:spLocks noGrp="1" noChangeArrowheads="1"/>
          </p:cNvSpPr>
          <p:nvPr>
            <p:ph type="ctrTitle"/>
          </p:nvPr>
        </p:nvSpPr>
        <p:spPr>
          <a:xfrm>
            <a:off x="431800" y="1276350"/>
            <a:ext cx="6478588" cy="1144588"/>
          </a:xfrm>
        </p:spPr>
        <p:txBody>
          <a:bodyPr tIns="45720" bIns="45720"/>
          <a:lstStyle>
            <a:lvl1pPr>
              <a:defRPr/>
            </a:lvl1pPr>
          </a:lstStyle>
          <a:p>
            <a:r>
              <a:rPr lang="da-DK" smtClean="0"/>
              <a:t>Klik for at redigere i master</a:t>
            </a:r>
            <a:endParaRPr lang="da-DK"/>
          </a:p>
        </p:txBody>
      </p:sp>
      <p:sp>
        <p:nvSpPr>
          <p:cNvPr id="262147" name="Rectangle 3"/>
          <p:cNvSpPr>
            <a:spLocks noGrp="1" noChangeArrowheads="1"/>
          </p:cNvSpPr>
          <p:nvPr>
            <p:ph type="subTitle" idx="1"/>
          </p:nvPr>
        </p:nvSpPr>
        <p:spPr>
          <a:xfrm>
            <a:off x="431800" y="2497138"/>
            <a:ext cx="6478588" cy="1144587"/>
          </a:xfrm>
        </p:spPr>
        <p:txBody>
          <a:bodyPr/>
          <a:lstStyle>
            <a:lvl1pPr marL="0" indent="0">
              <a:lnSpc>
                <a:spcPts val="2200"/>
              </a:lnSpc>
              <a:buFontTx/>
              <a:buNone/>
              <a:defRPr sz="2400"/>
            </a:lvl1pPr>
          </a:lstStyle>
          <a:p>
            <a:r>
              <a:rPr lang="da-DK" smtClean="0"/>
              <a:t>Klik for at redigere i master</a:t>
            </a:r>
            <a:endParaRPr lang="da-DK"/>
          </a:p>
        </p:txBody>
      </p:sp>
      <p:sp>
        <p:nvSpPr>
          <p:cNvPr id="262148" name="Rectangle 4"/>
          <p:cNvSpPr>
            <a:spLocks noGrp="1" noChangeArrowheads="1"/>
          </p:cNvSpPr>
          <p:nvPr>
            <p:ph type="dt" sz="half" idx="2"/>
          </p:nvPr>
        </p:nvSpPr>
        <p:spPr>
          <a:xfrm>
            <a:off x="7088188" y="6272213"/>
            <a:ext cx="1619250" cy="179387"/>
          </a:xfrm>
        </p:spPr>
        <p:txBody>
          <a:bodyPr/>
          <a:lstStyle>
            <a:lvl1pPr>
              <a:defRPr>
                <a:solidFill>
                  <a:schemeClr val="tx1"/>
                </a:solidFill>
              </a:defRPr>
            </a:lvl1pPr>
          </a:lstStyle>
          <a:p>
            <a:fld id="{62169B18-E05A-4488-B150-256224CBF92E}" type="datetime1">
              <a:rPr lang="da-DK" smtClean="0"/>
              <a:pPr/>
              <a:t>02-11-2015</a:t>
            </a:fld>
            <a:endParaRPr lang="da-DK" dirty="0"/>
          </a:p>
        </p:txBody>
      </p:sp>
      <p:sp>
        <p:nvSpPr>
          <p:cNvPr id="262149" name="Rectangle 5"/>
          <p:cNvSpPr>
            <a:spLocks noGrp="1" noChangeArrowheads="1"/>
          </p:cNvSpPr>
          <p:nvPr>
            <p:ph type="ftr" sz="quarter" idx="3"/>
          </p:nvPr>
        </p:nvSpPr>
        <p:spPr/>
        <p:txBody>
          <a:bodyPr/>
          <a:lstStyle>
            <a:lvl1pPr>
              <a:defRPr>
                <a:solidFill>
                  <a:schemeClr val="tx1"/>
                </a:solidFill>
              </a:defRPr>
            </a:lvl1pPr>
          </a:lstStyle>
          <a:p>
            <a:r>
              <a:rPr lang="da-DK" dirty="0" smtClean="0"/>
              <a:t>Indsæt note og kildehenvisning via Sidehoved og sidefod</a:t>
            </a:r>
            <a:endParaRPr lang="da-DK" dirty="0"/>
          </a:p>
        </p:txBody>
      </p:sp>
      <p:sp>
        <p:nvSpPr>
          <p:cNvPr id="262150" name="Rectangle 6"/>
          <p:cNvSpPr>
            <a:spLocks noGrp="1" noChangeArrowheads="1"/>
          </p:cNvSpPr>
          <p:nvPr>
            <p:ph type="sldNum" sz="quarter" idx="4"/>
          </p:nvPr>
        </p:nvSpPr>
        <p:spPr/>
        <p:txBody>
          <a:bodyPr/>
          <a:lstStyle>
            <a:lvl1pPr>
              <a:defRPr>
                <a:solidFill>
                  <a:schemeClr val="tx1"/>
                </a:solidFill>
              </a:defRPr>
            </a:lvl1pPr>
          </a:lstStyle>
          <a:p>
            <a:r>
              <a:rPr lang="da-DK" dirty="0" smtClean="0"/>
              <a:t>Side </a:t>
            </a:r>
            <a:fld id="{7A5F1A53-158C-4308-AA0B-FD5167706E05}" type="slidenum">
              <a:rPr lang="da-DK" smtClean="0"/>
              <a:pPr/>
              <a:t>‹nr.›</a:t>
            </a:fld>
            <a:endParaRPr lang="da-DK" dirty="0"/>
          </a:p>
        </p:txBody>
      </p:sp>
      <p:sp>
        <p:nvSpPr>
          <p:cNvPr id="262151" name="Line 7"/>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p>
        </p:txBody>
      </p:sp>
      <p:sp>
        <p:nvSpPr>
          <p:cNvPr id="262152"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p>
        </p:txBody>
      </p:sp>
      <p:sp>
        <p:nvSpPr>
          <p:cNvPr id="262153"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p>
        </p:txBody>
      </p:sp>
      <p:sp>
        <p:nvSpPr>
          <p:cNvPr id="262154" name="Text Box 1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2" name="Billed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6444" y="169727"/>
            <a:ext cx="1620012" cy="762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0ABF73F8-ECA4-4407-9D49-35DF28F4E9A8}" type="datetime1">
              <a:rPr lang="da-DK"/>
              <a:pPr/>
              <a:t>02-11-2015</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23B4CD52-7A29-4944-8378-6480FEB53E32}" type="slidenum">
              <a:rPr lang="da-DK"/>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40513" y="1277938"/>
            <a:ext cx="2068512" cy="4551362"/>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31800" y="1277938"/>
            <a:ext cx="6056313" cy="4551362"/>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4471F27E-0DAB-4620-830E-EFDF53F0F786}" type="datetime1">
              <a:rPr lang="da-DK"/>
              <a:pPr/>
              <a:t>02-11-2015</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5186EF68-1F3A-43E0-BC66-0BE045D4EF45}" type="slidenum">
              <a:rPr lang="da-DK"/>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6478588" cy="1143000"/>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431800" y="2497138"/>
            <a:ext cx="4062413" cy="333216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7088188" y="6273800"/>
            <a:ext cx="1619250" cy="179388"/>
          </a:xfrm>
        </p:spPr>
        <p:txBody>
          <a:bodyPr/>
          <a:lstStyle>
            <a:lvl1pPr>
              <a:defRPr/>
            </a:lvl1pPr>
          </a:lstStyle>
          <a:p>
            <a:fld id="{7460FA88-9E25-4C7A-A14B-7CC06B193AC8}" type="datetime1">
              <a:rPr lang="da-DK"/>
              <a:pPr/>
              <a:t>02-11-2015</a:t>
            </a:fld>
            <a:endParaRPr lang="da-DK"/>
          </a:p>
        </p:txBody>
      </p:sp>
      <p:sp>
        <p:nvSpPr>
          <p:cNvPr id="6" name="Pladsholder til sidefod 5"/>
          <p:cNvSpPr>
            <a:spLocks noGrp="1"/>
          </p:cNvSpPr>
          <p:nvPr>
            <p:ph type="ftr" sz="quarter" idx="11"/>
          </p:nvPr>
        </p:nvSpPr>
        <p:spPr>
          <a:xfrm>
            <a:off x="431800" y="6269038"/>
            <a:ext cx="6405563" cy="360362"/>
          </a:xfrm>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a:xfrm>
            <a:off x="7088188" y="6451600"/>
            <a:ext cx="1619250" cy="179388"/>
          </a:xfrm>
        </p:spPr>
        <p:txBody>
          <a:bodyPr/>
          <a:lstStyle>
            <a:lvl1pPr>
              <a:defRPr/>
            </a:lvl1pPr>
          </a:lstStyle>
          <a:p>
            <a:r>
              <a:rPr lang="da-DK"/>
              <a:t>Side </a:t>
            </a:r>
            <a:fld id="{47B4D9DB-C683-4404-AB72-14F49DD23DCA}" type="slidenum">
              <a:rPr lang="da-DK"/>
              <a:pPr/>
              <a:t>‹nr.›</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266257" name="Picture 1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413000" y="1191"/>
            <a:ext cx="2289173" cy="1716880"/>
          </a:xfrm>
          <a:prstGeom prst="rect">
            <a:avLst/>
          </a:prstGeom>
          <a:noFill/>
          <a:ln w="9525" algn="ctr">
            <a:noFill/>
            <a:miter lim="800000"/>
            <a:headEnd/>
            <a:tailEnd/>
          </a:ln>
          <a:effectLst/>
        </p:spPr>
      </p:pic>
      <p:sp>
        <p:nvSpPr>
          <p:cNvPr id="266242" name="Rectangle 2"/>
          <p:cNvSpPr>
            <a:spLocks noChangeArrowheads="1"/>
          </p:cNvSpPr>
          <p:nvPr userDrawn="1"/>
        </p:nvSpPr>
        <p:spPr bwMode="auto">
          <a:xfrm>
            <a:off x="0" y="0"/>
            <a:ext cx="9144000" cy="6858000"/>
          </a:xfrm>
          <a:prstGeom prst="rect">
            <a:avLst/>
          </a:prstGeom>
          <a:solidFill>
            <a:srgbClr val="387C73"/>
          </a:solidFill>
          <a:ln w="9525" algn="ctr">
            <a:noFill/>
            <a:miter lim="800000"/>
            <a:headEnd/>
            <a:tailEnd/>
          </a:ln>
          <a:effectLst/>
        </p:spPr>
        <p:txBody>
          <a:bodyPr wrap="none" anchor="ctr"/>
          <a:lstStyle/>
          <a:p>
            <a:endParaRPr lang="da-DK"/>
          </a:p>
        </p:txBody>
      </p:sp>
      <p:sp>
        <p:nvSpPr>
          <p:cNvPr id="266243" name="Rectangle 3"/>
          <p:cNvSpPr>
            <a:spLocks noGrp="1" noChangeArrowheads="1"/>
          </p:cNvSpPr>
          <p:nvPr>
            <p:ph type="ctrTitle"/>
          </p:nvPr>
        </p:nvSpPr>
        <p:spPr>
          <a:xfrm>
            <a:off x="431800" y="1276350"/>
            <a:ext cx="6478588" cy="1144588"/>
          </a:xfrm>
        </p:spPr>
        <p:txBody>
          <a:bodyPr tIns="45720" bIns="45720"/>
          <a:lstStyle>
            <a:lvl1pPr>
              <a:defRPr>
                <a:solidFill>
                  <a:schemeClr val="bg1"/>
                </a:solidFill>
              </a:defRPr>
            </a:lvl1pPr>
          </a:lstStyle>
          <a:p>
            <a:r>
              <a:rPr lang="da-DK"/>
              <a:t>Click to edit Master title style</a:t>
            </a:r>
          </a:p>
        </p:txBody>
      </p:sp>
      <p:sp>
        <p:nvSpPr>
          <p:cNvPr id="266244" name="Rectangle 4"/>
          <p:cNvSpPr>
            <a:spLocks noGrp="1" noChangeArrowheads="1"/>
          </p:cNvSpPr>
          <p:nvPr>
            <p:ph type="subTitle" idx="1"/>
          </p:nvPr>
        </p:nvSpPr>
        <p:spPr>
          <a:xfrm>
            <a:off x="431800" y="2497138"/>
            <a:ext cx="6478588" cy="1144587"/>
          </a:xfrm>
        </p:spPr>
        <p:txBody>
          <a:bodyPr/>
          <a:lstStyle>
            <a:lvl1pPr marL="0" indent="0">
              <a:lnSpc>
                <a:spcPts val="2200"/>
              </a:lnSpc>
              <a:buFontTx/>
              <a:buNone/>
              <a:defRPr sz="2400">
                <a:solidFill>
                  <a:schemeClr val="bg1"/>
                </a:solidFill>
              </a:defRPr>
            </a:lvl1pPr>
          </a:lstStyle>
          <a:p>
            <a:r>
              <a:rPr lang="da-DK"/>
              <a:t>Click to edit Master subtitle style</a:t>
            </a:r>
          </a:p>
        </p:txBody>
      </p:sp>
      <p:sp>
        <p:nvSpPr>
          <p:cNvPr id="266245" name="Rectangle 5"/>
          <p:cNvSpPr>
            <a:spLocks noGrp="1" noChangeArrowheads="1"/>
          </p:cNvSpPr>
          <p:nvPr>
            <p:ph type="dt" sz="half" idx="2"/>
          </p:nvPr>
        </p:nvSpPr>
        <p:spPr>
          <a:xfrm>
            <a:off x="7088188" y="6272213"/>
            <a:ext cx="1619250" cy="179387"/>
          </a:xfrm>
        </p:spPr>
        <p:txBody>
          <a:bodyPr/>
          <a:lstStyle>
            <a:lvl1pPr>
              <a:defRPr>
                <a:solidFill>
                  <a:schemeClr val="bg1"/>
                </a:solidFill>
              </a:defRPr>
            </a:lvl1pPr>
          </a:lstStyle>
          <a:p>
            <a:fld id="{B814DF3F-3799-47AA-8BB9-4EFDF3068CA9}" type="datetime1">
              <a:rPr lang="da-DK" smtClean="0"/>
              <a:pPr/>
              <a:t>02-11-2015</a:t>
            </a:fld>
            <a:endParaRPr lang="da-DK" dirty="0"/>
          </a:p>
        </p:txBody>
      </p:sp>
      <p:sp>
        <p:nvSpPr>
          <p:cNvPr id="266246" name="Rectangle 6"/>
          <p:cNvSpPr>
            <a:spLocks noGrp="1" noChangeArrowheads="1"/>
          </p:cNvSpPr>
          <p:nvPr>
            <p:ph type="ftr" sz="quarter" idx="3"/>
          </p:nvPr>
        </p:nvSpPr>
        <p:spPr/>
        <p:txBody>
          <a:bodyPr/>
          <a:lstStyle>
            <a:lvl1pPr>
              <a:defRPr>
                <a:solidFill>
                  <a:schemeClr val="bg1"/>
                </a:solidFill>
              </a:defRPr>
            </a:lvl1pPr>
          </a:lstStyle>
          <a:p>
            <a:r>
              <a:rPr lang="da-DK" dirty="0" smtClean="0"/>
              <a:t>Indsæt note og kildehenvisning via Sidehoved og sidefod</a:t>
            </a:r>
            <a:endParaRPr lang="da-DK" dirty="0"/>
          </a:p>
        </p:txBody>
      </p:sp>
      <p:sp>
        <p:nvSpPr>
          <p:cNvPr id="266247" name="Rectangle 7"/>
          <p:cNvSpPr>
            <a:spLocks noGrp="1" noChangeArrowheads="1"/>
          </p:cNvSpPr>
          <p:nvPr>
            <p:ph type="sldNum" sz="quarter" idx="4"/>
          </p:nvPr>
        </p:nvSpPr>
        <p:spPr/>
        <p:txBody>
          <a:bodyPr/>
          <a:lstStyle>
            <a:lvl1pPr>
              <a:defRPr>
                <a:solidFill>
                  <a:schemeClr val="bg1"/>
                </a:solidFill>
              </a:defRPr>
            </a:lvl1pPr>
          </a:lstStyle>
          <a:p>
            <a:r>
              <a:rPr lang="da-DK" dirty="0" smtClean="0"/>
              <a:t>Side </a:t>
            </a:r>
            <a:fld id="{E01691CB-F753-4461-AA75-D6C648399BBF}" type="slidenum">
              <a:rPr lang="da-DK" smtClean="0"/>
              <a:pPr/>
              <a:t>‹nr.›</a:t>
            </a:fld>
            <a:endParaRPr lang="da-DK" dirty="0"/>
          </a:p>
        </p:txBody>
      </p:sp>
      <p:sp>
        <p:nvSpPr>
          <p:cNvPr id="266248" name="Line 8"/>
          <p:cNvSpPr>
            <a:spLocks noChangeShapeType="1"/>
          </p:cNvSpPr>
          <p:nvPr/>
        </p:nvSpPr>
        <p:spPr bwMode="auto">
          <a:xfrm>
            <a:off x="431800" y="1204913"/>
            <a:ext cx="1800225" cy="0"/>
          </a:xfrm>
          <a:prstGeom prst="line">
            <a:avLst/>
          </a:prstGeom>
          <a:noFill/>
          <a:ln w="6350">
            <a:solidFill>
              <a:schemeClr val="bg1"/>
            </a:solidFill>
            <a:round/>
            <a:headEnd/>
            <a:tailEnd/>
          </a:ln>
          <a:effectLst/>
        </p:spPr>
        <p:txBody>
          <a:bodyPr/>
          <a:lstStyle/>
          <a:p>
            <a:endParaRPr lang="da-DK"/>
          </a:p>
        </p:txBody>
      </p:sp>
      <p:sp>
        <p:nvSpPr>
          <p:cNvPr id="266249" name="Line 9"/>
          <p:cNvSpPr>
            <a:spLocks noChangeShapeType="1"/>
          </p:cNvSpPr>
          <p:nvPr/>
        </p:nvSpPr>
        <p:spPr bwMode="auto">
          <a:xfrm>
            <a:off x="431800" y="6099175"/>
            <a:ext cx="6405563" cy="0"/>
          </a:xfrm>
          <a:prstGeom prst="line">
            <a:avLst/>
          </a:prstGeom>
          <a:noFill/>
          <a:ln w="6350">
            <a:solidFill>
              <a:schemeClr val="bg1"/>
            </a:solidFill>
            <a:round/>
            <a:headEnd/>
            <a:tailEnd/>
          </a:ln>
          <a:effectLst/>
        </p:spPr>
        <p:txBody>
          <a:bodyPr/>
          <a:lstStyle/>
          <a:p>
            <a:endParaRPr lang="da-DK"/>
          </a:p>
        </p:txBody>
      </p:sp>
      <p:sp>
        <p:nvSpPr>
          <p:cNvPr id="266250" name="Line 10"/>
          <p:cNvSpPr>
            <a:spLocks noChangeShapeType="1"/>
          </p:cNvSpPr>
          <p:nvPr/>
        </p:nvSpPr>
        <p:spPr bwMode="auto">
          <a:xfrm>
            <a:off x="7088188" y="6099175"/>
            <a:ext cx="1619250" cy="0"/>
          </a:xfrm>
          <a:prstGeom prst="line">
            <a:avLst/>
          </a:prstGeom>
          <a:noFill/>
          <a:ln w="6350">
            <a:solidFill>
              <a:schemeClr val="bg1"/>
            </a:solidFill>
            <a:round/>
            <a:headEnd/>
            <a:tailEnd/>
          </a:ln>
          <a:effectLst/>
        </p:spPr>
        <p:txBody>
          <a:bodyPr/>
          <a:lstStyle/>
          <a:p>
            <a:endParaRPr lang="da-DK"/>
          </a:p>
        </p:txBody>
      </p:sp>
      <p:sp>
        <p:nvSpPr>
          <p:cNvPr id="266260" name="Text Box 20"/>
          <p:cNvSpPr txBox="1">
            <a:spLocks noChangeArrowheads="1"/>
          </p:cNvSpPr>
          <p:nvPr userDrawn="1"/>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15" name="Billed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96" y="116632"/>
            <a:ext cx="1660276" cy="74398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BE912DCD-F417-4971-802A-42302414E5F8}" type="datetime1">
              <a:rPr lang="da-DK"/>
              <a:pPr/>
              <a:t>02-11-2015</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512C42C3-3470-45EA-8B0F-CC852A878CBA}" type="slidenum">
              <a:rPr lang="da-DK"/>
              <a:pPr/>
              <a:t>‹nr.›</a:t>
            </a:fld>
            <a:endParaRPr lang="da-D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fld id="{80208AC6-033C-49B6-85D5-4DDBB9AD92F5}" type="datetime1">
              <a:rPr lang="da-DK"/>
              <a:pPr/>
              <a:t>02-11-2015</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3AF5E1CD-9D90-4AC0-8140-31BA88502A11}" type="slidenum">
              <a:rPr lang="da-DK"/>
              <a:pPr/>
              <a:t>‹nr.›</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31800" y="2497138"/>
            <a:ext cx="4062413"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fld id="{3BF20588-5B45-4B79-947A-26321143F3B1}" type="datetime1">
              <a:rPr lang="da-DK"/>
              <a:pPr/>
              <a:t>02-11-2015</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C2903C57-6E5E-4D7B-90C7-025725CA5446}" type="slidenum">
              <a:rPr lang="da-DK"/>
              <a:pPr/>
              <a:t>‹nr.›</a:t>
            </a:fld>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fld id="{FDD493A1-0CCF-484F-815E-1F0F9D5C51B4}" type="datetime1">
              <a:rPr lang="da-DK"/>
              <a:pPr/>
              <a:t>02-11-2015</a:t>
            </a:fld>
            <a:endParaRPr lang="da-DK"/>
          </a:p>
        </p:txBody>
      </p:sp>
      <p:sp>
        <p:nvSpPr>
          <p:cNvPr id="8" name="Pladsholder til sidefod 7"/>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9" name="Pladsholder til diasnummer 8"/>
          <p:cNvSpPr>
            <a:spLocks noGrp="1"/>
          </p:cNvSpPr>
          <p:nvPr>
            <p:ph type="sldNum" sz="quarter" idx="12"/>
          </p:nvPr>
        </p:nvSpPr>
        <p:spPr/>
        <p:txBody>
          <a:bodyPr/>
          <a:lstStyle>
            <a:lvl1pPr>
              <a:defRPr/>
            </a:lvl1pPr>
          </a:lstStyle>
          <a:p>
            <a:r>
              <a:rPr lang="da-DK"/>
              <a:t>Side </a:t>
            </a:r>
            <a:fld id="{8154E56A-BBF5-4FC7-92FD-D5365D995A0C}" type="slidenum">
              <a:rPr lang="da-DK"/>
              <a:pPr/>
              <a:t>‹nr.›</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lvl1pPr>
              <a:defRPr/>
            </a:lvl1pPr>
          </a:lstStyle>
          <a:p>
            <a:fld id="{BAA88E13-CE23-4AB4-A688-29E7AC518132}" type="datetime1">
              <a:rPr lang="da-DK"/>
              <a:pPr/>
              <a:t>02-11-2015</a:t>
            </a:fld>
            <a:endParaRPr lang="da-DK"/>
          </a:p>
        </p:txBody>
      </p:sp>
      <p:sp>
        <p:nvSpPr>
          <p:cNvPr id="4" name="Pladsholder til sidefod 3"/>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5" name="Pladsholder til diasnummer 4"/>
          <p:cNvSpPr>
            <a:spLocks noGrp="1"/>
          </p:cNvSpPr>
          <p:nvPr>
            <p:ph type="sldNum" sz="quarter" idx="12"/>
          </p:nvPr>
        </p:nvSpPr>
        <p:spPr/>
        <p:txBody>
          <a:bodyPr/>
          <a:lstStyle>
            <a:lvl1pPr>
              <a:defRPr/>
            </a:lvl1pPr>
          </a:lstStyle>
          <a:p>
            <a:r>
              <a:rPr lang="da-DK"/>
              <a:t>Side </a:t>
            </a:r>
            <a:fld id="{6E2326D4-3541-4F3E-B2FA-877C54023CF8}" type="slidenum">
              <a:rPr lang="da-DK"/>
              <a:pPr/>
              <a:t>‹nr.›</a:t>
            </a:fld>
            <a:endParaRPr lang="da-D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7162DED4-6B01-4946-9A1B-F06A15022717}" type="datetime1">
              <a:rPr lang="da-DK"/>
              <a:pPr/>
              <a:t>02-11-2015</a:t>
            </a:fld>
            <a:endParaRPr lang="da-DK"/>
          </a:p>
        </p:txBody>
      </p:sp>
      <p:sp>
        <p:nvSpPr>
          <p:cNvPr id="3" name="Pladsholder til sidefod 2"/>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4" name="Pladsholder til diasnummer 3"/>
          <p:cNvSpPr>
            <a:spLocks noGrp="1"/>
          </p:cNvSpPr>
          <p:nvPr>
            <p:ph type="sldNum" sz="quarter" idx="12"/>
          </p:nvPr>
        </p:nvSpPr>
        <p:spPr/>
        <p:txBody>
          <a:bodyPr/>
          <a:lstStyle>
            <a:lvl1pPr>
              <a:defRPr/>
            </a:lvl1pPr>
          </a:lstStyle>
          <a:p>
            <a:r>
              <a:rPr lang="da-DK"/>
              <a:t>Side </a:t>
            </a:r>
            <a:fld id="{B9BBC279-4C46-4E89-A672-338B53F364DC}" type="slidenum">
              <a:rPr lang="da-DK"/>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E99083C6-A688-493F-8404-B7691D6B9763}" type="datetime1">
              <a:rPr lang="da-DK"/>
              <a:pPr/>
              <a:t>02-11-2015</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2422BA6A-2CEF-46ED-93BA-979740AEA7F0}" type="slidenum">
              <a:rPr lang="da-DK"/>
              <a:pPr/>
              <a:t>‹nr.›</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fld id="{0BA9BC93-9951-465A-90E8-2A53DEAF89A8}" type="datetime1">
              <a:rPr lang="da-DK"/>
              <a:pPr/>
              <a:t>02-11-2015</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B460195D-6314-41AD-905E-BDE94518C700}" type="slidenum">
              <a:rPr lang="da-DK"/>
              <a:pPr/>
              <a:t>‹nr.›</a:t>
            </a:fld>
            <a:endParaRPr lang="da-D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fld id="{073F0B17-94C1-4C0B-903C-D3CAAE7E5952}" type="datetime1">
              <a:rPr lang="da-DK"/>
              <a:pPr/>
              <a:t>02-11-2015</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A5582695-96D7-48A9-A8A3-2A8C8DF15777}" type="slidenum">
              <a:rPr lang="da-DK"/>
              <a:pPr/>
              <a:t>‹nr.›</a:t>
            </a:fld>
            <a:endParaRPr lang="da-D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FD90422E-5069-4DD3-9CC3-4B595F22B3EE}" type="datetime1">
              <a:rPr lang="da-DK"/>
              <a:pPr/>
              <a:t>02-11-2015</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09D6BDCA-27CB-4703-9ACF-255A6E3D3468}" type="slidenum">
              <a:rPr lang="da-DK"/>
              <a:pPr/>
              <a:t>‹nr.›</a:t>
            </a:fld>
            <a:endParaRPr lang="da-DK"/>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40513" y="1277938"/>
            <a:ext cx="2068512" cy="4551362"/>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31800" y="1277938"/>
            <a:ext cx="6056313" cy="4551362"/>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B0F0555F-784E-4FCB-A4A0-F743C5BF9963}" type="datetime1">
              <a:rPr lang="da-DK"/>
              <a:pPr/>
              <a:t>02-11-2015</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1A8F0201-F869-4112-8274-66A3B7538C8D}" type="slidenum">
              <a:rPr lang="da-DK"/>
              <a:pPr/>
              <a:t>‹nr.›</a:t>
            </a:fld>
            <a:endParaRPr lang="da-DK"/>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283664" name="Picture 1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413000" y="2778"/>
            <a:ext cx="2289173" cy="1716880"/>
          </a:xfrm>
          <a:prstGeom prst="rect">
            <a:avLst/>
          </a:prstGeom>
          <a:noFill/>
          <a:ln w="9525" algn="ctr">
            <a:noFill/>
            <a:miter lim="800000"/>
            <a:headEnd/>
            <a:tailEnd/>
          </a:ln>
          <a:effectLst/>
        </p:spPr>
      </p:pic>
      <p:sp>
        <p:nvSpPr>
          <p:cNvPr id="283650" name="Rectangle 2"/>
          <p:cNvSpPr>
            <a:spLocks noChangeArrowheads="1"/>
          </p:cNvSpPr>
          <p:nvPr userDrawn="1"/>
        </p:nvSpPr>
        <p:spPr bwMode="auto">
          <a:xfrm>
            <a:off x="0" y="0"/>
            <a:ext cx="9144000" cy="6858000"/>
          </a:xfrm>
          <a:prstGeom prst="rect">
            <a:avLst/>
          </a:prstGeom>
          <a:solidFill>
            <a:srgbClr val="B63333"/>
          </a:solidFill>
          <a:ln w="9525" algn="ctr">
            <a:noFill/>
            <a:miter lim="800000"/>
            <a:headEnd/>
            <a:tailEnd/>
          </a:ln>
          <a:effectLst/>
        </p:spPr>
        <p:txBody>
          <a:bodyPr wrap="none" anchor="ctr"/>
          <a:lstStyle/>
          <a:p>
            <a:endParaRPr lang="da-DK"/>
          </a:p>
        </p:txBody>
      </p:sp>
      <p:sp>
        <p:nvSpPr>
          <p:cNvPr id="283651" name="Rectangle 3"/>
          <p:cNvSpPr>
            <a:spLocks noGrp="1" noChangeArrowheads="1"/>
          </p:cNvSpPr>
          <p:nvPr>
            <p:ph type="ctrTitle"/>
          </p:nvPr>
        </p:nvSpPr>
        <p:spPr>
          <a:xfrm>
            <a:off x="431800" y="1276350"/>
            <a:ext cx="6478588" cy="1144588"/>
          </a:xfrm>
        </p:spPr>
        <p:txBody>
          <a:bodyPr tIns="45720" bIns="45720"/>
          <a:lstStyle>
            <a:lvl1pPr>
              <a:defRPr>
                <a:solidFill>
                  <a:schemeClr val="bg1"/>
                </a:solidFill>
              </a:defRPr>
            </a:lvl1pPr>
          </a:lstStyle>
          <a:p>
            <a:r>
              <a:rPr lang="da-DK"/>
              <a:t>Click to edit Master title style</a:t>
            </a:r>
          </a:p>
        </p:txBody>
      </p:sp>
      <p:sp>
        <p:nvSpPr>
          <p:cNvPr id="283652" name="Rectangle 4"/>
          <p:cNvSpPr>
            <a:spLocks noGrp="1" noChangeArrowheads="1"/>
          </p:cNvSpPr>
          <p:nvPr>
            <p:ph type="subTitle" idx="1"/>
          </p:nvPr>
        </p:nvSpPr>
        <p:spPr>
          <a:xfrm>
            <a:off x="431800" y="2497138"/>
            <a:ext cx="6478588" cy="1144587"/>
          </a:xfrm>
        </p:spPr>
        <p:txBody>
          <a:bodyPr/>
          <a:lstStyle>
            <a:lvl1pPr marL="0" indent="0">
              <a:lnSpc>
                <a:spcPts val="2200"/>
              </a:lnSpc>
              <a:buFontTx/>
              <a:buNone/>
              <a:defRPr sz="2400">
                <a:solidFill>
                  <a:schemeClr val="bg1"/>
                </a:solidFill>
              </a:defRPr>
            </a:lvl1pPr>
          </a:lstStyle>
          <a:p>
            <a:r>
              <a:rPr lang="da-DK"/>
              <a:t>Click to edit Master subtitle style</a:t>
            </a:r>
          </a:p>
        </p:txBody>
      </p:sp>
      <p:sp>
        <p:nvSpPr>
          <p:cNvPr id="283653" name="Rectangle 5"/>
          <p:cNvSpPr>
            <a:spLocks noGrp="1" noChangeArrowheads="1"/>
          </p:cNvSpPr>
          <p:nvPr>
            <p:ph type="dt" sz="half" idx="2"/>
          </p:nvPr>
        </p:nvSpPr>
        <p:spPr>
          <a:xfrm>
            <a:off x="7088188" y="6272213"/>
            <a:ext cx="1619250" cy="179387"/>
          </a:xfrm>
        </p:spPr>
        <p:txBody>
          <a:bodyPr/>
          <a:lstStyle>
            <a:lvl1pPr>
              <a:defRPr>
                <a:solidFill>
                  <a:schemeClr val="bg1"/>
                </a:solidFill>
              </a:defRPr>
            </a:lvl1pPr>
          </a:lstStyle>
          <a:p>
            <a:fld id="{563B2D03-09AD-4552-9B4D-4A1A2FE67D86}" type="datetime1">
              <a:rPr lang="da-DK" smtClean="0"/>
              <a:pPr/>
              <a:t>02-11-2015</a:t>
            </a:fld>
            <a:endParaRPr lang="da-DK" dirty="0"/>
          </a:p>
        </p:txBody>
      </p:sp>
      <p:sp>
        <p:nvSpPr>
          <p:cNvPr id="283654" name="Rectangle 6"/>
          <p:cNvSpPr>
            <a:spLocks noGrp="1" noChangeArrowheads="1"/>
          </p:cNvSpPr>
          <p:nvPr>
            <p:ph type="ftr" sz="quarter" idx="3"/>
          </p:nvPr>
        </p:nvSpPr>
        <p:spPr/>
        <p:txBody>
          <a:bodyPr/>
          <a:lstStyle>
            <a:lvl1pPr>
              <a:defRPr>
                <a:solidFill>
                  <a:schemeClr val="bg1"/>
                </a:solidFill>
              </a:defRPr>
            </a:lvl1pPr>
          </a:lstStyle>
          <a:p>
            <a:r>
              <a:rPr lang="da-DK" dirty="0" smtClean="0"/>
              <a:t>Indsæt note og kildehenvisning via Sidehoved og sidefod</a:t>
            </a:r>
            <a:endParaRPr lang="da-DK" dirty="0"/>
          </a:p>
        </p:txBody>
      </p:sp>
      <p:sp>
        <p:nvSpPr>
          <p:cNvPr id="283655" name="Rectangle 7"/>
          <p:cNvSpPr>
            <a:spLocks noGrp="1" noChangeArrowheads="1"/>
          </p:cNvSpPr>
          <p:nvPr>
            <p:ph type="sldNum" sz="quarter" idx="4"/>
          </p:nvPr>
        </p:nvSpPr>
        <p:spPr/>
        <p:txBody>
          <a:bodyPr/>
          <a:lstStyle>
            <a:lvl1pPr>
              <a:defRPr>
                <a:solidFill>
                  <a:schemeClr val="bg1"/>
                </a:solidFill>
              </a:defRPr>
            </a:lvl1pPr>
          </a:lstStyle>
          <a:p>
            <a:r>
              <a:rPr lang="da-DK" dirty="0" smtClean="0"/>
              <a:t>Side </a:t>
            </a:r>
            <a:fld id="{E9B8DCBD-6236-46DA-A357-826287BF383C}" type="slidenum">
              <a:rPr lang="da-DK" smtClean="0"/>
              <a:pPr/>
              <a:t>‹nr.›</a:t>
            </a:fld>
            <a:endParaRPr lang="da-DK" dirty="0"/>
          </a:p>
        </p:txBody>
      </p:sp>
      <p:sp>
        <p:nvSpPr>
          <p:cNvPr id="283656" name="Line 8"/>
          <p:cNvSpPr>
            <a:spLocks noChangeShapeType="1"/>
          </p:cNvSpPr>
          <p:nvPr/>
        </p:nvSpPr>
        <p:spPr bwMode="auto">
          <a:xfrm>
            <a:off x="431800" y="1204913"/>
            <a:ext cx="1800225" cy="0"/>
          </a:xfrm>
          <a:prstGeom prst="line">
            <a:avLst/>
          </a:prstGeom>
          <a:noFill/>
          <a:ln w="6350">
            <a:solidFill>
              <a:schemeClr val="bg1"/>
            </a:solidFill>
            <a:round/>
            <a:headEnd/>
            <a:tailEnd/>
          </a:ln>
          <a:effectLst/>
        </p:spPr>
        <p:txBody>
          <a:bodyPr/>
          <a:lstStyle/>
          <a:p>
            <a:endParaRPr lang="da-DK"/>
          </a:p>
        </p:txBody>
      </p:sp>
      <p:sp>
        <p:nvSpPr>
          <p:cNvPr id="283657" name="Line 9"/>
          <p:cNvSpPr>
            <a:spLocks noChangeShapeType="1"/>
          </p:cNvSpPr>
          <p:nvPr/>
        </p:nvSpPr>
        <p:spPr bwMode="auto">
          <a:xfrm>
            <a:off x="431800" y="6099175"/>
            <a:ext cx="6405563" cy="0"/>
          </a:xfrm>
          <a:prstGeom prst="line">
            <a:avLst/>
          </a:prstGeom>
          <a:noFill/>
          <a:ln w="6350">
            <a:solidFill>
              <a:schemeClr val="bg1"/>
            </a:solidFill>
            <a:round/>
            <a:headEnd/>
            <a:tailEnd/>
          </a:ln>
          <a:effectLst/>
        </p:spPr>
        <p:txBody>
          <a:bodyPr/>
          <a:lstStyle/>
          <a:p>
            <a:endParaRPr lang="da-DK"/>
          </a:p>
        </p:txBody>
      </p:sp>
      <p:sp>
        <p:nvSpPr>
          <p:cNvPr id="283658" name="Line 10"/>
          <p:cNvSpPr>
            <a:spLocks noChangeShapeType="1"/>
          </p:cNvSpPr>
          <p:nvPr/>
        </p:nvSpPr>
        <p:spPr bwMode="auto">
          <a:xfrm>
            <a:off x="7088188" y="6099175"/>
            <a:ext cx="1619250" cy="0"/>
          </a:xfrm>
          <a:prstGeom prst="line">
            <a:avLst/>
          </a:prstGeom>
          <a:noFill/>
          <a:ln w="6350">
            <a:solidFill>
              <a:schemeClr val="bg1"/>
            </a:solidFill>
            <a:round/>
            <a:headEnd/>
            <a:tailEnd/>
          </a:ln>
          <a:effectLst/>
        </p:spPr>
        <p:txBody>
          <a:bodyPr/>
          <a:lstStyle/>
          <a:p>
            <a:endParaRPr lang="da-DK"/>
          </a:p>
        </p:txBody>
      </p:sp>
      <p:sp>
        <p:nvSpPr>
          <p:cNvPr id="283666" name="Text Box 18"/>
          <p:cNvSpPr txBox="1">
            <a:spLocks noChangeArrowheads="1"/>
          </p:cNvSpPr>
          <p:nvPr userDrawn="1"/>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2" name="Billed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0196" y="116632"/>
            <a:ext cx="1660276" cy="74398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E4C0FC7E-358E-44EF-9BA0-579B5BCB41E8}" type="datetime1">
              <a:rPr lang="da-DK"/>
              <a:pPr/>
              <a:t>02-11-2015</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135AF10D-5340-4097-B210-F2DF6053A0CE}" type="slidenum">
              <a:rPr lang="da-DK"/>
              <a:pPr/>
              <a:t>‹nr.›</a:t>
            </a:fld>
            <a:endParaRPr lang="da-DK"/>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fld id="{47DA8E22-CA0E-4636-BD69-728FCFC7740E}" type="datetime1">
              <a:rPr lang="da-DK"/>
              <a:pPr/>
              <a:t>02-11-2015</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4EBE1F50-F4DD-41A5-BAE5-DD9410CAC182}" type="slidenum">
              <a:rPr lang="da-DK"/>
              <a:pPr/>
              <a:t>‹nr.›</a:t>
            </a:fld>
            <a:endParaRPr lang="da-DK"/>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31800" y="2497138"/>
            <a:ext cx="4062413"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fld id="{701E055F-0446-441F-975A-022364B4C495}" type="datetime1">
              <a:rPr lang="da-DK"/>
              <a:pPr/>
              <a:t>02-11-2015</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E8C68398-BDE6-46DE-A7D4-2606E31775CF}" type="slidenum">
              <a:rPr lang="da-DK"/>
              <a:pPr/>
              <a:t>‹nr.›</a:t>
            </a:fld>
            <a:endParaRPr lang="da-DK"/>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fld id="{204F3D86-40C1-4129-AE39-6D4804482A2D}" type="datetime1">
              <a:rPr lang="da-DK"/>
              <a:pPr/>
              <a:t>02-11-2015</a:t>
            </a:fld>
            <a:endParaRPr lang="da-DK"/>
          </a:p>
        </p:txBody>
      </p:sp>
      <p:sp>
        <p:nvSpPr>
          <p:cNvPr id="8" name="Pladsholder til sidefod 7"/>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9" name="Pladsholder til diasnummer 8"/>
          <p:cNvSpPr>
            <a:spLocks noGrp="1"/>
          </p:cNvSpPr>
          <p:nvPr>
            <p:ph type="sldNum" sz="quarter" idx="12"/>
          </p:nvPr>
        </p:nvSpPr>
        <p:spPr/>
        <p:txBody>
          <a:bodyPr/>
          <a:lstStyle>
            <a:lvl1pPr>
              <a:defRPr/>
            </a:lvl1pPr>
          </a:lstStyle>
          <a:p>
            <a:r>
              <a:rPr lang="da-DK"/>
              <a:t>Side </a:t>
            </a:r>
            <a:fld id="{B2B3A478-A599-49FE-8CFE-D7FE90E1826E}" type="slidenum">
              <a:rPr lang="da-DK"/>
              <a:pPr/>
              <a:t>‹nr.›</a:t>
            </a:fld>
            <a:endParaRPr lang="da-DK"/>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lvl1pPr>
              <a:defRPr/>
            </a:lvl1pPr>
          </a:lstStyle>
          <a:p>
            <a:fld id="{000BCFAA-3E12-4F43-8523-C85481A543AA}" type="datetime1">
              <a:rPr lang="da-DK"/>
              <a:pPr/>
              <a:t>02-11-2015</a:t>
            </a:fld>
            <a:endParaRPr lang="da-DK"/>
          </a:p>
        </p:txBody>
      </p:sp>
      <p:sp>
        <p:nvSpPr>
          <p:cNvPr id="4" name="Pladsholder til sidefod 3"/>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5" name="Pladsholder til diasnummer 4"/>
          <p:cNvSpPr>
            <a:spLocks noGrp="1"/>
          </p:cNvSpPr>
          <p:nvPr>
            <p:ph type="sldNum" sz="quarter" idx="12"/>
          </p:nvPr>
        </p:nvSpPr>
        <p:spPr/>
        <p:txBody>
          <a:bodyPr/>
          <a:lstStyle>
            <a:lvl1pPr>
              <a:defRPr/>
            </a:lvl1pPr>
          </a:lstStyle>
          <a:p>
            <a:r>
              <a:rPr lang="da-DK"/>
              <a:t>Side </a:t>
            </a:r>
            <a:fld id="{586F4B36-E4ED-4253-ACB7-B6F23E283B62}" type="slidenum">
              <a:rPr lang="da-DK"/>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fld id="{68586520-C038-47A1-BF90-D5A04B4B2711}" type="datetime1">
              <a:rPr lang="da-DK"/>
              <a:pPr/>
              <a:t>02-11-2015</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29D0BF61-90BF-462F-8D82-9B73BFE44C96}" type="slidenum">
              <a:rPr lang="da-DK"/>
              <a:pPr/>
              <a:t>‹nr.›</a:t>
            </a:fld>
            <a:endParaRPr lang="da-DK"/>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0C1F8FDD-631B-4540-AE8B-E40EEBAFBC43}" type="datetime1">
              <a:rPr lang="da-DK"/>
              <a:pPr/>
              <a:t>02-11-2015</a:t>
            </a:fld>
            <a:endParaRPr lang="da-DK"/>
          </a:p>
        </p:txBody>
      </p:sp>
      <p:sp>
        <p:nvSpPr>
          <p:cNvPr id="3" name="Pladsholder til sidefod 2"/>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4" name="Pladsholder til diasnummer 3"/>
          <p:cNvSpPr>
            <a:spLocks noGrp="1"/>
          </p:cNvSpPr>
          <p:nvPr>
            <p:ph type="sldNum" sz="quarter" idx="12"/>
          </p:nvPr>
        </p:nvSpPr>
        <p:spPr/>
        <p:txBody>
          <a:bodyPr/>
          <a:lstStyle>
            <a:lvl1pPr>
              <a:defRPr/>
            </a:lvl1pPr>
          </a:lstStyle>
          <a:p>
            <a:r>
              <a:rPr lang="da-DK"/>
              <a:t>Side </a:t>
            </a:r>
            <a:fld id="{BCC56E9A-9749-44EF-99FE-FEFAEEB33ADF}" type="slidenum">
              <a:rPr lang="da-DK"/>
              <a:pPr/>
              <a:t>‹nr.›</a:t>
            </a:fld>
            <a:endParaRPr lang="da-DK"/>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fld id="{041DB27C-312F-4395-A2F9-0D77B4F760C0}" type="datetime1">
              <a:rPr lang="da-DK"/>
              <a:pPr/>
              <a:t>02-11-2015</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C946D484-2F13-42AB-BA77-21A9917CFBC7}" type="slidenum">
              <a:rPr lang="da-DK"/>
              <a:pPr/>
              <a:t>‹nr.›</a:t>
            </a:fld>
            <a:endParaRPr lang="da-DK"/>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fld id="{48CF84C2-2FD9-4A0F-9BF3-E7115611B27F}" type="datetime1">
              <a:rPr lang="da-DK"/>
              <a:pPr/>
              <a:t>02-11-2015</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EF18B861-7938-41AA-B5DA-6BC32F836EB5}" type="slidenum">
              <a:rPr lang="da-DK"/>
              <a:pPr/>
              <a:t>‹nr.›</a:t>
            </a:fld>
            <a:endParaRPr lang="da-DK"/>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D97CFD0D-8FF4-483A-8A15-D0E312037495}" type="datetime1">
              <a:rPr lang="da-DK"/>
              <a:pPr/>
              <a:t>02-11-2015</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D9B6EA8E-7CC9-4E13-984D-E867D2827739}" type="slidenum">
              <a:rPr lang="da-DK"/>
              <a:pPr/>
              <a:t>‹nr.›</a:t>
            </a:fld>
            <a:endParaRPr lang="da-DK"/>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40513" y="1277938"/>
            <a:ext cx="2068512" cy="4551362"/>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31800" y="1277938"/>
            <a:ext cx="6056313" cy="4551362"/>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439C6A5A-A482-4C40-8122-E355C1746A90}" type="datetime1">
              <a:rPr lang="da-DK"/>
              <a:pPr/>
              <a:t>02-11-2015</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67706841-8E88-4028-A690-F598B34A0845}" type="slidenum">
              <a:rPr lang="da-DK"/>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31800" y="2497138"/>
            <a:ext cx="4062413"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fld id="{7A38456E-DABE-4717-8E50-8F57F187DB29}" type="datetime1">
              <a:rPr lang="da-DK"/>
              <a:pPr/>
              <a:t>02-11-2015</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8EF332FB-5757-444A-9F9F-66D8FEE366D5}" type="slidenum">
              <a:rPr lang="da-DK"/>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fld id="{AFCA3F33-0BE1-421B-B608-17A2E15E1E79}" type="datetime1">
              <a:rPr lang="da-DK"/>
              <a:pPr/>
              <a:t>02-11-2015</a:t>
            </a:fld>
            <a:endParaRPr lang="da-DK"/>
          </a:p>
        </p:txBody>
      </p:sp>
      <p:sp>
        <p:nvSpPr>
          <p:cNvPr id="8" name="Pladsholder til sidefod 7"/>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9" name="Pladsholder til diasnummer 8"/>
          <p:cNvSpPr>
            <a:spLocks noGrp="1"/>
          </p:cNvSpPr>
          <p:nvPr>
            <p:ph type="sldNum" sz="quarter" idx="12"/>
          </p:nvPr>
        </p:nvSpPr>
        <p:spPr/>
        <p:txBody>
          <a:bodyPr/>
          <a:lstStyle>
            <a:lvl1pPr>
              <a:defRPr/>
            </a:lvl1pPr>
          </a:lstStyle>
          <a:p>
            <a:r>
              <a:rPr lang="da-DK"/>
              <a:t>Side </a:t>
            </a:r>
            <a:fld id="{3D54D211-F678-43B6-83F6-F8C70CC00FA2}" type="slidenum">
              <a:rPr lang="da-DK"/>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lvl1pPr>
              <a:defRPr/>
            </a:lvl1pPr>
          </a:lstStyle>
          <a:p>
            <a:fld id="{BEED8BA9-577D-4C8D-ACBE-D3F5998F5923}" type="datetime1">
              <a:rPr lang="da-DK"/>
              <a:pPr/>
              <a:t>02-11-2015</a:t>
            </a:fld>
            <a:endParaRPr lang="da-DK"/>
          </a:p>
        </p:txBody>
      </p:sp>
      <p:sp>
        <p:nvSpPr>
          <p:cNvPr id="4" name="Pladsholder til sidefod 3"/>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5" name="Pladsholder til diasnummer 4"/>
          <p:cNvSpPr>
            <a:spLocks noGrp="1"/>
          </p:cNvSpPr>
          <p:nvPr>
            <p:ph type="sldNum" sz="quarter" idx="12"/>
          </p:nvPr>
        </p:nvSpPr>
        <p:spPr/>
        <p:txBody>
          <a:bodyPr/>
          <a:lstStyle>
            <a:lvl1pPr>
              <a:defRPr/>
            </a:lvl1pPr>
          </a:lstStyle>
          <a:p>
            <a:r>
              <a:rPr lang="da-DK"/>
              <a:t>Side </a:t>
            </a:r>
            <a:fld id="{E78DE6C9-77CF-433F-BC46-CEDBD19E5A4B}" type="slidenum">
              <a:rPr lang="da-DK"/>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D4CC1CB3-3A52-42AD-BF39-3F9713E7E21A}" type="datetime1">
              <a:rPr lang="da-DK"/>
              <a:pPr/>
              <a:t>02-11-2015</a:t>
            </a:fld>
            <a:endParaRPr lang="da-DK"/>
          </a:p>
        </p:txBody>
      </p:sp>
      <p:sp>
        <p:nvSpPr>
          <p:cNvPr id="3" name="Pladsholder til sidefod 2"/>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4" name="Pladsholder til diasnummer 3"/>
          <p:cNvSpPr>
            <a:spLocks noGrp="1"/>
          </p:cNvSpPr>
          <p:nvPr>
            <p:ph type="sldNum" sz="quarter" idx="12"/>
          </p:nvPr>
        </p:nvSpPr>
        <p:spPr/>
        <p:txBody>
          <a:bodyPr/>
          <a:lstStyle>
            <a:lvl1pPr>
              <a:defRPr/>
            </a:lvl1pPr>
          </a:lstStyle>
          <a:p>
            <a:r>
              <a:rPr lang="da-DK"/>
              <a:t>Side </a:t>
            </a:r>
            <a:fld id="{4F7DAAAA-420D-45C0-A854-DBF4A5AAD18F}" type="slidenum">
              <a:rPr lang="da-DK"/>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75C0B9C5-7140-4718-BA3D-C2C1F8A4E754}" type="datetime1">
              <a:rPr lang="da-DK"/>
              <a:pPr/>
              <a:t>02-11-2015</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72A66ECC-3CFD-46A1-B999-73BB2E67FA5F}" type="slidenum">
              <a:rPr lang="da-DK"/>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6BF6880D-091F-48D5-8D20-2F837618AB84}" type="datetime1">
              <a:rPr lang="da-DK"/>
              <a:pPr/>
              <a:t>02-11-2015</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B531CB46-F7F5-4EC4-963C-0FB665528D5B}" type="slidenum">
              <a:rPr lang="da-DK"/>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3"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Klik for at redigere i master</a:t>
            </a:r>
          </a:p>
        </p:txBody>
      </p:sp>
      <p:sp>
        <p:nvSpPr>
          <p:cNvPr id="261124"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1125"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fld id="{A9BCD095-9531-4652-A89C-A024EBF21B54}" type="datetime1">
              <a:rPr lang="da-DK"/>
              <a:pPr/>
              <a:t>02-11-2015</a:t>
            </a:fld>
            <a:endParaRPr lang="da-DK"/>
          </a:p>
        </p:txBody>
      </p:sp>
      <p:sp>
        <p:nvSpPr>
          <p:cNvPr id="261126"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r>
              <a:rPr lang="da-DK" dirty="0" smtClean="0"/>
              <a:t>Indsæt note og kildehenvisning via Sidehoved og sidefod</a:t>
            </a:r>
            <a:endParaRPr lang="da-DK" dirty="0"/>
          </a:p>
        </p:txBody>
      </p:sp>
      <p:sp>
        <p:nvSpPr>
          <p:cNvPr id="261127"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r>
              <a:rPr lang="da-DK"/>
              <a:t>Side </a:t>
            </a:r>
            <a:fld id="{FEBB29CA-93C0-46BF-904E-F095A899BB4B}" type="slidenum">
              <a:rPr lang="da-DK"/>
              <a:pPr/>
              <a:t>‹nr.›</a:t>
            </a:fld>
            <a:endParaRPr lang="da-DK"/>
          </a:p>
        </p:txBody>
      </p:sp>
      <p:sp>
        <p:nvSpPr>
          <p:cNvPr id="261128"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p>
        </p:txBody>
      </p:sp>
      <p:sp>
        <p:nvSpPr>
          <p:cNvPr id="261129"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p>
        </p:txBody>
      </p:sp>
      <p:sp>
        <p:nvSpPr>
          <p:cNvPr id="261130"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p>
        </p:txBody>
      </p:sp>
      <p:sp>
        <p:nvSpPr>
          <p:cNvPr id="261158" name="Text Box 38"/>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Tekstniveauer:</a:t>
            </a:r>
          </a:p>
          <a:p>
            <a:pPr marL="342900" indent="-342900">
              <a:spcBef>
                <a:spcPct val="50000"/>
              </a:spcBef>
              <a:buFontTx/>
              <a:buAutoNum type="arabicPeriod"/>
            </a:pPr>
            <a:r>
              <a:rPr lang="da-DK" sz="1000">
                <a:solidFill>
                  <a:schemeClr val="bg1"/>
                </a:solidFill>
              </a:rPr>
              <a:t>For at skifte mellem de forskellige tekstniveauer, brug "Forøg list niveau"-knappen i værktøjslinjen "Formatering".</a:t>
            </a:r>
          </a:p>
          <a:p>
            <a:pPr marL="342900" indent="-342900">
              <a:spcBef>
                <a:spcPct val="50000"/>
              </a:spcBef>
              <a:buFontTx/>
              <a:buAutoNum type="arabicPeriod"/>
            </a:pPr>
            <a:endParaRPr lang="da-DK" sz="1000">
              <a:solidFill>
                <a:schemeClr val="bg1"/>
              </a:solidFill>
            </a:endParaRPr>
          </a:p>
          <a:p>
            <a:pPr marL="342900" indent="-342900">
              <a:spcBef>
                <a:spcPct val="50000"/>
              </a:spcBef>
              <a:buFontTx/>
              <a:buAutoNum type="arabicPeriod"/>
            </a:pPr>
            <a:r>
              <a:rPr lang="da-DK" sz="1000">
                <a:solidFill>
                  <a:schemeClr val="bg1"/>
                </a:solidFill>
              </a:rPr>
              <a:t>For at komme tilbage til tidligere niveauer, brug "Formindsk list niveau"-knappen</a:t>
            </a:r>
          </a:p>
        </p:txBody>
      </p:sp>
      <p:grpSp>
        <p:nvGrpSpPr>
          <p:cNvPr id="261159"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nvGrpSpPr>
            <p:cNvPr id="261161" name="Group 15"/>
            <p:cNvGrpSpPr>
              <a:grpSpLocks/>
            </p:cNvGrpSpPr>
            <p:nvPr/>
          </p:nvGrpSpPr>
          <p:grpSpPr bwMode="auto">
            <a:xfrm>
              <a:off x="-598488" y="3823106"/>
              <a:ext cx="452438" cy="255588"/>
              <a:chOff x="-318" y="2953"/>
              <a:chExt cx="285" cy="161"/>
            </a:xfrm>
          </p:grpSpPr>
          <p:pic>
            <p:nvPicPr>
              <p:cNvPr id="261162" name="Picture 16"/>
              <p:cNvPicPr>
                <a:picLocks noChangeAspect="1" noChangeArrowheads="1"/>
              </p:cNvPicPr>
              <p:nvPr/>
            </p:nvPicPr>
            <p:blipFill>
              <a:blip r:embed="rId14"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grpSp>
      </p:grpSp>
      <p:grpSp>
        <p:nvGrpSpPr>
          <p:cNvPr id="261165" name="Group 19"/>
          <p:cNvGrpSpPr>
            <a:grpSpLocks/>
          </p:cNvGrpSpPr>
          <p:nvPr/>
        </p:nvGrpSpPr>
        <p:grpSpPr bwMode="auto">
          <a:xfrm>
            <a:off x="9658350" y="4214813"/>
            <a:ext cx="684213" cy="263525"/>
            <a:chOff x="-464" y="2256"/>
            <a:chExt cx="431" cy="166"/>
          </a:xfrm>
        </p:grpSpPr>
        <p:pic>
          <p:nvPicPr>
            <p:cNvPr id="261166" name="Picture 14" descr="fke3b.jpg"/>
            <p:cNvPicPr>
              <a:picLocks noChangeAspect="1"/>
            </p:cNvPicPr>
            <p:nvPr/>
          </p:nvPicPr>
          <p:blipFill>
            <a:blip r:embed="rId15"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sp>
        <p:nvSpPr>
          <p:cNvPr id="261170" name="Text Box 5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26" name="Billede 2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128452" y="44624"/>
            <a:ext cx="1620012" cy="762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90" r:id="rId12"/>
  </p:sldLayoutIdLst>
  <p:hf hdr="0"/>
  <p:txStyles>
    <p:title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p:titleStyle>
    <p:body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53" name="Text Box 37"/>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Tekstniveauer:</a:t>
            </a:r>
          </a:p>
          <a:p>
            <a:pPr marL="342900" indent="-342900">
              <a:spcBef>
                <a:spcPct val="50000"/>
              </a:spcBef>
              <a:buFontTx/>
              <a:buAutoNum type="arabicPeriod"/>
            </a:pPr>
            <a:r>
              <a:rPr lang="da-DK" sz="1000">
                <a:solidFill>
                  <a:schemeClr val="bg1"/>
                </a:solidFill>
              </a:rPr>
              <a:t>For at skifte mellem de forskellige tekstniveauer, brug "Forøg list niveau"-knappen i værktøjslinjen "Formatering".</a:t>
            </a:r>
          </a:p>
          <a:p>
            <a:pPr marL="342900" indent="-342900">
              <a:spcBef>
                <a:spcPct val="50000"/>
              </a:spcBef>
              <a:buFontTx/>
              <a:buAutoNum type="arabicPeriod"/>
            </a:pPr>
            <a:endParaRPr lang="da-DK" sz="1000">
              <a:solidFill>
                <a:schemeClr val="bg1"/>
              </a:solidFill>
            </a:endParaRPr>
          </a:p>
          <a:p>
            <a:pPr marL="342900" indent="-342900">
              <a:spcBef>
                <a:spcPct val="50000"/>
              </a:spcBef>
              <a:buFontTx/>
              <a:buAutoNum type="arabicPeriod"/>
            </a:pPr>
            <a:r>
              <a:rPr lang="da-DK" sz="1000">
                <a:solidFill>
                  <a:schemeClr val="bg1"/>
                </a:solidFill>
              </a:rPr>
              <a:t>For at komme tilbage til tidligere niveauer, brug "Formindsk list niveau"-knappen</a:t>
            </a:r>
          </a:p>
        </p:txBody>
      </p:sp>
      <p:sp>
        <p:nvSpPr>
          <p:cNvPr id="265219"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Click to edit Master title style</a:t>
            </a:r>
          </a:p>
        </p:txBody>
      </p:sp>
      <p:sp>
        <p:nvSpPr>
          <p:cNvPr id="265220"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5221"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fld id="{BC352298-C315-4BBD-A548-970C226952D9}" type="datetime1">
              <a:rPr lang="da-DK"/>
              <a:pPr/>
              <a:t>02-11-2015</a:t>
            </a:fld>
            <a:endParaRPr lang="da-DK"/>
          </a:p>
        </p:txBody>
      </p:sp>
      <p:sp>
        <p:nvSpPr>
          <p:cNvPr id="265222"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r>
              <a:rPr lang="da-DK" dirty="0" smtClean="0"/>
              <a:t>Indsæt note og kildehenvisning via Sidehoved og sidefod</a:t>
            </a:r>
            <a:endParaRPr lang="da-DK" dirty="0"/>
          </a:p>
        </p:txBody>
      </p:sp>
      <p:sp>
        <p:nvSpPr>
          <p:cNvPr id="265223"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r>
              <a:rPr lang="da-DK"/>
              <a:t>Side </a:t>
            </a:r>
            <a:fld id="{0209D388-D3E6-4818-9633-399850AEFA2B}" type="slidenum">
              <a:rPr lang="da-DK"/>
              <a:pPr/>
              <a:t>‹nr.›</a:t>
            </a:fld>
            <a:endParaRPr lang="da-DK"/>
          </a:p>
        </p:txBody>
      </p:sp>
      <p:sp>
        <p:nvSpPr>
          <p:cNvPr id="265224"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p>
        </p:txBody>
      </p:sp>
      <p:sp>
        <p:nvSpPr>
          <p:cNvPr id="265225"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p>
        </p:txBody>
      </p:sp>
      <p:sp>
        <p:nvSpPr>
          <p:cNvPr id="265226"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p>
        </p:txBody>
      </p:sp>
      <p:grpSp>
        <p:nvGrpSpPr>
          <p:cNvPr id="265242"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nvGrpSpPr>
            <p:cNvPr id="265244" name="Group 15"/>
            <p:cNvGrpSpPr>
              <a:grpSpLocks/>
            </p:cNvGrpSpPr>
            <p:nvPr/>
          </p:nvGrpSpPr>
          <p:grpSpPr bwMode="auto">
            <a:xfrm>
              <a:off x="-598488" y="3823106"/>
              <a:ext cx="452438" cy="255588"/>
              <a:chOff x="-318" y="2953"/>
              <a:chExt cx="285" cy="161"/>
            </a:xfrm>
          </p:grpSpPr>
          <p:pic>
            <p:nvPicPr>
              <p:cNvPr id="265245" name="Picture 16"/>
              <p:cNvPicPr>
                <a:picLocks noChangeAspect="1" noChangeArrowheads="1"/>
              </p:cNvPicPr>
              <p:nvPr/>
            </p:nvPicPr>
            <p:blipFill>
              <a:blip r:embed="rId1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grpSp>
      </p:grpSp>
      <p:grpSp>
        <p:nvGrpSpPr>
          <p:cNvPr id="265248" name="Group 19"/>
          <p:cNvGrpSpPr>
            <a:grpSpLocks/>
          </p:cNvGrpSpPr>
          <p:nvPr/>
        </p:nvGrpSpPr>
        <p:grpSpPr bwMode="auto">
          <a:xfrm>
            <a:off x="9658350" y="4214813"/>
            <a:ext cx="684213" cy="263525"/>
            <a:chOff x="-464" y="2256"/>
            <a:chExt cx="431" cy="166"/>
          </a:xfrm>
        </p:grpSpPr>
        <p:pic>
          <p:nvPicPr>
            <p:cNvPr id="265249" name="Picture 14" descr="fke3b.jpg"/>
            <p:cNvPicPr>
              <a:picLocks noChangeAspect="1"/>
            </p:cNvPicPr>
            <p:nvPr/>
          </p:nvPicPr>
          <p:blipFill>
            <a:blip r:embed="rId1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sp>
        <p:nvSpPr>
          <p:cNvPr id="265257" name="Text Box 41"/>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26" name="Billede 2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056444" y="169727"/>
            <a:ext cx="1620012" cy="76200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p:txStyles>
    <p:titleStyle>
      <a:lvl1pPr algn="l" rtl="0" fontAlgn="base">
        <a:lnSpc>
          <a:spcPts val="3600"/>
        </a:lnSpc>
        <a:spcBef>
          <a:spcPct val="0"/>
        </a:spcBef>
        <a:spcAft>
          <a:spcPct val="0"/>
        </a:spcAft>
        <a:defRPr sz="3400" b="1">
          <a:solidFill>
            <a:schemeClr val="tx1"/>
          </a:solidFill>
          <a:latin typeface="+mj-lt"/>
          <a:ea typeface="+mj-ea"/>
          <a:cs typeface="+mj-cs"/>
        </a:defRPr>
      </a:lvl1pPr>
      <a:lvl2pPr algn="l" rtl="0" fontAlgn="base">
        <a:lnSpc>
          <a:spcPts val="3600"/>
        </a:lnSpc>
        <a:spcBef>
          <a:spcPct val="0"/>
        </a:spcBef>
        <a:spcAft>
          <a:spcPct val="0"/>
        </a:spcAft>
        <a:defRPr sz="3400" b="1">
          <a:solidFill>
            <a:schemeClr val="tx1"/>
          </a:solidFill>
          <a:latin typeface="Georgia" pitchFamily="18" charset="0"/>
        </a:defRPr>
      </a:lvl2pPr>
      <a:lvl3pPr algn="l" rtl="0" fontAlgn="base">
        <a:lnSpc>
          <a:spcPts val="3600"/>
        </a:lnSpc>
        <a:spcBef>
          <a:spcPct val="0"/>
        </a:spcBef>
        <a:spcAft>
          <a:spcPct val="0"/>
        </a:spcAft>
        <a:defRPr sz="3400" b="1">
          <a:solidFill>
            <a:schemeClr val="tx1"/>
          </a:solidFill>
          <a:latin typeface="Georgia" pitchFamily="18" charset="0"/>
        </a:defRPr>
      </a:lvl3pPr>
      <a:lvl4pPr algn="l" rtl="0" fontAlgn="base">
        <a:lnSpc>
          <a:spcPts val="3600"/>
        </a:lnSpc>
        <a:spcBef>
          <a:spcPct val="0"/>
        </a:spcBef>
        <a:spcAft>
          <a:spcPct val="0"/>
        </a:spcAft>
        <a:defRPr sz="3400" b="1">
          <a:solidFill>
            <a:schemeClr val="tx1"/>
          </a:solidFill>
          <a:latin typeface="Georgia" pitchFamily="18" charset="0"/>
        </a:defRPr>
      </a:lvl4pPr>
      <a:lvl5pPr algn="l" rtl="0" fontAlgn="base">
        <a:lnSpc>
          <a:spcPts val="3600"/>
        </a:lnSpc>
        <a:spcBef>
          <a:spcPct val="0"/>
        </a:spcBef>
        <a:spcAft>
          <a:spcPct val="0"/>
        </a:spcAft>
        <a:defRPr sz="3400" b="1">
          <a:solidFill>
            <a:schemeClr val="tx1"/>
          </a:solidFill>
          <a:latin typeface="Georgia" pitchFamily="18" charset="0"/>
        </a:defRPr>
      </a:lvl5pPr>
      <a:lvl6pPr marL="457200" algn="l" rtl="0" fontAlgn="base">
        <a:lnSpc>
          <a:spcPts val="3600"/>
        </a:lnSpc>
        <a:spcBef>
          <a:spcPct val="0"/>
        </a:spcBef>
        <a:spcAft>
          <a:spcPct val="0"/>
        </a:spcAft>
        <a:defRPr sz="3400" b="1">
          <a:solidFill>
            <a:schemeClr val="tx1"/>
          </a:solidFill>
          <a:latin typeface="Georgia" pitchFamily="18" charset="0"/>
        </a:defRPr>
      </a:lvl6pPr>
      <a:lvl7pPr marL="914400" algn="l" rtl="0" fontAlgn="base">
        <a:lnSpc>
          <a:spcPts val="3600"/>
        </a:lnSpc>
        <a:spcBef>
          <a:spcPct val="0"/>
        </a:spcBef>
        <a:spcAft>
          <a:spcPct val="0"/>
        </a:spcAft>
        <a:defRPr sz="3400" b="1">
          <a:solidFill>
            <a:schemeClr val="tx1"/>
          </a:solidFill>
          <a:latin typeface="Georgia" pitchFamily="18" charset="0"/>
        </a:defRPr>
      </a:lvl7pPr>
      <a:lvl8pPr marL="1371600" algn="l" rtl="0" fontAlgn="base">
        <a:lnSpc>
          <a:spcPts val="3600"/>
        </a:lnSpc>
        <a:spcBef>
          <a:spcPct val="0"/>
        </a:spcBef>
        <a:spcAft>
          <a:spcPct val="0"/>
        </a:spcAft>
        <a:defRPr sz="3400" b="1">
          <a:solidFill>
            <a:schemeClr val="tx1"/>
          </a:solidFill>
          <a:latin typeface="Georgia" pitchFamily="18" charset="0"/>
        </a:defRPr>
      </a:lvl8pPr>
      <a:lvl9pPr marL="1828800" algn="l" rtl="0" fontAlgn="base">
        <a:lnSpc>
          <a:spcPts val="3600"/>
        </a:lnSpc>
        <a:spcBef>
          <a:spcPct val="0"/>
        </a:spcBef>
        <a:spcAft>
          <a:spcPct val="0"/>
        </a:spcAft>
        <a:defRPr sz="3400" b="1">
          <a:solidFill>
            <a:schemeClr val="tx1"/>
          </a:solidFill>
          <a:latin typeface="Georgia" pitchFamily="18" charset="0"/>
        </a:defRPr>
      </a:lvl9pPr>
    </p:titleStyle>
    <p:bodyStyle>
      <a:lvl1pPr marL="142875" indent="-142875" algn="l" rtl="0" fontAlgn="base">
        <a:lnSpc>
          <a:spcPts val="2100"/>
        </a:lnSpc>
        <a:spcBef>
          <a:spcPct val="20000"/>
        </a:spcBef>
        <a:spcAft>
          <a:spcPct val="0"/>
        </a:spcAft>
        <a:buChar char="•"/>
        <a:defRPr>
          <a:solidFill>
            <a:schemeClr val="tx1"/>
          </a:solidFill>
          <a:latin typeface="+mn-lt"/>
          <a:ea typeface="+mn-ea"/>
          <a:cs typeface="+mn-cs"/>
        </a:defRPr>
      </a:lvl1pPr>
      <a:lvl2pPr marL="595313" indent="-133350" algn="l" rtl="0" fontAlgn="base">
        <a:lnSpc>
          <a:spcPts val="1700"/>
        </a:lnSpc>
        <a:spcBef>
          <a:spcPct val="20000"/>
        </a:spcBef>
        <a:spcAft>
          <a:spcPct val="0"/>
        </a:spcAft>
        <a:buChar char="•"/>
        <a:defRPr sz="1400">
          <a:solidFill>
            <a:schemeClr val="tx1"/>
          </a:solidFill>
          <a:latin typeface="+mn-lt"/>
        </a:defRPr>
      </a:lvl2pPr>
      <a:lvl3pPr marL="1014413" indent="-104775" algn="l" rtl="0" fontAlgn="base">
        <a:lnSpc>
          <a:spcPts val="1500"/>
        </a:lnSpc>
        <a:spcBef>
          <a:spcPct val="20000"/>
        </a:spcBef>
        <a:spcAft>
          <a:spcPct val="0"/>
        </a:spcAft>
        <a:buChar char="•"/>
        <a:defRPr sz="1200">
          <a:solidFill>
            <a:schemeClr val="tx1"/>
          </a:solidFill>
          <a:latin typeface="+mn-lt"/>
        </a:defRPr>
      </a:lvl3pPr>
      <a:lvl4pPr marL="1438275" indent="-100013" algn="l" rtl="0" fontAlgn="base">
        <a:lnSpc>
          <a:spcPts val="1200"/>
        </a:lnSpc>
        <a:spcBef>
          <a:spcPct val="20000"/>
        </a:spcBef>
        <a:spcAft>
          <a:spcPct val="0"/>
        </a:spcAft>
        <a:buChar char="•"/>
        <a:defRPr sz="1000">
          <a:solidFill>
            <a:schemeClr val="tx1"/>
          </a:solidFill>
          <a:latin typeface="+mn-lt"/>
        </a:defRPr>
      </a:lvl4pPr>
      <a:lvl5pPr marL="1589088" indent="-87313" algn="l" rtl="0" fontAlgn="base">
        <a:spcBef>
          <a:spcPct val="20000"/>
        </a:spcBef>
        <a:spcAft>
          <a:spcPct val="0"/>
        </a:spcAft>
        <a:buChar char="•"/>
        <a:defRPr sz="1400">
          <a:solidFill>
            <a:schemeClr val="tx1"/>
          </a:solidFill>
          <a:latin typeface="+mn-lt"/>
        </a:defRPr>
      </a:lvl5pPr>
      <a:lvl6pPr marL="2046288" indent="-87313" algn="l" rtl="0" fontAlgn="base">
        <a:spcBef>
          <a:spcPct val="20000"/>
        </a:spcBef>
        <a:spcAft>
          <a:spcPct val="0"/>
        </a:spcAft>
        <a:buChar char="•"/>
        <a:defRPr sz="1400">
          <a:solidFill>
            <a:schemeClr val="tx1"/>
          </a:solidFill>
          <a:latin typeface="+mn-lt"/>
        </a:defRPr>
      </a:lvl6pPr>
      <a:lvl7pPr marL="2503488" indent="-87313" algn="l" rtl="0" fontAlgn="base">
        <a:spcBef>
          <a:spcPct val="20000"/>
        </a:spcBef>
        <a:spcAft>
          <a:spcPct val="0"/>
        </a:spcAft>
        <a:buChar char="•"/>
        <a:defRPr sz="1400">
          <a:solidFill>
            <a:schemeClr val="tx1"/>
          </a:solidFill>
          <a:latin typeface="+mn-lt"/>
        </a:defRPr>
      </a:lvl7pPr>
      <a:lvl8pPr marL="2960688" indent="-87313" algn="l" rtl="0" fontAlgn="base">
        <a:spcBef>
          <a:spcPct val="20000"/>
        </a:spcBef>
        <a:spcAft>
          <a:spcPct val="0"/>
        </a:spcAft>
        <a:buChar char="•"/>
        <a:defRPr sz="1400">
          <a:solidFill>
            <a:schemeClr val="tx1"/>
          </a:solidFill>
          <a:latin typeface="+mn-lt"/>
        </a:defRPr>
      </a:lvl8pPr>
      <a:lvl9pPr marL="3417888" indent="-87313" algn="l" rtl="0" fontAlgn="base">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2627"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Click to edit Master title style</a:t>
            </a:r>
          </a:p>
        </p:txBody>
      </p:sp>
      <p:sp>
        <p:nvSpPr>
          <p:cNvPr id="282628"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82629"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fld id="{B601E54E-EE4F-468E-8EC5-14AA3F89A0C4}" type="datetime1">
              <a:rPr lang="da-DK"/>
              <a:pPr/>
              <a:t>02-11-2015</a:t>
            </a:fld>
            <a:endParaRPr lang="da-DK"/>
          </a:p>
        </p:txBody>
      </p:sp>
      <p:sp>
        <p:nvSpPr>
          <p:cNvPr id="282630"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r>
              <a:rPr lang="da-DK" dirty="0" smtClean="0"/>
              <a:t>Indsæt note og kildehenvisning via Sidehoved og sidefod</a:t>
            </a:r>
            <a:endParaRPr lang="da-DK" dirty="0"/>
          </a:p>
        </p:txBody>
      </p:sp>
      <p:sp>
        <p:nvSpPr>
          <p:cNvPr id="282631"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r>
              <a:rPr lang="da-DK"/>
              <a:t>Side </a:t>
            </a:r>
            <a:fld id="{C01D196F-7E18-49E4-B0E2-F9AB1FD569FD}" type="slidenum">
              <a:rPr lang="da-DK"/>
              <a:pPr/>
              <a:t>‹nr.›</a:t>
            </a:fld>
            <a:endParaRPr lang="da-DK"/>
          </a:p>
        </p:txBody>
      </p:sp>
      <p:sp>
        <p:nvSpPr>
          <p:cNvPr id="282632"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p>
        </p:txBody>
      </p:sp>
      <p:sp>
        <p:nvSpPr>
          <p:cNvPr id="282633"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p>
        </p:txBody>
      </p:sp>
      <p:sp>
        <p:nvSpPr>
          <p:cNvPr id="282634"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p>
        </p:txBody>
      </p:sp>
      <p:sp>
        <p:nvSpPr>
          <p:cNvPr id="282664" name="Text Box 40"/>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Tekstniveauer:</a:t>
            </a:r>
          </a:p>
          <a:p>
            <a:pPr marL="342900" indent="-342900">
              <a:spcBef>
                <a:spcPct val="50000"/>
              </a:spcBef>
              <a:buFontTx/>
              <a:buAutoNum type="arabicPeriod"/>
            </a:pPr>
            <a:r>
              <a:rPr lang="da-DK" sz="1000">
                <a:solidFill>
                  <a:schemeClr val="bg1"/>
                </a:solidFill>
              </a:rPr>
              <a:t>For at skifte mellem de forskellige tekstniveauer, brug "Forøg list niveau"-knappen i værktøjslinjen "Formatering".</a:t>
            </a:r>
          </a:p>
          <a:p>
            <a:pPr marL="342900" indent="-342900">
              <a:spcBef>
                <a:spcPct val="50000"/>
              </a:spcBef>
              <a:buFontTx/>
              <a:buAutoNum type="arabicPeriod"/>
            </a:pPr>
            <a:endParaRPr lang="da-DK" sz="1000">
              <a:solidFill>
                <a:schemeClr val="bg1"/>
              </a:solidFill>
            </a:endParaRPr>
          </a:p>
          <a:p>
            <a:pPr marL="342900" indent="-342900">
              <a:spcBef>
                <a:spcPct val="50000"/>
              </a:spcBef>
              <a:buFontTx/>
              <a:buAutoNum type="arabicPeriod"/>
            </a:pPr>
            <a:r>
              <a:rPr lang="da-DK" sz="1000">
                <a:solidFill>
                  <a:schemeClr val="bg1"/>
                </a:solidFill>
              </a:rPr>
              <a:t>For at komme tilbage til tidligere niveauer, brug "Formindsk list niveau"-knappen</a:t>
            </a:r>
          </a:p>
        </p:txBody>
      </p:sp>
      <p:grpSp>
        <p:nvGrpSpPr>
          <p:cNvPr id="282665"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nvGrpSpPr>
            <p:cNvPr id="282667" name="Group 15"/>
            <p:cNvGrpSpPr>
              <a:grpSpLocks/>
            </p:cNvGrpSpPr>
            <p:nvPr/>
          </p:nvGrpSpPr>
          <p:grpSpPr bwMode="auto">
            <a:xfrm>
              <a:off x="-598488" y="3823106"/>
              <a:ext cx="452438" cy="255588"/>
              <a:chOff x="-318" y="2953"/>
              <a:chExt cx="285" cy="161"/>
            </a:xfrm>
          </p:grpSpPr>
          <p:pic>
            <p:nvPicPr>
              <p:cNvPr id="282668" name="Picture 16"/>
              <p:cNvPicPr>
                <a:picLocks noChangeAspect="1" noChangeArrowheads="1"/>
              </p:cNvPicPr>
              <p:nvPr/>
            </p:nvPicPr>
            <p:blipFill>
              <a:blip r:embed="rId1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grpSp>
      </p:grpSp>
      <p:grpSp>
        <p:nvGrpSpPr>
          <p:cNvPr id="282671" name="Group 19"/>
          <p:cNvGrpSpPr>
            <a:grpSpLocks/>
          </p:cNvGrpSpPr>
          <p:nvPr/>
        </p:nvGrpSpPr>
        <p:grpSpPr bwMode="auto">
          <a:xfrm>
            <a:off x="9658350" y="4214813"/>
            <a:ext cx="684213" cy="263525"/>
            <a:chOff x="-464" y="2256"/>
            <a:chExt cx="431" cy="166"/>
          </a:xfrm>
        </p:grpSpPr>
        <p:pic>
          <p:nvPicPr>
            <p:cNvPr id="282672" name="Picture 14" descr="fke3b.jpg"/>
            <p:cNvPicPr>
              <a:picLocks noChangeAspect="1"/>
            </p:cNvPicPr>
            <p:nvPr/>
          </p:nvPicPr>
          <p:blipFill>
            <a:blip r:embed="rId1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sp>
        <p:nvSpPr>
          <p:cNvPr id="282676" name="Text Box 52"/>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27" name="Billede 2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28452" y="44624"/>
            <a:ext cx="1620012" cy="76200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p:txStyles>
    <p:titleStyle>
      <a:lvl1pPr algn="l" rtl="0" fontAlgn="base">
        <a:lnSpc>
          <a:spcPts val="3600"/>
        </a:lnSpc>
        <a:spcBef>
          <a:spcPct val="0"/>
        </a:spcBef>
        <a:spcAft>
          <a:spcPct val="0"/>
        </a:spcAft>
        <a:defRPr sz="3400" b="1">
          <a:solidFill>
            <a:schemeClr val="tx1"/>
          </a:solidFill>
          <a:latin typeface="+mj-lt"/>
          <a:ea typeface="+mj-ea"/>
          <a:cs typeface="+mj-cs"/>
        </a:defRPr>
      </a:lvl1pPr>
      <a:lvl2pPr algn="l" rtl="0" fontAlgn="base">
        <a:lnSpc>
          <a:spcPts val="3600"/>
        </a:lnSpc>
        <a:spcBef>
          <a:spcPct val="0"/>
        </a:spcBef>
        <a:spcAft>
          <a:spcPct val="0"/>
        </a:spcAft>
        <a:defRPr sz="3400" b="1">
          <a:solidFill>
            <a:schemeClr val="tx1"/>
          </a:solidFill>
          <a:latin typeface="Georgia" pitchFamily="18" charset="0"/>
        </a:defRPr>
      </a:lvl2pPr>
      <a:lvl3pPr algn="l" rtl="0" fontAlgn="base">
        <a:lnSpc>
          <a:spcPts val="3600"/>
        </a:lnSpc>
        <a:spcBef>
          <a:spcPct val="0"/>
        </a:spcBef>
        <a:spcAft>
          <a:spcPct val="0"/>
        </a:spcAft>
        <a:defRPr sz="3400" b="1">
          <a:solidFill>
            <a:schemeClr val="tx1"/>
          </a:solidFill>
          <a:latin typeface="Georgia" pitchFamily="18" charset="0"/>
        </a:defRPr>
      </a:lvl3pPr>
      <a:lvl4pPr algn="l" rtl="0" fontAlgn="base">
        <a:lnSpc>
          <a:spcPts val="3600"/>
        </a:lnSpc>
        <a:spcBef>
          <a:spcPct val="0"/>
        </a:spcBef>
        <a:spcAft>
          <a:spcPct val="0"/>
        </a:spcAft>
        <a:defRPr sz="3400" b="1">
          <a:solidFill>
            <a:schemeClr val="tx1"/>
          </a:solidFill>
          <a:latin typeface="Georgia" pitchFamily="18" charset="0"/>
        </a:defRPr>
      </a:lvl4pPr>
      <a:lvl5pPr algn="l" rtl="0" fontAlgn="base">
        <a:lnSpc>
          <a:spcPts val="3600"/>
        </a:lnSpc>
        <a:spcBef>
          <a:spcPct val="0"/>
        </a:spcBef>
        <a:spcAft>
          <a:spcPct val="0"/>
        </a:spcAft>
        <a:defRPr sz="3400" b="1">
          <a:solidFill>
            <a:schemeClr val="tx1"/>
          </a:solidFill>
          <a:latin typeface="Georgia" pitchFamily="18" charset="0"/>
        </a:defRPr>
      </a:lvl5pPr>
      <a:lvl6pPr marL="457200" algn="l" rtl="0" fontAlgn="base">
        <a:lnSpc>
          <a:spcPts val="3600"/>
        </a:lnSpc>
        <a:spcBef>
          <a:spcPct val="0"/>
        </a:spcBef>
        <a:spcAft>
          <a:spcPct val="0"/>
        </a:spcAft>
        <a:defRPr sz="3400" b="1">
          <a:solidFill>
            <a:schemeClr val="tx1"/>
          </a:solidFill>
          <a:latin typeface="Georgia" pitchFamily="18" charset="0"/>
        </a:defRPr>
      </a:lvl6pPr>
      <a:lvl7pPr marL="914400" algn="l" rtl="0" fontAlgn="base">
        <a:lnSpc>
          <a:spcPts val="3600"/>
        </a:lnSpc>
        <a:spcBef>
          <a:spcPct val="0"/>
        </a:spcBef>
        <a:spcAft>
          <a:spcPct val="0"/>
        </a:spcAft>
        <a:defRPr sz="3400" b="1">
          <a:solidFill>
            <a:schemeClr val="tx1"/>
          </a:solidFill>
          <a:latin typeface="Georgia" pitchFamily="18" charset="0"/>
        </a:defRPr>
      </a:lvl7pPr>
      <a:lvl8pPr marL="1371600" algn="l" rtl="0" fontAlgn="base">
        <a:lnSpc>
          <a:spcPts val="3600"/>
        </a:lnSpc>
        <a:spcBef>
          <a:spcPct val="0"/>
        </a:spcBef>
        <a:spcAft>
          <a:spcPct val="0"/>
        </a:spcAft>
        <a:defRPr sz="3400" b="1">
          <a:solidFill>
            <a:schemeClr val="tx1"/>
          </a:solidFill>
          <a:latin typeface="Georgia" pitchFamily="18" charset="0"/>
        </a:defRPr>
      </a:lvl8pPr>
      <a:lvl9pPr marL="1828800" algn="l" rtl="0" fontAlgn="base">
        <a:lnSpc>
          <a:spcPts val="3600"/>
        </a:lnSpc>
        <a:spcBef>
          <a:spcPct val="0"/>
        </a:spcBef>
        <a:spcAft>
          <a:spcPct val="0"/>
        </a:spcAft>
        <a:defRPr sz="3400" b="1">
          <a:solidFill>
            <a:schemeClr val="tx1"/>
          </a:solidFill>
          <a:latin typeface="Georgia" pitchFamily="18" charset="0"/>
        </a:defRPr>
      </a:lvl9pPr>
    </p:titleStyle>
    <p:bodyStyle>
      <a:lvl1pPr marL="142875" indent="-142875" algn="l" rtl="0" fontAlgn="base">
        <a:lnSpc>
          <a:spcPts val="2100"/>
        </a:lnSpc>
        <a:spcBef>
          <a:spcPct val="20000"/>
        </a:spcBef>
        <a:spcAft>
          <a:spcPct val="0"/>
        </a:spcAft>
        <a:buChar char="•"/>
        <a:defRPr>
          <a:solidFill>
            <a:schemeClr val="tx1"/>
          </a:solidFill>
          <a:latin typeface="+mn-lt"/>
          <a:ea typeface="+mn-ea"/>
          <a:cs typeface="+mn-cs"/>
        </a:defRPr>
      </a:lvl1pPr>
      <a:lvl2pPr marL="595313" indent="-133350" algn="l" rtl="0" fontAlgn="base">
        <a:lnSpc>
          <a:spcPts val="1700"/>
        </a:lnSpc>
        <a:spcBef>
          <a:spcPct val="20000"/>
        </a:spcBef>
        <a:spcAft>
          <a:spcPct val="0"/>
        </a:spcAft>
        <a:buChar char="•"/>
        <a:defRPr sz="1400">
          <a:solidFill>
            <a:schemeClr val="tx1"/>
          </a:solidFill>
          <a:latin typeface="+mn-lt"/>
        </a:defRPr>
      </a:lvl2pPr>
      <a:lvl3pPr marL="1014413" indent="-104775" algn="l" rtl="0" fontAlgn="base">
        <a:lnSpc>
          <a:spcPts val="1500"/>
        </a:lnSpc>
        <a:spcBef>
          <a:spcPct val="20000"/>
        </a:spcBef>
        <a:spcAft>
          <a:spcPct val="0"/>
        </a:spcAft>
        <a:buChar char="•"/>
        <a:defRPr sz="1200">
          <a:solidFill>
            <a:schemeClr val="tx1"/>
          </a:solidFill>
          <a:latin typeface="+mn-lt"/>
        </a:defRPr>
      </a:lvl3pPr>
      <a:lvl4pPr marL="1438275" indent="-100013" algn="l" rtl="0" fontAlgn="base">
        <a:lnSpc>
          <a:spcPts val="1200"/>
        </a:lnSpc>
        <a:spcBef>
          <a:spcPct val="20000"/>
        </a:spcBef>
        <a:spcAft>
          <a:spcPct val="0"/>
        </a:spcAft>
        <a:buChar char="•"/>
        <a:defRPr sz="1000">
          <a:solidFill>
            <a:schemeClr val="tx1"/>
          </a:solidFill>
          <a:latin typeface="+mn-lt"/>
        </a:defRPr>
      </a:lvl4pPr>
      <a:lvl5pPr marL="1589088" indent="-87313" algn="l" rtl="0" fontAlgn="base">
        <a:spcBef>
          <a:spcPct val="20000"/>
        </a:spcBef>
        <a:spcAft>
          <a:spcPct val="0"/>
        </a:spcAft>
        <a:buChar char="•"/>
        <a:defRPr sz="1400">
          <a:solidFill>
            <a:schemeClr val="tx1"/>
          </a:solidFill>
          <a:latin typeface="+mn-lt"/>
        </a:defRPr>
      </a:lvl5pPr>
      <a:lvl6pPr marL="2046288" indent="-87313" algn="l" rtl="0" fontAlgn="base">
        <a:spcBef>
          <a:spcPct val="20000"/>
        </a:spcBef>
        <a:spcAft>
          <a:spcPct val="0"/>
        </a:spcAft>
        <a:buChar char="•"/>
        <a:defRPr sz="1400">
          <a:solidFill>
            <a:schemeClr val="tx1"/>
          </a:solidFill>
          <a:latin typeface="+mn-lt"/>
        </a:defRPr>
      </a:lvl6pPr>
      <a:lvl7pPr marL="2503488" indent="-87313" algn="l" rtl="0" fontAlgn="base">
        <a:spcBef>
          <a:spcPct val="20000"/>
        </a:spcBef>
        <a:spcAft>
          <a:spcPct val="0"/>
        </a:spcAft>
        <a:buChar char="•"/>
        <a:defRPr sz="1400">
          <a:solidFill>
            <a:schemeClr val="tx1"/>
          </a:solidFill>
          <a:latin typeface="+mn-lt"/>
        </a:defRPr>
      </a:lvl7pPr>
      <a:lvl8pPr marL="2960688" indent="-87313" algn="l" rtl="0" fontAlgn="base">
        <a:spcBef>
          <a:spcPct val="20000"/>
        </a:spcBef>
        <a:spcAft>
          <a:spcPct val="0"/>
        </a:spcAft>
        <a:buChar char="•"/>
        <a:defRPr sz="1400">
          <a:solidFill>
            <a:schemeClr val="tx1"/>
          </a:solidFill>
          <a:latin typeface="+mn-lt"/>
        </a:defRPr>
      </a:lvl8pPr>
      <a:lvl9pPr marL="3417888" indent="-87313" algn="l" rtl="0" fontAlgn="base">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uvm.dk/~/media/UVM/Filer/Om%20os/PDF15/Jul/150708%20Desk%20reseach%20af%20restgruppen%20rapport%20fra%20Epinion%20juni%202015.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emu.dk/omraade/gsk-l%C3%A6rer/ffm/uddannelse-og-job" TargetMode="External"/><Relationship Id="rId2" Type="http://schemas.openxmlformats.org/officeDocument/2006/relationships/hyperlink" Target="http://www.emu.dk/modul/uddannelse-og-job-m%C3%A5l-l%C3%A6seplan-og-vejledni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uvm.dk/Om-os/Organisationen-i-ministeriet/Departementets-organisationsdiagra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8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13000" y="1191"/>
            <a:ext cx="2289173" cy="1716880"/>
          </a:xfrm>
          <a:prstGeom prst="rect">
            <a:avLst/>
          </a:prstGeom>
          <a:noFill/>
          <a:ln w="9525" algn="ctr">
            <a:noFill/>
            <a:miter lim="800000"/>
            <a:headEnd/>
            <a:tailEnd/>
          </a:ln>
          <a:effectLst/>
        </p:spPr>
      </p:pic>
      <p:pic>
        <p:nvPicPr>
          <p:cNvPr id="254984" name="Picture 8" descr="zahles25"/>
          <p:cNvPicPr>
            <a:picLocks noChangeAspect="1" noChangeArrowheads="1"/>
          </p:cNvPicPr>
          <p:nvPr/>
        </p:nvPicPr>
        <p:blipFill>
          <a:blip r:embed="rId4" cstate="print"/>
          <a:srcRect/>
          <a:stretch>
            <a:fillRect/>
          </a:stretch>
        </p:blipFill>
        <p:spPr bwMode="auto">
          <a:xfrm>
            <a:off x="-1588" y="0"/>
            <a:ext cx="9151938" cy="6859588"/>
          </a:xfrm>
          <a:prstGeom prst="rect">
            <a:avLst/>
          </a:prstGeom>
          <a:noFill/>
        </p:spPr>
      </p:pic>
      <p:sp>
        <p:nvSpPr>
          <p:cNvPr id="254979" name="Rectangle 3"/>
          <p:cNvSpPr>
            <a:spLocks noGrp="1" noChangeArrowheads="1"/>
          </p:cNvSpPr>
          <p:nvPr>
            <p:ph type="ctrTitle"/>
          </p:nvPr>
        </p:nvSpPr>
        <p:spPr/>
        <p:txBody>
          <a:bodyPr/>
          <a:lstStyle/>
          <a:p>
            <a:r>
              <a:rPr lang="da-DK" dirty="0">
                <a:solidFill>
                  <a:schemeClr val="bg1"/>
                </a:solidFill>
              </a:rPr>
              <a:t>Nyt fra </a:t>
            </a:r>
            <a:r>
              <a:rPr lang="da-DK" dirty="0" smtClean="0">
                <a:solidFill>
                  <a:schemeClr val="bg1"/>
                </a:solidFill>
              </a:rPr>
              <a:t>Ministeriet for børn, undervisning og ligestilling </a:t>
            </a:r>
            <a:endParaRPr lang="da-DK" dirty="0">
              <a:solidFill>
                <a:schemeClr val="bg1"/>
              </a:solidFill>
            </a:endParaRPr>
          </a:p>
        </p:txBody>
      </p:sp>
      <p:sp>
        <p:nvSpPr>
          <p:cNvPr id="254980" name="Rectangle 4"/>
          <p:cNvSpPr>
            <a:spLocks noGrp="1" noChangeArrowheads="1"/>
          </p:cNvSpPr>
          <p:nvPr>
            <p:ph type="subTitle" idx="1"/>
          </p:nvPr>
        </p:nvSpPr>
        <p:spPr>
          <a:xfrm>
            <a:off x="431800" y="2497138"/>
            <a:ext cx="6478588" cy="2083990"/>
          </a:xfrm>
        </p:spPr>
        <p:txBody>
          <a:bodyPr/>
          <a:lstStyle/>
          <a:p>
            <a:r>
              <a:rPr lang="da-DK" dirty="0">
                <a:solidFill>
                  <a:schemeClr val="bg1"/>
                </a:solidFill>
              </a:rPr>
              <a:t>Samba 4, Nyborg Strand oktober 2015</a:t>
            </a:r>
          </a:p>
          <a:p>
            <a:endParaRPr lang="da-DK" dirty="0" smtClean="0">
              <a:solidFill>
                <a:schemeClr val="bg1"/>
              </a:solidFill>
            </a:endParaRPr>
          </a:p>
          <a:p>
            <a:endParaRPr lang="da-DK" dirty="0">
              <a:solidFill>
                <a:schemeClr val="bg1"/>
              </a:solidFill>
            </a:endParaRPr>
          </a:p>
          <a:p>
            <a:endParaRPr lang="da-DK" dirty="0" smtClean="0">
              <a:solidFill>
                <a:schemeClr val="bg1"/>
              </a:solidFill>
            </a:endParaRPr>
          </a:p>
          <a:p>
            <a:r>
              <a:rPr lang="da-DK" sz="1600" dirty="0" smtClean="0">
                <a:solidFill>
                  <a:schemeClr val="bg1"/>
                </a:solidFill>
              </a:rPr>
              <a:t>Jørgen Brock</a:t>
            </a:r>
          </a:p>
          <a:p>
            <a:r>
              <a:rPr lang="da-DK" sz="1600" dirty="0" smtClean="0">
                <a:solidFill>
                  <a:schemeClr val="bg1"/>
                </a:solidFill>
              </a:rPr>
              <a:t>jb@uvm.dk</a:t>
            </a:r>
            <a:endParaRPr lang="da-DK" sz="1600" dirty="0">
              <a:solidFill>
                <a:schemeClr val="bg1"/>
              </a:solidFill>
            </a:endParaRPr>
          </a:p>
        </p:txBody>
      </p:sp>
      <p:sp>
        <p:nvSpPr>
          <p:cNvPr id="254981" name="Line 5"/>
          <p:cNvSpPr>
            <a:spLocks noChangeShapeType="1"/>
          </p:cNvSpPr>
          <p:nvPr/>
        </p:nvSpPr>
        <p:spPr bwMode="auto">
          <a:xfrm>
            <a:off x="431800" y="1204913"/>
            <a:ext cx="1800225" cy="0"/>
          </a:xfrm>
          <a:prstGeom prst="line">
            <a:avLst/>
          </a:prstGeom>
          <a:noFill/>
          <a:ln w="6350">
            <a:solidFill>
              <a:schemeClr val="bg1"/>
            </a:solidFill>
            <a:round/>
            <a:headEnd/>
            <a:tailEnd/>
          </a:ln>
          <a:effectLst/>
        </p:spPr>
        <p:txBody>
          <a:bodyPr/>
          <a:lstStyle/>
          <a:p>
            <a:endParaRPr lang="da-DK"/>
          </a:p>
        </p:txBody>
      </p:sp>
      <p:sp>
        <p:nvSpPr>
          <p:cNvPr id="12" name="Rectangle 5"/>
          <p:cNvSpPr>
            <a:spLocks noGrp="1" noChangeArrowheads="1"/>
          </p:cNvSpPr>
          <p:nvPr>
            <p:ph type="dt" sz="half" idx="2"/>
          </p:nvPr>
        </p:nvSpPr>
        <p:spPr>
          <a:xfrm>
            <a:off x="7088188" y="6272213"/>
            <a:ext cx="1619250" cy="179387"/>
          </a:xfrm>
        </p:spPr>
        <p:txBody>
          <a:bodyPr/>
          <a:lstStyle/>
          <a:p>
            <a:fld id="{672FE470-62AA-438B-A7A4-EB5B9A2CD359}" type="datetime1">
              <a:rPr lang="da-DK">
                <a:solidFill>
                  <a:schemeClr val="bg1"/>
                </a:solidFill>
              </a:rPr>
              <a:pPr/>
              <a:t>02-11-2015</a:t>
            </a:fld>
            <a:endParaRPr lang="da-DK" dirty="0">
              <a:solidFill>
                <a:schemeClr val="bg1"/>
              </a:solidFill>
            </a:endParaRPr>
          </a:p>
        </p:txBody>
      </p:sp>
      <p:sp>
        <p:nvSpPr>
          <p:cNvPr id="13" name="Rectangle 6"/>
          <p:cNvSpPr>
            <a:spLocks noGrp="1" noChangeArrowheads="1"/>
          </p:cNvSpPr>
          <p:nvPr>
            <p:ph type="ftr" sz="quarter" idx="3"/>
          </p:nvPr>
        </p:nvSpPr>
        <p:spPr>
          <a:xfrm>
            <a:off x="431800" y="6269038"/>
            <a:ext cx="6405563" cy="360362"/>
          </a:xfrm>
        </p:spPr>
        <p:txBody>
          <a:bodyPr/>
          <a:lstStyle/>
          <a:p>
            <a:r>
              <a:rPr lang="da-DK" dirty="0" smtClean="0">
                <a:solidFill>
                  <a:schemeClr val="bg1"/>
                </a:solidFill>
              </a:rPr>
              <a:t>Indsæt </a:t>
            </a:r>
            <a:r>
              <a:rPr lang="da-DK" dirty="0">
                <a:solidFill>
                  <a:schemeClr val="bg1"/>
                </a:solidFill>
              </a:rPr>
              <a:t>note og kildehenvisning </a:t>
            </a:r>
            <a:r>
              <a:rPr lang="da-DK" dirty="0" smtClean="0">
                <a:solidFill>
                  <a:schemeClr val="bg1"/>
                </a:solidFill>
              </a:rPr>
              <a:t>via Sidehoved og sidefod</a:t>
            </a:r>
            <a:endParaRPr lang="da-DK" dirty="0">
              <a:solidFill>
                <a:schemeClr val="bg1"/>
              </a:solidFill>
            </a:endParaRPr>
          </a:p>
        </p:txBody>
      </p:sp>
      <p:sp>
        <p:nvSpPr>
          <p:cNvPr id="14" name="Rectangle 7"/>
          <p:cNvSpPr>
            <a:spLocks noGrp="1" noChangeArrowheads="1"/>
          </p:cNvSpPr>
          <p:nvPr>
            <p:ph type="sldNum" sz="quarter" idx="4"/>
          </p:nvPr>
        </p:nvSpPr>
        <p:spPr>
          <a:xfrm>
            <a:off x="7088188" y="6451600"/>
            <a:ext cx="1619250" cy="179388"/>
          </a:xfrm>
        </p:spPr>
        <p:txBody>
          <a:bodyPr/>
          <a:lstStyle/>
          <a:p>
            <a:r>
              <a:rPr lang="da-DK" dirty="0">
                <a:solidFill>
                  <a:schemeClr val="bg1"/>
                </a:solidFill>
              </a:rPr>
              <a:t>Side </a:t>
            </a:r>
            <a:fld id="{E2931405-45F6-4ED3-9481-1AAE8F998D71}" type="slidenum">
              <a:rPr lang="da-DK">
                <a:solidFill>
                  <a:schemeClr val="bg1"/>
                </a:solidFill>
              </a:rPr>
              <a:pPr/>
              <a:t>1</a:t>
            </a:fld>
            <a:endParaRPr lang="da-DK" dirty="0">
              <a:solidFill>
                <a:schemeClr val="bg1"/>
              </a:solidFill>
            </a:endParaRPr>
          </a:p>
        </p:txBody>
      </p:sp>
      <p:pic>
        <p:nvPicPr>
          <p:cNvPr id="2" name="Billed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188640"/>
            <a:ext cx="2016000" cy="903387"/>
          </a:xfrm>
          <a:prstGeom prst="rect">
            <a:avLst/>
          </a:prstGeom>
        </p:spPr>
      </p:pic>
    </p:spTree>
    <p:extLst>
      <p:ext uri="{BB962C8B-B14F-4D97-AF65-F5344CB8AC3E}">
        <p14:creationId xmlns:p14="http://schemas.microsoft.com/office/powerpoint/2010/main" val="2147064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Ministeren udtaler</a:t>
            </a:r>
            <a:endParaRPr lang="da-DK" dirty="0"/>
          </a:p>
        </p:txBody>
      </p:sp>
      <p:sp>
        <p:nvSpPr>
          <p:cNvPr id="3" name="Pladsholder til indhold 2"/>
          <p:cNvSpPr>
            <a:spLocks noGrp="1"/>
          </p:cNvSpPr>
          <p:nvPr>
            <p:ph idx="1"/>
          </p:nvPr>
        </p:nvSpPr>
        <p:spPr/>
        <p:txBody>
          <a:bodyPr/>
          <a:lstStyle/>
          <a:p>
            <a:endParaRPr lang="da-DK" dirty="0" smtClean="0"/>
          </a:p>
          <a:p>
            <a:endParaRPr lang="da-DK" dirty="0"/>
          </a:p>
          <a:p>
            <a:r>
              <a:rPr lang="da-DK" dirty="0" smtClean="0"/>
              <a:t>”</a:t>
            </a:r>
            <a:r>
              <a:rPr lang="da-DK" dirty="0"/>
              <a:t>Det er positivt, at mange kommuner ser ud til at få næsten alle unge igennem en ungdomsuddannelse. Men nogle steder skal endnu flere motiveres til at komme videre efter folkeskolen. Her kan erhvervsuddannelsesreformen gøre en forskel, fordi den sikrer, at der er bedre muligheder for at tilpasse ungdomsuddannelserne til alle behov,” siger minister for børn, undervisning og ligestilling Ellen Trane Nørby</a:t>
            </a:r>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10</a:t>
            </a:fld>
            <a:endParaRPr lang="da-DK"/>
          </a:p>
        </p:txBody>
      </p:sp>
    </p:spTree>
    <p:extLst>
      <p:ext uri="{BB962C8B-B14F-4D97-AF65-F5344CB8AC3E}">
        <p14:creationId xmlns:p14="http://schemas.microsoft.com/office/powerpoint/2010/main" val="4194171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6478588" cy="710902"/>
          </a:xfrm>
        </p:spPr>
        <p:txBody>
          <a:bodyPr/>
          <a:lstStyle/>
          <a:p>
            <a:r>
              <a:rPr lang="da-DK" dirty="0" smtClean="0"/>
              <a:t>Folkeskolen</a:t>
            </a:r>
            <a:endParaRPr lang="da-DK" dirty="0"/>
          </a:p>
        </p:txBody>
      </p:sp>
      <p:sp>
        <p:nvSpPr>
          <p:cNvPr id="3" name="Pladsholder til indhold 2"/>
          <p:cNvSpPr>
            <a:spLocks noGrp="1"/>
          </p:cNvSpPr>
          <p:nvPr>
            <p:ph idx="1"/>
          </p:nvPr>
        </p:nvSpPr>
        <p:spPr>
          <a:xfrm>
            <a:off x="467544" y="2636912"/>
            <a:ext cx="8277225" cy="3456384"/>
          </a:xfrm>
        </p:spPr>
        <p:txBody>
          <a:bodyPr/>
          <a:lstStyle/>
          <a:p>
            <a:r>
              <a:rPr lang="da-DK" dirty="0" smtClean="0"/>
              <a:t>Kvalitetsforum </a:t>
            </a:r>
            <a:r>
              <a:rPr lang="da-DK" dirty="0"/>
              <a:t>for </a:t>
            </a:r>
            <a:r>
              <a:rPr lang="da-DK" dirty="0" smtClean="0"/>
              <a:t>Folkeskolen til erstatning for </a:t>
            </a:r>
            <a:r>
              <a:rPr lang="da-DK" dirty="0"/>
              <a:t>det tidligere Partnerskab for </a:t>
            </a:r>
            <a:r>
              <a:rPr lang="da-DK" dirty="0" smtClean="0"/>
              <a:t>Folkeskolen.</a:t>
            </a:r>
          </a:p>
          <a:p>
            <a:r>
              <a:rPr lang="da-DK" dirty="0"/>
              <a:t>A</a:t>
            </a:r>
            <a:r>
              <a:rPr lang="da-DK" dirty="0" smtClean="0"/>
              <a:t>rbejdsgruppe </a:t>
            </a:r>
            <a:r>
              <a:rPr lang="da-DK" dirty="0"/>
              <a:t>for styrket </a:t>
            </a:r>
            <a:r>
              <a:rPr lang="da-DK" dirty="0" smtClean="0"/>
              <a:t>udskoling </a:t>
            </a:r>
            <a:r>
              <a:rPr lang="da-DK" dirty="0" smtClean="0">
                <a:sym typeface="Wingdings" panose="05000000000000000000" pitchFamily="2" charset="2"/>
              </a:rPr>
              <a:t> </a:t>
            </a:r>
            <a:r>
              <a:rPr lang="da-DK" dirty="0" smtClean="0"/>
              <a:t>handlingsplan for styrkelse af undervisningen </a:t>
            </a:r>
            <a:r>
              <a:rPr lang="da-DK" dirty="0"/>
              <a:t>i de ældste </a:t>
            </a:r>
            <a:r>
              <a:rPr lang="da-DK" dirty="0" smtClean="0"/>
              <a:t>klasser, </a:t>
            </a:r>
            <a:r>
              <a:rPr lang="da-DK" dirty="0"/>
              <a:t>så flere elever starter på en ungdomsuddannelse. </a:t>
            </a:r>
            <a:r>
              <a:rPr lang="da-DK" dirty="0" smtClean="0"/>
              <a:t>Afrapportere </a:t>
            </a:r>
            <a:r>
              <a:rPr lang="da-DK" dirty="0"/>
              <a:t>i januar 2016. </a:t>
            </a:r>
            <a:endParaRPr lang="da-DK" dirty="0" smtClean="0"/>
          </a:p>
          <a:p>
            <a:endParaRPr lang="da-DK" dirty="0" smtClean="0"/>
          </a:p>
          <a:p>
            <a:endParaRPr lang="da-DK" dirty="0"/>
          </a:p>
          <a:p>
            <a:endParaRPr lang="da-DK" dirty="0"/>
          </a:p>
        </p:txBody>
      </p:sp>
      <p:sp>
        <p:nvSpPr>
          <p:cNvPr id="4" name="Pladsholder til dato 3"/>
          <p:cNvSpPr>
            <a:spLocks noGrp="1"/>
          </p:cNvSpPr>
          <p:nvPr>
            <p:ph type="dt" sz="half" idx="10"/>
          </p:nvPr>
        </p:nvSpPr>
        <p:spPr/>
        <p:txBody>
          <a:bodyPr/>
          <a:lstStyle/>
          <a:p>
            <a:fld id="{BE912DCD-F417-4971-802A-42302414E5F8}"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11</a:t>
            </a:fld>
            <a:endParaRPr lang="da-DK"/>
          </a:p>
        </p:txBody>
      </p:sp>
    </p:spTree>
    <p:extLst>
      <p:ext uri="{BB962C8B-B14F-4D97-AF65-F5344CB8AC3E}">
        <p14:creationId xmlns:p14="http://schemas.microsoft.com/office/powerpoint/2010/main" val="2137779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Erhvervsuddannelserne</a:t>
            </a:r>
            <a:br>
              <a:rPr lang="da-DK" dirty="0" smtClean="0"/>
            </a:br>
            <a:endParaRPr lang="da-DK" dirty="0"/>
          </a:p>
        </p:txBody>
      </p:sp>
      <p:sp>
        <p:nvSpPr>
          <p:cNvPr id="3" name="Pladsholder til indhold 2"/>
          <p:cNvSpPr>
            <a:spLocks noGrp="1"/>
          </p:cNvSpPr>
          <p:nvPr>
            <p:ph idx="1"/>
          </p:nvPr>
        </p:nvSpPr>
        <p:spPr/>
        <p:txBody>
          <a:bodyPr/>
          <a:lstStyle/>
          <a:p>
            <a:r>
              <a:rPr lang="da-DK" dirty="0" smtClean="0"/>
              <a:t>12.600 er optaget på GF1</a:t>
            </a:r>
          </a:p>
          <a:p>
            <a:r>
              <a:rPr lang="da-DK" dirty="0" smtClean="0"/>
              <a:t>17.300 er optaget på GF2, heraf 5.100 på 25 år eller derover</a:t>
            </a:r>
          </a:p>
          <a:p>
            <a:pPr lvl="0"/>
            <a:r>
              <a:rPr lang="da-DK" dirty="0" smtClean="0"/>
              <a:t>4.300 har </a:t>
            </a:r>
            <a:r>
              <a:rPr lang="da-DK" dirty="0"/>
              <a:t>været indkaldt til </a:t>
            </a:r>
            <a:r>
              <a:rPr lang="da-DK" dirty="0" smtClean="0"/>
              <a:t>optagelsesprøve</a:t>
            </a:r>
            <a:endParaRPr lang="da-DK" dirty="0"/>
          </a:p>
          <a:p>
            <a:pPr lvl="0"/>
            <a:r>
              <a:rPr lang="da-DK" dirty="0"/>
              <a:t>64 procent </a:t>
            </a:r>
            <a:r>
              <a:rPr lang="da-DK" dirty="0" smtClean="0"/>
              <a:t>af </a:t>
            </a:r>
            <a:r>
              <a:rPr lang="da-DK" dirty="0"/>
              <a:t>de indkaldte gennemførte </a:t>
            </a:r>
          </a:p>
          <a:p>
            <a:pPr lvl="0"/>
            <a:r>
              <a:rPr lang="da-DK" dirty="0"/>
              <a:t>60 </a:t>
            </a:r>
            <a:r>
              <a:rPr lang="da-DK" dirty="0" smtClean="0"/>
              <a:t>procent </a:t>
            </a:r>
            <a:r>
              <a:rPr lang="da-DK" dirty="0"/>
              <a:t>af dem, der gennemførte én eller begge optagelsesprøver bestod, mens 37 pct. ikke bestod (3 </a:t>
            </a:r>
            <a:r>
              <a:rPr lang="da-DK" dirty="0" smtClean="0"/>
              <a:t>pct. </a:t>
            </a:r>
            <a:r>
              <a:rPr lang="da-DK" dirty="0"/>
              <a:t>uoplyst). </a:t>
            </a:r>
            <a:endParaRPr lang="da-DK" dirty="0" smtClean="0"/>
          </a:p>
          <a:p>
            <a:pPr lvl="0"/>
            <a:r>
              <a:rPr lang="da-DK" dirty="0" smtClean="0"/>
              <a:t>182 er betinget optaget og har været på sommerkursus</a:t>
            </a:r>
          </a:p>
          <a:p>
            <a:pPr lvl="0"/>
            <a:r>
              <a:rPr lang="da-DK" dirty="0" smtClean="0"/>
              <a:t>95 af disse er efterfølgende optaget</a:t>
            </a:r>
          </a:p>
          <a:p>
            <a:pPr marL="0" indent="0">
              <a:buNone/>
            </a:pPr>
            <a:endParaRPr lang="da-DK" dirty="0"/>
          </a:p>
        </p:txBody>
      </p:sp>
      <p:sp>
        <p:nvSpPr>
          <p:cNvPr id="4" name="Pladsholder til dato 3"/>
          <p:cNvSpPr>
            <a:spLocks noGrp="1"/>
          </p:cNvSpPr>
          <p:nvPr>
            <p:ph type="dt" sz="half" idx="10"/>
          </p:nvPr>
        </p:nvSpPr>
        <p:spPr/>
        <p:txBody>
          <a:bodyPr/>
          <a:lstStyle/>
          <a:p>
            <a:fld id="{BE912DCD-F417-4971-802A-42302414E5F8}"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12</a:t>
            </a:fld>
            <a:endParaRPr lang="da-DK"/>
          </a:p>
        </p:txBody>
      </p:sp>
    </p:spTree>
    <p:extLst>
      <p:ext uri="{BB962C8B-B14F-4D97-AF65-F5344CB8AC3E}">
        <p14:creationId xmlns:p14="http://schemas.microsoft.com/office/powerpoint/2010/main" val="2010935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6478588" cy="710902"/>
          </a:xfrm>
        </p:spPr>
        <p:txBody>
          <a:bodyPr/>
          <a:lstStyle/>
          <a:p>
            <a:r>
              <a:rPr lang="da-DK" dirty="0" smtClean="0"/>
              <a:t>Erhvervsuddannelserne</a:t>
            </a:r>
            <a:endParaRPr lang="da-DK" dirty="0"/>
          </a:p>
        </p:txBody>
      </p:sp>
      <p:sp>
        <p:nvSpPr>
          <p:cNvPr id="3" name="Pladsholder til indhold 2"/>
          <p:cNvSpPr>
            <a:spLocks noGrp="1"/>
          </p:cNvSpPr>
          <p:nvPr>
            <p:ph idx="1"/>
          </p:nvPr>
        </p:nvSpPr>
        <p:spPr/>
        <p:txBody>
          <a:bodyPr/>
          <a:lstStyle/>
          <a:p>
            <a:endParaRPr lang="da-DK" dirty="0" smtClean="0"/>
          </a:p>
          <a:p>
            <a:pPr lvl="0"/>
            <a:r>
              <a:rPr lang="da-DK" dirty="0"/>
              <a:t>Evaluering af optagelsesprocessen er netop gennemført</a:t>
            </a:r>
          </a:p>
          <a:p>
            <a:pPr lvl="1"/>
            <a:r>
              <a:rPr lang="da-DK" dirty="0"/>
              <a:t>Begyndervanskeligheder – særligt på it-siden.</a:t>
            </a:r>
          </a:p>
          <a:p>
            <a:r>
              <a:rPr lang="da-DK" dirty="0" smtClean="0"/>
              <a:t>Reduceret tilgang – som forventet</a:t>
            </a:r>
          </a:p>
          <a:p>
            <a:r>
              <a:rPr lang="da-DK" dirty="0" smtClean="0"/>
              <a:t>De afviste ansøgere:</a:t>
            </a:r>
          </a:p>
          <a:p>
            <a:pPr lvl="1"/>
            <a:r>
              <a:rPr lang="da-DK" dirty="0" smtClean="0"/>
              <a:t>Især 10. klasse og produktionsskoler (foreløbig stikprøve)</a:t>
            </a:r>
          </a:p>
          <a:p>
            <a:r>
              <a:rPr lang="da-DK" dirty="0" smtClean="0"/>
              <a:t>Det ser ud til, at de unge fastholdes bedre på GF1</a:t>
            </a:r>
          </a:p>
          <a:p>
            <a:r>
              <a:rPr lang="da-DK" dirty="0" smtClean="0"/>
              <a:t>Vejledning på vej om processerne fra uddannelsesparathedsvurdering i 8.kl. til tilmelding til ungdomsuddannelse</a:t>
            </a:r>
          </a:p>
          <a:p>
            <a:endParaRPr lang="da-DK" dirty="0"/>
          </a:p>
        </p:txBody>
      </p:sp>
      <p:sp>
        <p:nvSpPr>
          <p:cNvPr id="4" name="Pladsholder til dato 3"/>
          <p:cNvSpPr>
            <a:spLocks noGrp="1"/>
          </p:cNvSpPr>
          <p:nvPr>
            <p:ph type="dt" sz="half" idx="10"/>
          </p:nvPr>
        </p:nvSpPr>
        <p:spPr/>
        <p:txBody>
          <a:bodyPr/>
          <a:lstStyle/>
          <a:p>
            <a:fld id="{BE912DCD-F417-4971-802A-42302414E5F8}"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13</a:t>
            </a:fld>
            <a:endParaRPr lang="da-DK"/>
          </a:p>
        </p:txBody>
      </p:sp>
    </p:spTree>
    <p:extLst>
      <p:ext uri="{BB962C8B-B14F-4D97-AF65-F5344CB8AC3E}">
        <p14:creationId xmlns:p14="http://schemas.microsoft.com/office/powerpoint/2010/main" val="1761783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14</a:t>
            </a:fld>
            <a:endParaRPr lang="da-DK"/>
          </a:p>
        </p:txBody>
      </p:sp>
      <p:pic>
        <p:nvPicPr>
          <p:cNvPr id="2959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34834"/>
            <a:ext cx="7902157" cy="444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055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smtClean="0"/>
              <a:t>Frafaldet på erhvervsuddannelserne ser ud til at være bremset op</a:t>
            </a:r>
            <a:endParaRPr lang="da-DK" sz="2400" dirty="0"/>
          </a:p>
        </p:txBody>
      </p:sp>
      <p:sp>
        <p:nvSpPr>
          <p:cNvPr id="3" name="Pladsholder til indhold 2"/>
          <p:cNvSpPr>
            <a:spLocks noGrp="1"/>
          </p:cNvSpPr>
          <p:nvPr>
            <p:ph idx="1"/>
          </p:nvPr>
        </p:nvSpPr>
        <p:spPr/>
        <p:txBody>
          <a:bodyPr/>
          <a:lstStyle/>
          <a:p>
            <a:endParaRPr lang="da-DK" dirty="0" smtClean="0"/>
          </a:p>
          <a:p>
            <a:r>
              <a:rPr lang="da-DK" b="1" dirty="0"/>
              <a:t>SUCCES: Reformen af erhvervsuddannelserne med nye adgangskrav ser ud til at få den ønskede effekt. Eleverne er mere motiverede, og det massive frafald er bremset. ”Det er genialt – jeg åbner champagnen,” lyder det fra Mattias </a:t>
            </a:r>
            <a:r>
              <a:rPr lang="da-DK" b="1" dirty="0" err="1"/>
              <a:t>Tesfaye</a:t>
            </a:r>
            <a:r>
              <a:rPr lang="da-DK" b="1" dirty="0"/>
              <a:t> (S</a:t>
            </a:r>
            <a:r>
              <a:rPr lang="da-DK" b="1" dirty="0" smtClean="0"/>
              <a:t>).</a:t>
            </a:r>
          </a:p>
          <a:p>
            <a:endParaRPr lang="da-DK" b="1" dirty="0"/>
          </a:p>
          <a:p>
            <a:r>
              <a:rPr lang="da-DK" dirty="0"/>
              <a:t>En undersøgelse, som Danske Erhvervsskoler har foretaget blandt 66 erhvervsskoler, viser, at der i september samlet set var tale om et frafald på 3,2 pct. af de elever, der blev optaget på en erhvervsuddannelse efter sommerferien. Det svarer til, at 350 ud af i alt 10.775 elever er faldet fra – eller i gennemsnit fem elever pr. skole.</a:t>
            </a:r>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15</a:t>
            </a:fld>
            <a:endParaRPr lang="da-DK"/>
          </a:p>
        </p:txBody>
      </p:sp>
    </p:spTree>
    <p:extLst>
      <p:ext uri="{BB962C8B-B14F-4D97-AF65-F5344CB8AC3E}">
        <p14:creationId xmlns:p14="http://schemas.microsoft.com/office/powerpoint/2010/main" val="80578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Særligt tilrettelagt ungdomsuddannelse</a:t>
            </a:r>
            <a:endParaRPr lang="da-DK" dirty="0"/>
          </a:p>
        </p:txBody>
      </p:sp>
      <p:sp>
        <p:nvSpPr>
          <p:cNvPr id="3" name="Pladsholder til indhold 2"/>
          <p:cNvSpPr>
            <a:spLocks noGrp="1"/>
          </p:cNvSpPr>
          <p:nvPr>
            <p:ph idx="1"/>
          </p:nvPr>
        </p:nvSpPr>
        <p:spPr/>
        <p:txBody>
          <a:bodyPr/>
          <a:lstStyle/>
          <a:p>
            <a:r>
              <a:rPr lang="da-DK" dirty="0" smtClean="0"/>
              <a:t>Opfølgning på aftalen i Folketinget</a:t>
            </a:r>
          </a:p>
          <a:p>
            <a:r>
              <a:rPr lang="da-DK" dirty="0" smtClean="0"/>
              <a:t>2 rapporter om kvalitet og udbytte af STU og om ”gråzoneproblematikken”</a:t>
            </a:r>
          </a:p>
          <a:p>
            <a:r>
              <a:rPr lang="da-DK" dirty="0" smtClean="0">
                <a:sym typeface="Wingdings" panose="05000000000000000000" pitchFamily="2" charset="2"/>
              </a:rPr>
              <a:t>forberedelse af oplæg til politikerne om</a:t>
            </a:r>
          </a:p>
          <a:p>
            <a:pPr lvl="1"/>
            <a:r>
              <a:rPr lang="da-DK" dirty="0" smtClean="0">
                <a:sym typeface="Wingdings" panose="05000000000000000000" pitchFamily="2" charset="2"/>
              </a:rPr>
              <a:t>Eksempelsamling om visitationsforløb og uddannelsesplaner</a:t>
            </a:r>
          </a:p>
          <a:p>
            <a:pPr lvl="1"/>
            <a:r>
              <a:rPr lang="da-DK" dirty="0" smtClean="0">
                <a:sym typeface="Wingdings" panose="05000000000000000000" pitchFamily="2" charset="2"/>
              </a:rPr>
              <a:t>Informationsmateriale til unge og forældre</a:t>
            </a:r>
          </a:p>
          <a:p>
            <a:pPr lvl="1"/>
            <a:r>
              <a:rPr lang="da-DK" dirty="0" smtClean="0">
                <a:sym typeface="Wingdings" panose="05000000000000000000" pitchFamily="2" charset="2"/>
              </a:rPr>
              <a:t>Hyrdebreve til kommuner og ungdomsuddannelsesinstitutioner</a:t>
            </a:r>
          </a:p>
          <a:p>
            <a:pPr lvl="1"/>
            <a:r>
              <a:rPr lang="da-DK" dirty="0" smtClean="0">
                <a:sym typeface="Wingdings" panose="05000000000000000000" pitchFamily="2" charset="2"/>
              </a:rPr>
              <a:t>Nyt kompetencebevis med fokus på tiden efter STU</a:t>
            </a:r>
          </a:p>
          <a:p>
            <a:pPr lvl="1"/>
            <a:r>
              <a:rPr lang="da-DK" dirty="0" smtClean="0">
                <a:sym typeface="Wingdings" panose="05000000000000000000" pitchFamily="2" charset="2"/>
              </a:rPr>
              <a:t>Oplæg om STU-portal</a:t>
            </a:r>
          </a:p>
          <a:p>
            <a:pPr lvl="1"/>
            <a:r>
              <a:rPr lang="da-DK" dirty="0" smtClean="0">
                <a:sym typeface="Wingdings" panose="05000000000000000000" pitchFamily="2" charset="2"/>
              </a:rPr>
              <a:t>Ny samlet vejledning</a:t>
            </a:r>
          </a:p>
          <a:p>
            <a:r>
              <a:rPr lang="da-DK" dirty="0" smtClean="0">
                <a:sym typeface="Wingdings" panose="05000000000000000000" pitchFamily="2" charset="2"/>
              </a:rPr>
              <a:t>Samlet evaluering af STU i 2016-2017</a:t>
            </a:r>
          </a:p>
        </p:txBody>
      </p:sp>
      <p:sp>
        <p:nvSpPr>
          <p:cNvPr id="4" name="Pladsholder til dato 3"/>
          <p:cNvSpPr>
            <a:spLocks noGrp="1"/>
          </p:cNvSpPr>
          <p:nvPr>
            <p:ph type="dt" sz="half" idx="10"/>
          </p:nvPr>
        </p:nvSpPr>
        <p:spPr/>
        <p:txBody>
          <a:bodyPr/>
          <a:lstStyle/>
          <a:p>
            <a:fld id="{BE912DCD-F417-4971-802A-42302414E5F8}"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16</a:t>
            </a:fld>
            <a:endParaRPr lang="da-DK"/>
          </a:p>
        </p:txBody>
      </p:sp>
    </p:spTree>
    <p:extLst>
      <p:ext uri="{BB962C8B-B14F-4D97-AF65-F5344CB8AC3E}">
        <p14:creationId xmlns:p14="http://schemas.microsoft.com/office/powerpoint/2010/main" val="405375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Kombineret Ungdomsuddannelse</a:t>
            </a:r>
            <a:endParaRPr lang="da-DK" dirty="0"/>
          </a:p>
        </p:txBody>
      </p:sp>
      <p:sp>
        <p:nvSpPr>
          <p:cNvPr id="3" name="Pladsholder til indhold 2"/>
          <p:cNvSpPr>
            <a:spLocks noGrp="1"/>
          </p:cNvSpPr>
          <p:nvPr>
            <p:ph idx="1"/>
          </p:nvPr>
        </p:nvSpPr>
        <p:spPr/>
        <p:txBody>
          <a:bodyPr/>
          <a:lstStyle/>
          <a:p>
            <a:r>
              <a:rPr lang="da-DK" dirty="0" smtClean="0"/>
              <a:t>Kommet godt i gang</a:t>
            </a:r>
          </a:p>
          <a:p>
            <a:r>
              <a:rPr lang="da-DK" dirty="0" smtClean="0"/>
              <a:t>Tovholderinstitutionerne: Produktionsskoler, erhvervsskoler og </a:t>
            </a:r>
            <a:r>
              <a:rPr lang="da-DK" dirty="0" err="1" smtClean="0"/>
              <a:t>VUC’er</a:t>
            </a:r>
            <a:endParaRPr lang="da-DK" dirty="0" smtClean="0"/>
          </a:p>
          <a:p>
            <a:r>
              <a:rPr lang="da-DK" dirty="0" smtClean="0"/>
              <a:t>90 udbudssteder fordelt over hele landet</a:t>
            </a:r>
          </a:p>
          <a:p>
            <a:pPr lvl="1"/>
            <a:r>
              <a:rPr lang="da-DK" dirty="0" smtClean="0"/>
              <a:t>Kun ét sted udbydes ikke noget i dette halvår</a:t>
            </a:r>
          </a:p>
          <a:p>
            <a:r>
              <a:rPr lang="da-DK" dirty="0" smtClean="0"/>
              <a:t>Ca. 70 pct. af pladserne er besat i første optagelsesrunde</a:t>
            </a:r>
          </a:p>
          <a:p>
            <a:r>
              <a:rPr lang="da-DK" dirty="0" smtClean="0"/>
              <a:t>Evalueringen, som skal strække sig til 2020, igangsættes snart.</a:t>
            </a:r>
            <a:endParaRPr lang="da-DK" dirty="0"/>
          </a:p>
        </p:txBody>
      </p:sp>
      <p:sp>
        <p:nvSpPr>
          <p:cNvPr id="4" name="Pladsholder til dato 3"/>
          <p:cNvSpPr>
            <a:spLocks noGrp="1"/>
          </p:cNvSpPr>
          <p:nvPr>
            <p:ph type="dt" sz="half" idx="10"/>
          </p:nvPr>
        </p:nvSpPr>
        <p:spPr/>
        <p:txBody>
          <a:bodyPr/>
          <a:lstStyle/>
          <a:p>
            <a:fld id="{BE912DCD-F417-4971-802A-42302414E5F8}"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17</a:t>
            </a:fld>
            <a:endParaRPr lang="da-DK"/>
          </a:p>
        </p:txBody>
      </p:sp>
    </p:spTree>
    <p:extLst>
      <p:ext uri="{BB962C8B-B14F-4D97-AF65-F5344CB8AC3E}">
        <p14:creationId xmlns:p14="http://schemas.microsoft.com/office/powerpoint/2010/main" val="3454653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Rådet for Ungdomsuddannelser</a:t>
            </a:r>
            <a:endParaRPr lang="da-DK" dirty="0"/>
          </a:p>
        </p:txBody>
      </p:sp>
      <p:sp>
        <p:nvSpPr>
          <p:cNvPr id="3" name="Pladsholder til indhold 2"/>
          <p:cNvSpPr>
            <a:spLocks noGrp="1"/>
          </p:cNvSpPr>
          <p:nvPr>
            <p:ph idx="1"/>
          </p:nvPr>
        </p:nvSpPr>
        <p:spPr>
          <a:xfrm>
            <a:off x="431800" y="2996952"/>
            <a:ext cx="8277225" cy="2832348"/>
          </a:xfrm>
        </p:spPr>
        <p:txBody>
          <a:bodyPr/>
          <a:lstStyle/>
          <a:p>
            <a:r>
              <a:rPr lang="da-DK" dirty="0" err="1" smtClean="0"/>
              <a:t>Deskresearch</a:t>
            </a:r>
            <a:r>
              <a:rPr lang="da-DK" dirty="0" smtClean="0"/>
              <a:t> om viden om forberedende tilbud</a:t>
            </a:r>
          </a:p>
          <a:p>
            <a:r>
              <a:rPr lang="da-DK" dirty="0" smtClean="0"/>
              <a:t>Nye analyser på baggrund af SFI rapporten:</a:t>
            </a:r>
          </a:p>
          <a:p>
            <a:pPr lvl="1"/>
            <a:r>
              <a:rPr lang="da-DK" dirty="0" smtClean="0"/>
              <a:t>Produktionsskoler og </a:t>
            </a:r>
            <a:r>
              <a:rPr lang="da-DK" dirty="0" err="1" smtClean="0"/>
              <a:t>avu</a:t>
            </a:r>
            <a:r>
              <a:rPr lang="da-DK" dirty="0" smtClean="0"/>
              <a:t> på institutionsniveau</a:t>
            </a:r>
          </a:p>
          <a:p>
            <a:pPr lvl="1"/>
            <a:r>
              <a:rPr lang="da-DK" dirty="0" smtClean="0"/>
              <a:t>Opdatering af tidligere egu-undersøgelse</a:t>
            </a:r>
          </a:p>
          <a:p>
            <a:pPr lvl="1"/>
            <a:r>
              <a:rPr lang="da-DK" dirty="0" smtClean="0"/>
              <a:t>Inddrage internationale erfaringer</a:t>
            </a:r>
          </a:p>
        </p:txBody>
      </p:sp>
      <p:sp>
        <p:nvSpPr>
          <p:cNvPr id="4" name="Pladsholder til dato 3"/>
          <p:cNvSpPr>
            <a:spLocks noGrp="1"/>
          </p:cNvSpPr>
          <p:nvPr>
            <p:ph type="dt" sz="half" idx="10"/>
          </p:nvPr>
        </p:nvSpPr>
        <p:spPr/>
        <p:txBody>
          <a:bodyPr/>
          <a:lstStyle/>
          <a:p>
            <a:fld id="{BE912DCD-F417-4971-802A-42302414E5F8}"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18</a:t>
            </a:fld>
            <a:endParaRPr lang="da-DK"/>
          </a:p>
        </p:txBody>
      </p:sp>
    </p:spTree>
    <p:extLst>
      <p:ext uri="{BB962C8B-B14F-4D97-AF65-F5344CB8AC3E}">
        <p14:creationId xmlns:p14="http://schemas.microsoft.com/office/powerpoint/2010/main" val="278791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00000"/>
              </a:lnSpc>
            </a:pPr>
            <a:r>
              <a:rPr lang="da-DK" sz="1100" b="0" dirty="0"/>
              <a:t/>
            </a:r>
            <a:br>
              <a:rPr lang="da-DK" sz="1100" b="0" dirty="0"/>
            </a:br>
            <a:r>
              <a:rPr lang="da-DK" sz="1800" b="0" dirty="0" err="1" smtClean="0"/>
              <a:t>Epinion</a:t>
            </a:r>
            <a:r>
              <a:rPr lang="da-DK" sz="1800" b="0" dirty="0" smtClean="0"/>
              <a:t>: </a:t>
            </a:r>
            <a:r>
              <a:rPr lang="da-DK" sz="1800" dirty="0" err="1" smtClean="0"/>
              <a:t>Desk</a:t>
            </a:r>
            <a:r>
              <a:rPr lang="da-DK" sz="1800" dirty="0" smtClean="0"/>
              <a:t> </a:t>
            </a:r>
            <a:r>
              <a:rPr lang="da-DK" sz="1800" dirty="0"/>
              <a:t>research af danske studier om restgruppen </a:t>
            </a:r>
            <a:r>
              <a:rPr lang="da-DK" sz="1100" dirty="0" smtClean="0"/>
              <a:t/>
            </a:r>
            <a:br>
              <a:rPr lang="da-DK" sz="1100" dirty="0" smtClean="0"/>
            </a:br>
            <a:r>
              <a:rPr lang="da-DK" sz="1100" dirty="0" smtClean="0">
                <a:hlinkClick r:id="rId2"/>
              </a:rPr>
              <a:t>https</a:t>
            </a:r>
            <a:r>
              <a:rPr lang="da-DK" sz="1100" dirty="0">
                <a:hlinkClick r:id="rId2"/>
              </a:rPr>
              <a:t>://uvm.dk/~/</a:t>
            </a:r>
            <a:r>
              <a:rPr lang="da-DK" sz="1100" dirty="0" smtClean="0">
                <a:hlinkClick r:id="rId2"/>
              </a:rPr>
              <a:t>media/UVM/Filer/Om%20os/PDF15/Jul/150708%20Desk%20reseach%20af%20restgruppen%20rapport%20fra%20Epinion%20juni%202015.pdf</a:t>
            </a:r>
            <a:r>
              <a:rPr lang="da-DK" sz="1100" dirty="0" smtClean="0"/>
              <a:t/>
            </a:r>
            <a:br>
              <a:rPr lang="da-DK" sz="1100" dirty="0" smtClean="0"/>
            </a:br>
            <a:endParaRPr lang="da-DK" sz="1100" dirty="0"/>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19</a:t>
            </a:fld>
            <a:endParaRPr lang="da-DK"/>
          </a:p>
        </p:txBody>
      </p:sp>
      <p:pic>
        <p:nvPicPr>
          <p:cNvPr id="29184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8491" y="2497138"/>
            <a:ext cx="5923843" cy="333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515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7596584" cy="1143000"/>
          </a:xfrm>
        </p:spPr>
        <p:txBody>
          <a:bodyPr/>
          <a:lstStyle/>
          <a:p>
            <a:r>
              <a:rPr lang="da-DK" sz="3600" dirty="0" smtClean="0"/>
              <a:t>Ny regering - regeringsgrundlaget</a:t>
            </a:r>
            <a:endParaRPr lang="da-DK" sz="3600" dirty="0"/>
          </a:p>
        </p:txBody>
      </p:sp>
      <p:sp>
        <p:nvSpPr>
          <p:cNvPr id="3" name="Pladsholder til indhold 2"/>
          <p:cNvSpPr>
            <a:spLocks noGrp="1"/>
          </p:cNvSpPr>
          <p:nvPr>
            <p:ph idx="1"/>
          </p:nvPr>
        </p:nvSpPr>
        <p:spPr>
          <a:xfrm>
            <a:off x="431800" y="2497138"/>
            <a:ext cx="8277225" cy="3452142"/>
          </a:xfrm>
        </p:spPr>
        <p:txBody>
          <a:bodyPr/>
          <a:lstStyle/>
          <a:p>
            <a:r>
              <a:rPr lang="da-DK" sz="2000" dirty="0" smtClean="0"/>
              <a:t>Unge </a:t>
            </a:r>
            <a:r>
              <a:rPr lang="da-DK" sz="2000" dirty="0"/>
              <a:t>skal </a:t>
            </a:r>
            <a:r>
              <a:rPr lang="da-DK" sz="2000" dirty="0" smtClean="0"/>
              <a:t>udfordres </a:t>
            </a:r>
            <a:r>
              <a:rPr lang="da-DK" sz="2000" dirty="0"/>
              <a:t>i deres valg af uddannelse, så de vælger rigtigt første gang. </a:t>
            </a:r>
            <a:endParaRPr lang="da-DK" sz="2000" dirty="0" smtClean="0"/>
          </a:p>
          <a:p>
            <a:r>
              <a:rPr lang="da-DK" sz="2000" dirty="0" smtClean="0"/>
              <a:t>Lære </a:t>
            </a:r>
            <a:r>
              <a:rPr lang="da-DK" sz="2000" dirty="0"/>
              <a:t>et praktisk betonet </a:t>
            </a:r>
            <a:r>
              <a:rPr lang="da-DK" sz="2000" dirty="0" smtClean="0"/>
              <a:t>fag </a:t>
            </a:r>
            <a:r>
              <a:rPr lang="da-DK" sz="2000" dirty="0" smtClean="0">
                <a:sym typeface="Wingdings" panose="05000000000000000000" pitchFamily="2" charset="2"/>
              </a:rPr>
              <a:t></a:t>
            </a:r>
            <a:r>
              <a:rPr lang="da-DK" sz="2000" dirty="0" smtClean="0"/>
              <a:t> overveje </a:t>
            </a:r>
            <a:r>
              <a:rPr lang="da-DK" sz="2000" dirty="0"/>
              <a:t>en erhvervsuddannelse</a:t>
            </a:r>
            <a:r>
              <a:rPr lang="da-DK" sz="2000" dirty="0" smtClean="0"/>
              <a:t>.</a:t>
            </a:r>
          </a:p>
          <a:p>
            <a:r>
              <a:rPr lang="da-DK" sz="2000" dirty="0" smtClean="0"/>
              <a:t>Læse videre </a:t>
            </a:r>
            <a:r>
              <a:rPr lang="da-DK" sz="2000" dirty="0" smtClean="0">
                <a:sym typeface="Wingdings" panose="05000000000000000000" pitchFamily="2" charset="2"/>
              </a:rPr>
              <a:t> kan </a:t>
            </a:r>
            <a:r>
              <a:rPr lang="da-DK" sz="2000" dirty="0" smtClean="0"/>
              <a:t>gymnasial </a:t>
            </a:r>
            <a:r>
              <a:rPr lang="da-DK" sz="2000" dirty="0"/>
              <a:t>uddannelse være det rette valg</a:t>
            </a:r>
            <a:r>
              <a:rPr lang="da-DK" sz="2000" dirty="0" smtClean="0"/>
              <a:t>.</a:t>
            </a:r>
          </a:p>
          <a:p>
            <a:r>
              <a:rPr lang="da-DK" sz="2000" dirty="0" smtClean="0"/>
              <a:t>Ekspertgruppe </a:t>
            </a:r>
            <a:r>
              <a:rPr lang="da-DK" sz="2000" dirty="0" smtClean="0">
                <a:sym typeface="Wingdings" panose="05000000000000000000" pitchFamily="2" charset="2"/>
              </a:rPr>
              <a:t> </a:t>
            </a:r>
            <a:r>
              <a:rPr lang="da-DK" sz="2000" dirty="0" smtClean="0"/>
              <a:t>forslag </a:t>
            </a:r>
            <a:r>
              <a:rPr lang="da-DK" sz="2000" dirty="0"/>
              <a:t>til at forbedre ungdomsuddannelsers indbyrdes sammenhæng</a:t>
            </a:r>
            <a:r>
              <a:rPr lang="da-DK" sz="2000" dirty="0" smtClean="0"/>
              <a:t>.</a:t>
            </a:r>
          </a:p>
          <a:p>
            <a:r>
              <a:rPr lang="da-DK" sz="2000" dirty="0" smtClean="0"/>
              <a:t>Erhvervsuddannelserne rettes </a:t>
            </a:r>
            <a:r>
              <a:rPr lang="da-DK" sz="2000" dirty="0"/>
              <a:t>mod </a:t>
            </a:r>
            <a:r>
              <a:rPr lang="da-DK" sz="2000" dirty="0" smtClean="0"/>
              <a:t>arbejdsmarkedet og være attraktive</a:t>
            </a:r>
            <a:r>
              <a:rPr lang="da-DK" sz="2000" dirty="0"/>
              <a:t>, </a:t>
            </a:r>
            <a:r>
              <a:rPr lang="da-DK" sz="2000" dirty="0" smtClean="0"/>
              <a:t>så flere </a:t>
            </a:r>
            <a:r>
              <a:rPr lang="da-DK" sz="2000" dirty="0"/>
              <a:t>unge gennemfører en erhvervsuddannelse (25% i 2020 og 30% i 2025)</a:t>
            </a:r>
            <a:endParaRPr lang="da-DK" sz="2000" dirty="0" smtClean="0"/>
          </a:p>
          <a:p>
            <a:r>
              <a:rPr lang="da-DK" sz="2000" dirty="0" smtClean="0"/>
              <a:t>Styrke </a:t>
            </a:r>
            <a:r>
              <a:rPr lang="da-DK" sz="2000" dirty="0"/>
              <a:t>fagligheden i de gymnasiale uddannelser. </a:t>
            </a:r>
            <a:r>
              <a:rPr lang="da-DK" sz="2000" dirty="0" smtClean="0"/>
              <a:t>Sætte </a:t>
            </a:r>
            <a:r>
              <a:rPr lang="da-DK" sz="2000" dirty="0"/>
              <a:t>adgangskrav, fokusere studieretningerne og gøre flere adgangsgivende fag obligatoriske. </a:t>
            </a:r>
          </a:p>
          <a:p>
            <a:endParaRPr lang="da-DK" sz="2000" dirty="0"/>
          </a:p>
          <a:p>
            <a:endParaRPr lang="da-DK" sz="2000" dirty="0" smtClean="0"/>
          </a:p>
          <a:p>
            <a:endParaRPr lang="da-DK" sz="2000" b="1" dirty="0"/>
          </a:p>
        </p:txBody>
      </p:sp>
      <p:sp>
        <p:nvSpPr>
          <p:cNvPr id="4" name="Pladsholder til dato 3"/>
          <p:cNvSpPr>
            <a:spLocks noGrp="1"/>
          </p:cNvSpPr>
          <p:nvPr>
            <p:ph type="dt" sz="half" idx="10"/>
          </p:nvPr>
        </p:nvSpPr>
        <p:spPr/>
        <p:txBody>
          <a:bodyPr/>
          <a:lstStyle/>
          <a:p>
            <a:fld id="{BE912DCD-F417-4971-802A-42302414E5F8}"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dirty="0" smtClean="0"/>
              <a:t>Kombineret ungdomsuddannelse, administrativt kursus, 13-08-15</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2</a:t>
            </a:fld>
            <a:endParaRPr lang="da-DK"/>
          </a:p>
        </p:txBody>
      </p:sp>
    </p:spTree>
    <p:extLst>
      <p:ext uri="{BB962C8B-B14F-4D97-AF65-F5344CB8AC3E}">
        <p14:creationId xmlns:p14="http://schemas.microsoft.com/office/powerpoint/2010/main" val="1530386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6478588" cy="854918"/>
          </a:xfrm>
        </p:spPr>
        <p:txBody>
          <a:bodyPr/>
          <a:lstStyle/>
          <a:p>
            <a:r>
              <a:rPr lang="da-DK" sz="2400" dirty="0" smtClean="0"/>
              <a:t>Europæisk sammenligning</a:t>
            </a:r>
            <a:r>
              <a:rPr lang="da-DK" sz="2400" b="0" dirty="0"/>
              <a:t/>
            </a:r>
            <a:br>
              <a:rPr lang="da-DK" sz="2400" b="0" dirty="0"/>
            </a:br>
            <a:endParaRPr lang="da-DK" sz="2400" dirty="0"/>
          </a:p>
        </p:txBody>
      </p:sp>
      <p:sp>
        <p:nvSpPr>
          <p:cNvPr id="3" name="Pladsholder til indhold 2"/>
          <p:cNvSpPr>
            <a:spLocks noGrp="1"/>
          </p:cNvSpPr>
          <p:nvPr>
            <p:ph idx="1"/>
          </p:nvPr>
        </p:nvSpPr>
        <p:spPr/>
        <p:txBody>
          <a:bodyPr/>
          <a:lstStyle/>
          <a:p>
            <a:r>
              <a:rPr lang="da-DK" dirty="0" smtClean="0"/>
              <a:t>Andelen </a:t>
            </a:r>
            <a:r>
              <a:rPr lang="da-DK" dirty="0"/>
              <a:t>af 15-17-årige som ikke er i uddannelse eller arbejder er </a:t>
            </a:r>
            <a:r>
              <a:rPr lang="da-DK" i="1" dirty="0"/>
              <a:t>relativ lille </a:t>
            </a:r>
            <a:r>
              <a:rPr lang="da-DK" dirty="0"/>
              <a:t>i Danmark, og at andelen blandt de 18-24-årige og 25-29-årige er </a:t>
            </a:r>
            <a:r>
              <a:rPr lang="da-DK" i="1" dirty="0"/>
              <a:t>relativ </a:t>
            </a:r>
            <a:r>
              <a:rPr lang="da-DK" i="1" dirty="0" smtClean="0"/>
              <a:t>stor</a:t>
            </a:r>
            <a:endParaRPr lang="da-DK" dirty="0"/>
          </a:p>
          <a:p>
            <a:endParaRPr lang="da-DK" dirty="0" smtClean="0"/>
          </a:p>
          <a:p>
            <a:r>
              <a:rPr lang="da-DK" dirty="0" smtClean="0"/>
              <a:t>Behov </a:t>
            </a:r>
            <a:r>
              <a:rPr lang="da-DK" dirty="0"/>
              <a:t>for mere viden om effekten af forberedende </a:t>
            </a:r>
            <a:r>
              <a:rPr lang="da-DK" dirty="0" smtClean="0"/>
              <a:t>tilbud på kort og lang sigt</a:t>
            </a:r>
            <a:endParaRPr lang="da-DK" dirty="0"/>
          </a:p>
          <a:p>
            <a:endParaRPr lang="da-DK" dirty="0" smtClean="0"/>
          </a:p>
          <a:p>
            <a:r>
              <a:rPr lang="da-DK" dirty="0" smtClean="0"/>
              <a:t>En </a:t>
            </a:r>
            <a:r>
              <a:rPr lang="da-DK" dirty="0"/>
              <a:t>del af de unge i restgruppen ville tidligere formentlig have fundet beskæftigelse i ufaglærte job</a:t>
            </a:r>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20</a:t>
            </a:fld>
            <a:endParaRPr lang="da-DK"/>
          </a:p>
        </p:txBody>
      </p:sp>
    </p:spTree>
    <p:extLst>
      <p:ext uri="{BB962C8B-B14F-4D97-AF65-F5344CB8AC3E}">
        <p14:creationId xmlns:p14="http://schemas.microsoft.com/office/powerpoint/2010/main" val="1795250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052736"/>
            <a:ext cx="6478588" cy="576064"/>
          </a:xfrm>
        </p:spPr>
        <p:txBody>
          <a:bodyPr/>
          <a:lstStyle/>
          <a:p>
            <a:endParaRPr lang="da-DK" sz="1800" dirty="0"/>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21</a:t>
            </a:fld>
            <a:endParaRPr lang="da-DK"/>
          </a:p>
        </p:txBody>
      </p:sp>
      <p:pic>
        <p:nvPicPr>
          <p:cNvPr id="2928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297570"/>
            <a:ext cx="8784976" cy="513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447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Forberedende tilbud og overgang til ungdomsuddannelse</a:t>
            </a:r>
          </a:p>
        </p:txBody>
      </p:sp>
      <p:sp>
        <p:nvSpPr>
          <p:cNvPr id="3" name="Pladsholder til indhold 2"/>
          <p:cNvSpPr>
            <a:spLocks noGrp="1"/>
          </p:cNvSpPr>
          <p:nvPr>
            <p:ph idx="1"/>
          </p:nvPr>
        </p:nvSpPr>
        <p:spPr>
          <a:xfrm>
            <a:off x="431800" y="2497138"/>
            <a:ext cx="8277225" cy="3452142"/>
          </a:xfrm>
        </p:spPr>
        <p:txBody>
          <a:bodyPr/>
          <a:lstStyle/>
          <a:p>
            <a:r>
              <a:rPr lang="da-DK" dirty="0" smtClean="0"/>
              <a:t>Afdækker </a:t>
            </a:r>
            <a:r>
              <a:rPr lang="da-DK" dirty="0"/>
              <a:t>betydningen af at deltage i et forberedende tilbud </a:t>
            </a:r>
            <a:r>
              <a:rPr lang="da-DK" dirty="0" smtClean="0"/>
              <a:t>(Produktionsskole</a:t>
            </a:r>
            <a:r>
              <a:rPr lang="da-DK" dirty="0"/>
              <a:t>, AVU, FVU, ordblindeunder-visning, højskole, frie </a:t>
            </a:r>
            <a:r>
              <a:rPr lang="da-DK" dirty="0" smtClean="0"/>
              <a:t>fagskoler) for </a:t>
            </a:r>
            <a:r>
              <a:rPr lang="da-DK" dirty="0"/>
              <a:t>efterfølgende at påbegynde en ungdomsuddannelse</a:t>
            </a:r>
            <a:r>
              <a:rPr lang="da-DK" dirty="0" smtClean="0"/>
              <a:t>.</a:t>
            </a:r>
          </a:p>
          <a:p>
            <a:r>
              <a:rPr lang="da-DK" dirty="0" smtClean="0"/>
              <a:t>Overordnet </a:t>
            </a:r>
            <a:r>
              <a:rPr lang="da-DK" dirty="0"/>
              <a:t>konkluderes, at man ikke entydigt kan sige, at der er en effekt af at tage et forberedende tilbud på at komme i gang med en ungdomsuddannelse</a:t>
            </a:r>
          </a:p>
          <a:p>
            <a:r>
              <a:rPr lang="da-DK" dirty="0" smtClean="0"/>
              <a:t>Kun </a:t>
            </a:r>
            <a:r>
              <a:rPr lang="da-DK" dirty="0"/>
              <a:t>resultatet for et enkelt ud af 3 </a:t>
            </a:r>
            <a:r>
              <a:rPr lang="da-DK" dirty="0" err="1"/>
              <a:t>statusår</a:t>
            </a:r>
            <a:r>
              <a:rPr lang="da-DK" dirty="0"/>
              <a:t> er </a:t>
            </a:r>
            <a:r>
              <a:rPr lang="da-DK" dirty="0" smtClean="0"/>
              <a:t>positivt</a:t>
            </a:r>
          </a:p>
          <a:p>
            <a:r>
              <a:rPr lang="da-DK" dirty="0"/>
              <a:t>Forberedende tilbud synes ikke at forbedre chancerne for at komme i beskæftigelse blandt unge, der ikke er i ungdomsuddannelse </a:t>
            </a:r>
            <a:r>
              <a:rPr lang="da-DK" dirty="0" smtClean="0"/>
              <a:t>efterfølgende</a:t>
            </a:r>
          </a:p>
          <a:p>
            <a:r>
              <a:rPr lang="da-DK" dirty="0"/>
              <a:t>Selvom der ikke findes en entydig effekt af forberedende tilbud, er det ikke ensbetydende med, at unge, som har fået et tilbud, ikke kommer videre i uddannelse eller beskæftigelse. Det kan bare ikke udelukkes, at det kan skyldes andre forhold end det forberedende tilbud</a:t>
            </a:r>
          </a:p>
          <a:p>
            <a:endParaRPr lang="da-DK" dirty="0"/>
          </a:p>
          <a:p>
            <a:endParaRPr lang="da-DK" dirty="0"/>
          </a:p>
          <a:p>
            <a:endParaRPr lang="da-DK" dirty="0" smtClean="0"/>
          </a:p>
          <a:p>
            <a:endParaRPr lang="da-DK" dirty="0" smtClean="0"/>
          </a:p>
          <a:p>
            <a:endParaRPr lang="da-DK" dirty="0"/>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22</a:t>
            </a:fld>
            <a:endParaRPr lang="da-DK"/>
          </a:p>
        </p:txBody>
      </p:sp>
    </p:spTree>
    <p:extLst>
      <p:ext uri="{BB962C8B-B14F-4D97-AF65-F5344CB8AC3E}">
        <p14:creationId xmlns:p14="http://schemas.microsoft.com/office/powerpoint/2010/main" val="1843212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Rådets anbefalinger</a:t>
            </a:r>
            <a:endParaRPr lang="da-DK" dirty="0"/>
          </a:p>
        </p:txBody>
      </p:sp>
      <p:sp>
        <p:nvSpPr>
          <p:cNvPr id="3" name="Pladsholder til indhold 2"/>
          <p:cNvSpPr>
            <a:spLocks noGrp="1"/>
          </p:cNvSpPr>
          <p:nvPr>
            <p:ph idx="1"/>
          </p:nvPr>
        </p:nvSpPr>
        <p:spPr/>
        <p:txBody>
          <a:bodyPr/>
          <a:lstStyle/>
          <a:p>
            <a:endParaRPr lang="da-DK" dirty="0"/>
          </a:p>
          <a:p>
            <a:r>
              <a:rPr lang="da-DK" dirty="0"/>
              <a:t> Målsætningen om, at 95 pct. af en ungdomsårgang skal have en </a:t>
            </a:r>
            <a:r>
              <a:rPr lang="da-DK" dirty="0" smtClean="0"/>
              <a:t>ungdomsuddannelse</a:t>
            </a:r>
            <a:r>
              <a:rPr lang="da-DK" dirty="0"/>
              <a:t>, er godt på vej til at blive indfriet, hvis man, som ministeriets profilmodel, ser 25 år frem i tiden. </a:t>
            </a:r>
            <a:endParaRPr lang="da-DK" dirty="0" smtClean="0"/>
          </a:p>
          <a:p>
            <a:endParaRPr lang="da-DK" dirty="0" smtClean="0"/>
          </a:p>
          <a:p>
            <a:r>
              <a:rPr lang="da-DK" dirty="0" smtClean="0"/>
              <a:t>Men </a:t>
            </a:r>
            <a:r>
              <a:rPr lang="da-DK" dirty="0"/>
              <a:t>det er </a:t>
            </a:r>
            <a:r>
              <a:rPr lang="da-DK" dirty="0" smtClean="0"/>
              <a:t>alt </a:t>
            </a:r>
            <a:r>
              <a:rPr lang="da-DK" dirty="0"/>
              <a:t>for sent, og det har store omkostninger - både </a:t>
            </a:r>
            <a:r>
              <a:rPr lang="da-DK" dirty="0" smtClean="0"/>
              <a:t>menneskeligt </a:t>
            </a:r>
            <a:r>
              <a:rPr lang="da-DK" dirty="0"/>
              <a:t>og </a:t>
            </a:r>
            <a:r>
              <a:rPr lang="da-DK" dirty="0" smtClean="0"/>
              <a:t>samfundsøkonomisk!</a:t>
            </a:r>
          </a:p>
          <a:p>
            <a:endParaRPr lang="da-DK" dirty="0" smtClean="0"/>
          </a:p>
          <a:p>
            <a:r>
              <a:rPr lang="da-DK" dirty="0" smtClean="0"/>
              <a:t> Igangsætte </a:t>
            </a:r>
            <a:r>
              <a:rPr lang="da-DK" dirty="0"/>
              <a:t>undersøgelser af </a:t>
            </a:r>
            <a:r>
              <a:rPr lang="da-DK" dirty="0" smtClean="0"/>
              <a:t>produktionsskoleforløb</a:t>
            </a:r>
            <a:r>
              <a:rPr lang="da-DK" dirty="0"/>
              <a:t>, almen voksenuddannelse (</a:t>
            </a:r>
            <a:r>
              <a:rPr lang="da-DK" dirty="0" err="1"/>
              <a:t>avu</a:t>
            </a:r>
            <a:r>
              <a:rPr lang="da-DK" dirty="0"/>
              <a:t>) samt erhvervsgrunduddannelsen (egu). </a:t>
            </a:r>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23</a:t>
            </a:fld>
            <a:endParaRPr lang="da-DK"/>
          </a:p>
        </p:txBody>
      </p:sp>
    </p:spTree>
    <p:extLst>
      <p:ext uri="{BB962C8B-B14F-4D97-AF65-F5344CB8AC3E}">
        <p14:creationId xmlns:p14="http://schemas.microsoft.com/office/powerpoint/2010/main" val="1472378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a:t>Talrige undersøgelser peger på, at det er i </a:t>
            </a:r>
            <a:r>
              <a:rPr lang="da-DK" i="1" dirty="0"/>
              <a:t>overgangen </a:t>
            </a:r>
            <a:r>
              <a:rPr lang="da-DK" dirty="0"/>
              <a:t>mellem </a:t>
            </a:r>
            <a:r>
              <a:rPr lang="da-DK" dirty="0" smtClean="0"/>
              <a:t>uddannelser</a:t>
            </a:r>
            <a:r>
              <a:rPr lang="da-DK" dirty="0"/>
              <a:t>, at det går galt for mange </a:t>
            </a:r>
            <a:endParaRPr lang="da-DK" dirty="0" smtClean="0"/>
          </a:p>
          <a:p>
            <a:endParaRPr lang="da-DK" dirty="0" smtClean="0"/>
          </a:p>
          <a:p>
            <a:r>
              <a:rPr lang="da-DK" dirty="0" smtClean="0"/>
              <a:t>Anbefaler</a:t>
            </a:r>
            <a:r>
              <a:rPr lang="da-DK" dirty="0"/>
              <a:t>, at der udvikles, afprøves og evalueres på ”brobygningsforløb” mellem de forberedende forløb og de ordinære </a:t>
            </a:r>
            <a:r>
              <a:rPr lang="da-DK" dirty="0" smtClean="0"/>
              <a:t>ungdomsuddannelser </a:t>
            </a:r>
            <a:r>
              <a:rPr lang="da-DK" dirty="0"/>
              <a:t>samt til erhvervslivet. </a:t>
            </a:r>
            <a:endParaRPr lang="da-DK" dirty="0" smtClean="0"/>
          </a:p>
          <a:p>
            <a:endParaRPr lang="da-DK" dirty="0" smtClean="0"/>
          </a:p>
          <a:p>
            <a:r>
              <a:rPr lang="da-DK" dirty="0" smtClean="0"/>
              <a:t>Anbefaler, </a:t>
            </a:r>
            <a:r>
              <a:rPr lang="da-DK" dirty="0"/>
              <a:t>at </a:t>
            </a:r>
            <a:r>
              <a:rPr lang="da-DK" dirty="0" err="1"/>
              <a:t>UU’s</a:t>
            </a:r>
            <a:r>
              <a:rPr lang="da-DK" dirty="0"/>
              <a:t> rolle styrkes, så de i højere grad kan understøtte et sammenhængende forløb for den enkelte unge på tværs af deltagelse i forberedende tilbud, projekter, venteperioder udenfor uddannelsessystemet, </a:t>
            </a:r>
            <a:r>
              <a:rPr lang="da-DK" dirty="0" smtClean="0"/>
              <a:t>kortvarig </a:t>
            </a:r>
            <a:r>
              <a:rPr lang="da-DK" dirty="0"/>
              <a:t>beskæftigelse, ledighed etc., og så tovholderrollen reelt kan løftes </a:t>
            </a:r>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24</a:t>
            </a:fld>
            <a:endParaRPr lang="da-DK"/>
          </a:p>
        </p:txBody>
      </p:sp>
    </p:spTree>
    <p:extLst>
      <p:ext uri="{BB962C8B-B14F-4D97-AF65-F5344CB8AC3E}">
        <p14:creationId xmlns:p14="http://schemas.microsoft.com/office/powerpoint/2010/main" val="969790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r>
              <a:rPr lang="da-DK" dirty="0" smtClean="0"/>
              <a:t>Ministerens svar </a:t>
            </a:r>
            <a:r>
              <a:rPr lang="da-DK" dirty="0" err="1" smtClean="0"/>
              <a:t>fsva</a:t>
            </a:r>
            <a:r>
              <a:rPr lang="da-DK" dirty="0" smtClean="0"/>
              <a:t> UU </a:t>
            </a:r>
          </a:p>
          <a:p>
            <a:endParaRPr lang="da-DK" dirty="0" smtClean="0"/>
          </a:p>
          <a:p>
            <a:r>
              <a:rPr lang="da-DK" dirty="0" smtClean="0"/>
              <a:t>”Med </a:t>
            </a:r>
            <a:r>
              <a:rPr lang="da-DK" dirty="0"/>
              <a:t>hensyn til jeres anbefaling om styrkelse af Ungdommens </a:t>
            </a:r>
            <a:r>
              <a:rPr lang="da-DK" dirty="0" err="1"/>
              <a:t>Uddannel-sesvejledning</a:t>
            </a:r>
            <a:r>
              <a:rPr lang="da-DK" dirty="0"/>
              <a:t> er jeg bekendt med, at Dialogforum for Uddannelses- og Erhvervsvejledning vil undersøge udviklingen i Ungdommens </a:t>
            </a:r>
            <a:r>
              <a:rPr lang="da-DK" dirty="0" err="1"/>
              <a:t>Uddannel-sesvejlednings</a:t>
            </a:r>
            <a:r>
              <a:rPr lang="da-DK" dirty="0"/>
              <a:t> rolle. Her mener jeg, at vi skal afvente deres undersøgelse </a:t>
            </a:r>
            <a:r>
              <a:rPr lang="da-DK" dirty="0" smtClean="0"/>
              <a:t>”</a:t>
            </a:r>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25</a:t>
            </a:fld>
            <a:endParaRPr lang="da-DK"/>
          </a:p>
        </p:txBody>
      </p:sp>
    </p:spTree>
    <p:extLst>
      <p:ext uri="{BB962C8B-B14F-4D97-AF65-F5344CB8AC3E}">
        <p14:creationId xmlns:p14="http://schemas.microsoft.com/office/powerpoint/2010/main" val="3311162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Arbejdsgruppe om udskoling</a:t>
            </a:r>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26</a:t>
            </a:fld>
            <a:endParaRPr lang="da-DK"/>
          </a:p>
        </p:txBody>
      </p:sp>
      <p:pic>
        <p:nvPicPr>
          <p:cNvPr id="294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420888"/>
            <a:ext cx="7979612" cy="4488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549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smtClean="0"/>
              <a:t>Bedre udskoling</a:t>
            </a:r>
            <a:endParaRPr lang="da-DK" sz="2400" dirty="0"/>
          </a:p>
        </p:txBody>
      </p:sp>
      <p:sp>
        <p:nvSpPr>
          <p:cNvPr id="3" name="Pladsholder til indhold 2"/>
          <p:cNvSpPr>
            <a:spLocks noGrp="1"/>
          </p:cNvSpPr>
          <p:nvPr>
            <p:ph idx="1"/>
          </p:nvPr>
        </p:nvSpPr>
        <p:spPr>
          <a:xfrm>
            <a:off x="431800" y="2497138"/>
            <a:ext cx="8277225" cy="3452142"/>
          </a:xfrm>
        </p:spPr>
        <p:txBody>
          <a:bodyPr/>
          <a:lstStyle/>
          <a:p>
            <a:r>
              <a:rPr lang="da-DK" sz="1600" dirty="0"/>
              <a:t>Af Regeringsgrundlaget </a:t>
            </a:r>
            <a:r>
              <a:rPr lang="da-DK" sz="1600" i="1" dirty="0"/>
              <a:t>Sammen om Fremtiden </a:t>
            </a:r>
            <a:r>
              <a:rPr lang="da-DK" sz="1600" dirty="0"/>
              <a:t>(2015) fremgår målsætningen om, at mindst 25 pct. skal vælge en erhvervsuddannelse direkte efter 9. eller 10. klasse i 2020. Andelen skal op på 30 pct. i 2025. </a:t>
            </a:r>
          </a:p>
          <a:p>
            <a:endParaRPr lang="da-DK" sz="1600" dirty="0" smtClean="0"/>
          </a:p>
          <a:p>
            <a:r>
              <a:rPr lang="da-DK" sz="1600" dirty="0" smtClean="0"/>
              <a:t>En </a:t>
            </a:r>
            <a:r>
              <a:rPr lang="da-DK" sz="1600" dirty="0"/>
              <a:t>undersøgelse fra EVA viser, at lærere i udskolingen vurderer, at deres undervisning især forbereder eleverne til at påbegynde en gymnasial ungdomsuddannelse. Kun 14 pct. af lærerne vurderer, at deres undervisning i høj grad forbereder eleverne til de erhvervsrettede ungdomsuddannelser. </a:t>
            </a:r>
          </a:p>
          <a:p>
            <a:endParaRPr lang="da-DK" sz="1600" dirty="0" smtClean="0"/>
          </a:p>
          <a:p>
            <a:r>
              <a:rPr lang="da-DK" sz="1600" dirty="0" smtClean="0"/>
              <a:t>Der </a:t>
            </a:r>
            <a:r>
              <a:rPr lang="da-DK" sz="1600" dirty="0"/>
              <a:t>er </a:t>
            </a:r>
            <a:r>
              <a:rPr lang="da-DK" sz="1600" dirty="0" smtClean="0"/>
              <a:t>derfor behov </a:t>
            </a:r>
            <a:r>
              <a:rPr lang="da-DK" sz="1600" dirty="0"/>
              <a:t>for, at den samlede undervisning i udskolingen i højere grad rettes mod erhvervsuddannelserne. </a:t>
            </a:r>
            <a:endParaRPr lang="da-DK" sz="1600" dirty="0" smtClean="0"/>
          </a:p>
          <a:p>
            <a:pPr lvl="1"/>
            <a:r>
              <a:rPr lang="da-DK" sz="1200" dirty="0" smtClean="0"/>
              <a:t>EVA(2015</a:t>
            </a:r>
            <a:r>
              <a:rPr lang="da-DK" sz="1200" dirty="0"/>
              <a:t>): </a:t>
            </a:r>
            <a:r>
              <a:rPr lang="da-DK" sz="1200" i="1" dirty="0"/>
              <a:t>Skolers arbejde med at forberede elever til ungdomsuddannelse</a:t>
            </a:r>
            <a:endParaRPr lang="da-DK" sz="1200" dirty="0"/>
          </a:p>
          <a:p>
            <a:endParaRPr lang="da-DK" sz="1600" dirty="0"/>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27</a:t>
            </a:fld>
            <a:endParaRPr lang="da-DK"/>
          </a:p>
        </p:txBody>
      </p:sp>
    </p:spTree>
    <p:extLst>
      <p:ext uri="{BB962C8B-B14F-4D97-AF65-F5344CB8AC3E}">
        <p14:creationId xmlns:p14="http://schemas.microsoft.com/office/powerpoint/2010/main" val="2246180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smtClean="0"/>
              <a:t>Hvorfor en arbejdsgruppe?</a:t>
            </a:r>
            <a:endParaRPr lang="da-DK" sz="2400" dirty="0"/>
          </a:p>
        </p:txBody>
      </p:sp>
      <p:sp>
        <p:nvSpPr>
          <p:cNvPr id="3" name="Pladsholder til indhold 2"/>
          <p:cNvSpPr>
            <a:spLocks noGrp="1"/>
          </p:cNvSpPr>
          <p:nvPr>
            <p:ph idx="1"/>
          </p:nvPr>
        </p:nvSpPr>
        <p:spPr/>
        <p:txBody>
          <a:bodyPr/>
          <a:lstStyle/>
          <a:p>
            <a:r>
              <a:rPr lang="da-DK" dirty="0"/>
              <a:t>Alt for mange unge mister motivation og lyst til at lære og uddanne sig i de ældste klasser. Det er en udfordring, fordi elevernes motivation og engagement har stor betydning for, om eleverne har lyst til at begynde på og gennemføre en </a:t>
            </a:r>
            <a:r>
              <a:rPr lang="da-DK" dirty="0" smtClean="0"/>
              <a:t>ungdomsuddannelse</a:t>
            </a:r>
          </a:p>
          <a:p>
            <a:endParaRPr lang="da-DK" dirty="0"/>
          </a:p>
          <a:p>
            <a:r>
              <a:rPr lang="da-DK" dirty="0"/>
              <a:t>Hvis de unge skal være i stand til at vælge den rigtige ungdomsuddannelse i første hug og gennemføre den, kræver det, at de unge har de faglige forudsætninger og kendskab til de mange uddannelsesmuligheder og det arbejdsmarked, som uddannelserne retter sig mod</a:t>
            </a:r>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28</a:t>
            </a:fld>
            <a:endParaRPr lang="da-DK"/>
          </a:p>
        </p:txBody>
      </p:sp>
    </p:spTree>
    <p:extLst>
      <p:ext uri="{BB962C8B-B14F-4D97-AF65-F5344CB8AC3E}">
        <p14:creationId xmlns:p14="http://schemas.microsoft.com/office/powerpoint/2010/main" val="2683933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smtClean="0"/>
              <a:t>Ministeren siger</a:t>
            </a:r>
            <a:endParaRPr lang="da-DK" sz="2400" dirty="0"/>
          </a:p>
        </p:txBody>
      </p:sp>
      <p:sp>
        <p:nvSpPr>
          <p:cNvPr id="3" name="Pladsholder til indhold 2"/>
          <p:cNvSpPr>
            <a:spLocks noGrp="1"/>
          </p:cNvSpPr>
          <p:nvPr>
            <p:ph idx="1"/>
          </p:nvPr>
        </p:nvSpPr>
        <p:spPr/>
        <p:txBody>
          <a:bodyPr/>
          <a:lstStyle/>
          <a:p>
            <a:endParaRPr lang="da-DK" dirty="0" smtClean="0"/>
          </a:p>
          <a:p>
            <a:r>
              <a:rPr lang="da-DK" dirty="0"/>
              <a:t>”Folkeskolens ældste klasser har en særlig opgave i forhold til at klæde eleverne fagligt og personligt på, så de kan tage kritisk stilling til, hvilken ungdomsuddannelse de vil tage. Den opgave er ikke løst alene ved introkurser, praktik og brobygning. Der er behov for, at den samlede undervisning i udskolingen bliver mere anvendelsesorienteret og erhvervsrettet, så eleverne får en fornemmelse af og bliver udfordret på, hvilken retning de vil </a:t>
            </a:r>
            <a:r>
              <a:rPr lang="da-DK" dirty="0" smtClean="0"/>
              <a:t>i” </a:t>
            </a:r>
            <a:br>
              <a:rPr lang="da-DK" dirty="0" smtClean="0"/>
            </a:br>
            <a:r>
              <a:rPr lang="da-DK" dirty="0" smtClean="0"/>
              <a:t/>
            </a:r>
            <a:br>
              <a:rPr lang="da-DK" dirty="0" smtClean="0"/>
            </a:br>
            <a:r>
              <a:rPr lang="da-DK" dirty="0" smtClean="0"/>
              <a:t>(</a:t>
            </a:r>
            <a:r>
              <a:rPr lang="da-DK" sz="1400" dirty="0" smtClean="0"/>
              <a:t>Undervisningsminister Ellen Thrane Nørby)</a:t>
            </a:r>
          </a:p>
          <a:p>
            <a:endParaRPr lang="da-DK" sz="1400" dirty="0"/>
          </a:p>
          <a:p>
            <a:r>
              <a:rPr lang="da-DK" dirty="0"/>
              <a:t>Arbejdsgruppen forventes at afrapportere i januar 2016.</a:t>
            </a:r>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29</a:t>
            </a:fld>
            <a:endParaRPr lang="da-DK"/>
          </a:p>
        </p:txBody>
      </p:sp>
    </p:spTree>
    <p:extLst>
      <p:ext uri="{BB962C8B-B14F-4D97-AF65-F5344CB8AC3E}">
        <p14:creationId xmlns:p14="http://schemas.microsoft.com/office/powerpoint/2010/main" val="4030595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7596584" cy="1143000"/>
          </a:xfrm>
        </p:spPr>
        <p:txBody>
          <a:bodyPr/>
          <a:lstStyle/>
          <a:p>
            <a:r>
              <a:rPr lang="da-DK" sz="2000" dirty="0" smtClean="0"/>
              <a:t>Regeringsgrundlag: </a:t>
            </a:r>
            <a:br>
              <a:rPr lang="da-DK" sz="2000" dirty="0" smtClean="0"/>
            </a:br>
            <a:r>
              <a:rPr lang="da-DK" sz="2000" dirty="0" smtClean="0"/>
              <a:t>Vælge rigtigt og blive udfordret i valget</a:t>
            </a:r>
            <a:endParaRPr lang="da-DK" sz="4000" dirty="0"/>
          </a:p>
        </p:txBody>
      </p:sp>
      <p:sp>
        <p:nvSpPr>
          <p:cNvPr id="3" name="Pladsholder til indhold 2"/>
          <p:cNvSpPr>
            <a:spLocks noGrp="1"/>
          </p:cNvSpPr>
          <p:nvPr>
            <p:ph idx="1"/>
          </p:nvPr>
        </p:nvSpPr>
        <p:spPr/>
        <p:txBody>
          <a:bodyPr/>
          <a:lstStyle/>
          <a:p>
            <a:pPr marL="0" indent="0">
              <a:buNone/>
            </a:pPr>
            <a:endParaRPr lang="da-DK" sz="2000" dirty="0" smtClean="0"/>
          </a:p>
          <a:p>
            <a:r>
              <a:rPr lang="da-DK" sz="2000" dirty="0" smtClean="0"/>
              <a:t>Det </a:t>
            </a:r>
            <a:r>
              <a:rPr lang="da-DK" sz="2000" dirty="0"/>
              <a:t>er godt, at mange unge tager en ungdomsuddannelse. Men det er også vigtigt, at de vælger den rigtige uddannelse. Unge skal derfor udfordres i deres valg af uddannelse, så de vælger rigtigt første gang</a:t>
            </a:r>
            <a:r>
              <a:rPr lang="da-DK" sz="2000" dirty="0" smtClean="0"/>
              <a:t>.</a:t>
            </a:r>
          </a:p>
          <a:p>
            <a:endParaRPr lang="da-DK" sz="2000" dirty="0"/>
          </a:p>
        </p:txBody>
      </p:sp>
      <p:sp>
        <p:nvSpPr>
          <p:cNvPr id="4" name="Pladsholder til dato 3"/>
          <p:cNvSpPr>
            <a:spLocks noGrp="1"/>
          </p:cNvSpPr>
          <p:nvPr>
            <p:ph type="dt" sz="half" idx="10"/>
          </p:nvPr>
        </p:nvSpPr>
        <p:spPr/>
        <p:txBody>
          <a:bodyPr/>
          <a:lstStyle/>
          <a:p>
            <a:fld id="{BE912DCD-F417-4971-802A-42302414E5F8}"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dirty="0" smtClean="0"/>
              <a:t>Kombineret ungdomsuddannelse, administrativt kursus, 13-08-15</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3</a:t>
            </a:fld>
            <a:endParaRPr lang="da-DK"/>
          </a:p>
        </p:txBody>
      </p:sp>
    </p:spTree>
    <p:extLst>
      <p:ext uri="{BB962C8B-B14F-4D97-AF65-F5344CB8AC3E}">
        <p14:creationId xmlns:p14="http://schemas.microsoft.com/office/powerpoint/2010/main" val="3670554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smtClean="0"/>
              <a:t>Arbejdsgruppen skal</a:t>
            </a:r>
            <a:br>
              <a:rPr lang="da-DK" sz="2400" dirty="0" smtClean="0"/>
            </a:br>
            <a:endParaRPr lang="da-DK" sz="2400" dirty="0"/>
          </a:p>
        </p:txBody>
      </p:sp>
      <p:sp>
        <p:nvSpPr>
          <p:cNvPr id="3" name="Pladsholder til indhold 2"/>
          <p:cNvSpPr>
            <a:spLocks noGrp="1"/>
          </p:cNvSpPr>
          <p:nvPr>
            <p:ph idx="1"/>
          </p:nvPr>
        </p:nvSpPr>
        <p:spPr/>
        <p:txBody>
          <a:bodyPr/>
          <a:lstStyle/>
          <a:p>
            <a:r>
              <a:rPr lang="da-DK" dirty="0"/>
              <a:t>Arbejdsgruppen skal komme med konkrete forslag og inspiration ift. skolernes arbejde med</a:t>
            </a:r>
            <a:r>
              <a:rPr lang="da-DK" dirty="0" smtClean="0"/>
              <a:t>:</a:t>
            </a:r>
            <a:br>
              <a:rPr lang="da-DK" dirty="0" smtClean="0"/>
            </a:br>
            <a:endParaRPr lang="da-DK" dirty="0"/>
          </a:p>
          <a:p>
            <a:pPr lvl="1"/>
            <a:r>
              <a:rPr lang="da-DK" dirty="0"/>
              <a:t>Valgfag, herunder kommunalt udviklede valgfag</a:t>
            </a:r>
          </a:p>
          <a:p>
            <a:pPr lvl="1"/>
            <a:r>
              <a:rPr lang="da-DK" dirty="0"/>
              <a:t>Åben skole</a:t>
            </a:r>
          </a:p>
          <a:p>
            <a:pPr lvl="1"/>
            <a:r>
              <a:rPr lang="da-DK" dirty="0"/>
              <a:t>Innovation og entreprenørskab</a:t>
            </a:r>
          </a:p>
          <a:p>
            <a:pPr lvl="1"/>
            <a:r>
              <a:rPr lang="da-DK" dirty="0"/>
              <a:t>Profillinjer og holddannelse</a:t>
            </a:r>
          </a:p>
          <a:p>
            <a:pPr lvl="1"/>
            <a:r>
              <a:rPr lang="da-DK" dirty="0"/>
              <a:t>Praktik</a:t>
            </a:r>
          </a:p>
          <a:p>
            <a:pPr lvl="1"/>
            <a:r>
              <a:rPr lang="da-DK" dirty="0"/>
              <a:t>Introduktionskurser og brobygning</a:t>
            </a:r>
          </a:p>
          <a:p>
            <a:pPr lvl="1"/>
            <a:r>
              <a:rPr lang="da-DK" dirty="0"/>
              <a:t>Projektopgaven i 9. klasse</a:t>
            </a:r>
          </a:p>
          <a:p>
            <a:pPr lvl="1"/>
            <a:r>
              <a:rPr lang="da-DK" dirty="0"/>
              <a:t>9.-</a:t>
            </a:r>
            <a:r>
              <a:rPr lang="da-DK" dirty="0" smtClean="0"/>
              <a:t>klasseprøverne</a:t>
            </a:r>
          </a:p>
          <a:p>
            <a:pPr lvl="1"/>
            <a:r>
              <a:rPr lang="da-DK" dirty="0"/>
              <a:t>Særlige forløb fx EUD8/9, turboforløb og forløb på ungdomsskoler</a:t>
            </a:r>
          </a:p>
          <a:p>
            <a:pPr lvl="1"/>
            <a:endParaRPr lang="da-DK" dirty="0"/>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30</a:t>
            </a:fld>
            <a:endParaRPr lang="da-DK"/>
          </a:p>
        </p:txBody>
      </p:sp>
    </p:spTree>
    <p:extLst>
      <p:ext uri="{BB962C8B-B14F-4D97-AF65-F5344CB8AC3E}">
        <p14:creationId xmlns:p14="http://schemas.microsoft.com/office/powerpoint/2010/main" val="577643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Vejledningsområdet</a:t>
            </a:r>
            <a:br>
              <a:rPr lang="da-DK" dirty="0" smtClean="0"/>
            </a:br>
            <a:endParaRPr lang="da-DK" dirty="0"/>
          </a:p>
        </p:txBody>
      </p:sp>
      <p:sp>
        <p:nvSpPr>
          <p:cNvPr id="3" name="Pladsholder til indhold 2"/>
          <p:cNvSpPr>
            <a:spLocks noGrp="1"/>
          </p:cNvSpPr>
          <p:nvPr>
            <p:ph idx="1"/>
          </p:nvPr>
        </p:nvSpPr>
        <p:spPr/>
        <p:txBody>
          <a:bodyPr/>
          <a:lstStyle/>
          <a:p>
            <a:r>
              <a:rPr lang="da-DK" dirty="0" smtClean="0"/>
              <a:t>Ny vejledning på vej om processerne fra uddannelsesparathedsvurdering i 8.klasse til tilmelding til ungdomsuddannelse</a:t>
            </a:r>
          </a:p>
          <a:p>
            <a:pPr lvl="1"/>
            <a:r>
              <a:rPr lang="da-DK" dirty="0" smtClean="0"/>
              <a:t>Kronologisk</a:t>
            </a:r>
            <a:endParaRPr lang="da-DK" dirty="0"/>
          </a:p>
          <a:p>
            <a:pPr lvl="1"/>
            <a:r>
              <a:rPr lang="da-DK" dirty="0" smtClean="0"/>
              <a:t>Aktørrettet</a:t>
            </a:r>
          </a:p>
          <a:p>
            <a:r>
              <a:rPr lang="da-DK" dirty="0" smtClean="0"/>
              <a:t>Forbedringer på optagelse.dk</a:t>
            </a:r>
          </a:p>
          <a:p>
            <a:r>
              <a:rPr lang="da-DK" dirty="0" smtClean="0"/>
              <a:t>Nye værktøjer på ug.dk</a:t>
            </a:r>
          </a:p>
          <a:p>
            <a:r>
              <a:rPr lang="da-DK" dirty="0" smtClean="0"/>
              <a:t>Brug for alle Unge har besøgt samtlige UU-centre</a:t>
            </a:r>
          </a:p>
          <a:p>
            <a:r>
              <a:rPr lang="da-DK" dirty="0" smtClean="0"/>
              <a:t>Projektet om kollektiv vejledning</a:t>
            </a:r>
          </a:p>
          <a:p>
            <a:r>
              <a:rPr lang="da-DK" dirty="0" smtClean="0"/>
              <a:t>Uddannelse og Job – eksemplariske forløb</a:t>
            </a:r>
            <a:endParaRPr lang="da-DK" dirty="0"/>
          </a:p>
        </p:txBody>
      </p:sp>
      <p:sp>
        <p:nvSpPr>
          <p:cNvPr id="4" name="Pladsholder til dato 3"/>
          <p:cNvSpPr>
            <a:spLocks noGrp="1"/>
          </p:cNvSpPr>
          <p:nvPr>
            <p:ph type="dt" sz="half" idx="10"/>
          </p:nvPr>
        </p:nvSpPr>
        <p:spPr/>
        <p:txBody>
          <a:bodyPr/>
          <a:lstStyle/>
          <a:p>
            <a:fld id="{BE912DCD-F417-4971-802A-42302414E5F8}"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31</a:t>
            </a:fld>
            <a:endParaRPr lang="da-DK"/>
          </a:p>
        </p:txBody>
      </p:sp>
    </p:spTree>
    <p:extLst>
      <p:ext uri="{BB962C8B-B14F-4D97-AF65-F5344CB8AC3E}">
        <p14:creationId xmlns:p14="http://schemas.microsoft.com/office/powerpoint/2010/main" val="3026914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Uddannelse og job</a:t>
            </a:r>
            <a:endParaRPr lang="da-DK" dirty="0"/>
          </a:p>
        </p:txBody>
      </p:sp>
      <p:sp>
        <p:nvSpPr>
          <p:cNvPr id="3" name="Pladsholder til indhold 2"/>
          <p:cNvSpPr>
            <a:spLocks noGrp="1"/>
          </p:cNvSpPr>
          <p:nvPr>
            <p:ph idx="1"/>
          </p:nvPr>
        </p:nvSpPr>
        <p:spPr/>
        <p:txBody>
          <a:bodyPr/>
          <a:lstStyle/>
          <a:p>
            <a:endParaRPr lang="da-DK" dirty="0" smtClean="0"/>
          </a:p>
          <a:p>
            <a:r>
              <a:rPr lang="da-DK" dirty="0" smtClean="0"/>
              <a:t>Kompetencemål</a:t>
            </a:r>
          </a:p>
          <a:p>
            <a:r>
              <a:rPr lang="da-DK" dirty="0" smtClean="0"/>
              <a:t>Færdigheds- og </a:t>
            </a:r>
            <a:r>
              <a:rPr lang="da-DK" dirty="0" err="1" smtClean="0"/>
              <a:t>vidensmål</a:t>
            </a:r>
            <a:endParaRPr lang="da-DK" dirty="0" smtClean="0"/>
          </a:p>
          <a:p>
            <a:r>
              <a:rPr lang="da-DK" dirty="0" smtClean="0"/>
              <a:t>Vejledning til emnet</a:t>
            </a:r>
          </a:p>
          <a:p>
            <a:r>
              <a:rPr lang="da-DK" dirty="0"/>
              <a:t> </a:t>
            </a:r>
            <a:r>
              <a:rPr lang="da-DK" dirty="0" smtClean="0"/>
              <a:t>Eksemplariske forløb</a:t>
            </a:r>
          </a:p>
          <a:p>
            <a:endParaRPr lang="da-DK" dirty="0"/>
          </a:p>
          <a:p>
            <a:pPr lvl="1"/>
            <a:r>
              <a:rPr lang="da-DK" dirty="0"/>
              <a:t>Alt ligger på emu.dk </a:t>
            </a:r>
            <a:endParaRPr lang="da-DK" dirty="0" smtClean="0"/>
          </a:p>
          <a:p>
            <a:pPr lvl="1"/>
            <a:r>
              <a:rPr lang="da-DK" dirty="0" smtClean="0">
                <a:hlinkClick r:id="rId2"/>
              </a:rPr>
              <a:t>http</a:t>
            </a:r>
            <a:r>
              <a:rPr lang="da-DK" dirty="0">
                <a:hlinkClick r:id="rId2"/>
              </a:rPr>
              <a:t>://</a:t>
            </a:r>
            <a:r>
              <a:rPr lang="da-DK" dirty="0" smtClean="0">
                <a:hlinkClick r:id="rId2"/>
              </a:rPr>
              <a:t>www.emu.dk/modul/uddannelse-og-job-m%C3%A5l-l%C3%A6seplan-og-vejledning</a:t>
            </a:r>
            <a:endParaRPr lang="da-DK" dirty="0" smtClean="0"/>
          </a:p>
          <a:p>
            <a:pPr lvl="1"/>
            <a:r>
              <a:rPr lang="da-DK" dirty="0">
                <a:hlinkClick r:id="rId3"/>
              </a:rPr>
              <a:t>http://</a:t>
            </a:r>
            <a:r>
              <a:rPr lang="da-DK" dirty="0" smtClean="0">
                <a:hlinkClick r:id="rId3"/>
              </a:rPr>
              <a:t>www.emu.dk/omraade/gsk-l%C3%A6rer/ffm/uddannelse-og-job</a:t>
            </a:r>
            <a:endParaRPr lang="da-DK" dirty="0" smtClean="0"/>
          </a:p>
          <a:p>
            <a:pPr lvl="1"/>
            <a:endParaRPr lang="da-DK" dirty="0" smtClean="0"/>
          </a:p>
          <a:p>
            <a:pPr lvl="1"/>
            <a:endParaRPr lang="da-DK" dirty="0"/>
          </a:p>
          <a:p>
            <a:pPr lvl="1"/>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32</a:t>
            </a:fld>
            <a:endParaRPr lang="da-DK"/>
          </a:p>
        </p:txBody>
      </p:sp>
    </p:spTree>
    <p:extLst>
      <p:ext uri="{BB962C8B-B14F-4D97-AF65-F5344CB8AC3E}">
        <p14:creationId xmlns:p14="http://schemas.microsoft.com/office/powerpoint/2010/main" val="4257119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33</a:t>
            </a:fld>
            <a:endParaRPr lang="da-DK"/>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13" y="836712"/>
            <a:ext cx="8832981"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7002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Kollektiv vejledning</a:t>
            </a:r>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34</a:t>
            </a:fld>
            <a:endParaRPr lang="da-DK"/>
          </a:p>
        </p:txBody>
      </p:sp>
      <p:sp>
        <p:nvSpPr>
          <p:cNvPr id="7" name="Pladsholder til indhold 6"/>
          <p:cNvSpPr>
            <a:spLocks noGrp="1"/>
          </p:cNvSpPr>
          <p:nvPr>
            <p:ph idx="1"/>
          </p:nvPr>
        </p:nvSpPr>
        <p:spPr/>
        <p:txBody>
          <a:bodyPr/>
          <a:lstStyle/>
          <a:p>
            <a:endParaRPr lang="da-DK" dirty="0" smtClean="0"/>
          </a:p>
          <a:p>
            <a:r>
              <a:rPr lang="da-DK" dirty="0" smtClean="0"/>
              <a:t>Udviklingsprojekt, som løber i 2015 og 2016</a:t>
            </a:r>
          </a:p>
          <a:p>
            <a:r>
              <a:rPr lang="da-DK" dirty="0" smtClean="0"/>
              <a:t>Afsluttes juni 2016</a:t>
            </a:r>
          </a:p>
          <a:p>
            <a:r>
              <a:rPr lang="da-DK" dirty="0" smtClean="0"/>
              <a:t>Hovedaktører er UU-centre i de 5 regioner</a:t>
            </a:r>
          </a:p>
          <a:p>
            <a:r>
              <a:rPr lang="da-DK" dirty="0" smtClean="0"/>
              <a:t>Mål er at udvikle nye metoder og modeller i den kollektive vejledning og kompetenceudvikling</a:t>
            </a:r>
          </a:p>
          <a:p>
            <a:r>
              <a:rPr lang="da-DK" dirty="0" smtClean="0"/>
              <a:t>EVA med som evaluator af proces og resultat</a:t>
            </a:r>
          </a:p>
          <a:p>
            <a:r>
              <a:rPr lang="da-DK" dirty="0" smtClean="0"/>
              <a:t>Forankret i UU Danmark</a:t>
            </a:r>
          </a:p>
          <a:p>
            <a:r>
              <a:rPr lang="da-DK" dirty="0" smtClean="0"/>
              <a:t>Sker i samarbejde med UU Danmark og kl</a:t>
            </a:r>
          </a:p>
          <a:p>
            <a:endParaRPr lang="da-DK" dirty="0"/>
          </a:p>
        </p:txBody>
      </p:sp>
    </p:spTree>
    <p:extLst>
      <p:ext uri="{BB962C8B-B14F-4D97-AF65-F5344CB8AC3E}">
        <p14:creationId xmlns:p14="http://schemas.microsoft.com/office/powerpoint/2010/main" val="2832579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Diskussion</a:t>
            </a:r>
            <a:endParaRPr lang="da-DK" dirty="0"/>
          </a:p>
        </p:txBody>
      </p:sp>
      <p:sp>
        <p:nvSpPr>
          <p:cNvPr id="3" name="Pladsholder til indhold 2"/>
          <p:cNvSpPr>
            <a:spLocks noGrp="1"/>
          </p:cNvSpPr>
          <p:nvPr>
            <p:ph idx="1"/>
          </p:nvPr>
        </p:nvSpPr>
        <p:spPr/>
        <p:txBody>
          <a:bodyPr/>
          <a:lstStyle/>
          <a:p>
            <a:r>
              <a:rPr lang="da-DK" dirty="0" smtClean="0"/>
              <a:t>Hvor bevæger vejledningen sig henad?</a:t>
            </a:r>
          </a:p>
          <a:p>
            <a:r>
              <a:rPr lang="da-DK" dirty="0" smtClean="0"/>
              <a:t>Og hvad med udskolingen? / Hvad kan gøres?</a:t>
            </a:r>
          </a:p>
          <a:p>
            <a:r>
              <a:rPr lang="da-DK" dirty="0" smtClean="0"/>
              <a:t>Og hvad med ungdomsuddannelserne?</a:t>
            </a:r>
          </a:p>
          <a:p>
            <a:r>
              <a:rPr lang="da-DK" dirty="0" smtClean="0"/>
              <a:t>Hvad vil de unge?</a:t>
            </a:r>
          </a:p>
          <a:p>
            <a:r>
              <a:rPr lang="da-DK" dirty="0" smtClean="0"/>
              <a:t>Hvad bliver der brug for fremover?</a:t>
            </a:r>
          </a:p>
          <a:p>
            <a:r>
              <a:rPr lang="da-DK" dirty="0" smtClean="0"/>
              <a:t>Hvad kommer gymnasieudspillet til at indeholde?</a:t>
            </a:r>
          </a:p>
          <a:p>
            <a:r>
              <a:rPr lang="da-DK" dirty="0" smtClean="0"/>
              <a:t>Restgruppen – hvor går de unge hen?</a:t>
            </a:r>
          </a:p>
          <a:p>
            <a:r>
              <a:rPr lang="da-DK" dirty="0" smtClean="0"/>
              <a:t>Hvor bevæger arbejdsmarkedet sig hen?</a:t>
            </a:r>
          </a:p>
          <a:p>
            <a:endParaRPr lang="da-DK" dirty="0" smtClean="0"/>
          </a:p>
          <a:p>
            <a:endParaRPr lang="da-DK" dirty="0" smtClean="0"/>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35</a:t>
            </a:fld>
            <a:endParaRPr lang="da-DK"/>
          </a:p>
        </p:txBody>
      </p:sp>
    </p:spTree>
    <p:extLst>
      <p:ext uri="{BB962C8B-B14F-4D97-AF65-F5344CB8AC3E}">
        <p14:creationId xmlns:p14="http://schemas.microsoft.com/office/powerpoint/2010/main" val="1120040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8316664" cy="1143000"/>
          </a:xfrm>
        </p:spPr>
        <p:txBody>
          <a:bodyPr/>
          <a:lstStyle/>
          <a:p>
            <a:r>
              <a:rPr lang="da-DK" sz="1400" dirty="0"/>
              <a:t>Regeringsgrundlag: </a:t>
            </a:r>
            <a:r>
              <a:rPr lang="da-DK" sz="2400" dirty="0"/>
              <a:t/>
            </a:r>
            <a:br>
              <a:rPr lang="da-DK" sz="2400" dirty="0"/>
            </a:br>
            <a:r>
              <a:rPr lang="da-DK" sz="3200" dirty="0" smtClean="0"/>
              <a:t>Ekspertgruppe</a:t>
            </a:r>
            <a:endParaRPr lang="da-DK" sz="3200" dirty="0"/>
          </a:p>
        </p:txBody>
      </p:sp>
      <p:sp>
        <p:nvSpPr>
          <p:cNvPr id="3" name="Pladsholder til indhold 2"/>
          <p:cNvSpPr>
            <a:spLocks noGrp="1"/>
          </p:cNvSpPr>
          <p:nvPr>
            <p:ph idx="1"/>
          </p:nvPr>
        </p:nvSpPr>
        <p:spPr/>
        <p:txBody>
          <a:bodyPr/>
          <a:lstStyle/>
          <a:p>
            <a:pPr marL="0" indent="0">
              <a:buNone/>
            </a:pPr>
            <a:endParaRPr lang="da-DK" sz="2000" dirty="0" smtClean="0"/>
          </a:p>
          <a:p>
            <a:pPr marL="0" indent="0">
              <a:buNone/>
            </a:pPr>
            <a:r>
              <a:rPr lang="da-DK" sz="2000" dirty="0" smtClean="0"/>
              <a:t>Regeringen </a:t>
            </a:r>
            <a:r>
              <a:rPr lang="da-DK" sz="2000" dirty="0"/>
              <a:t>vil sikre, at ungdomsuddannelserne spiller bedre sammen, så omvalg og frafald reduceres. Derfor vil regeringen nedsætte en </a:t>
            </a:r>
            <a:r>
              <a:rPr lang="da-DK" sz="2000" b="1" dirty="0"/>
              <a:t>ekspertgruppe</a:t>
            </a:r>
            <a:r>
              <a:rPr lang="da-DK" sz="2000" dirty="0"/>
              <a:t>, der skal komme med forslag til at forbedre ungdomsuddannelsers indbyrdes sammenhæng. </a:t>
            </a:r>
          </a:p>
        </p:txBody>
      </p:sp>
      <p:sp>
        <p:nvSpPr>
          <p:cNvPr id="4" name="Pladsholder til dato 3"/>
          <p:cNvSpPr>
            <a:spLocks noGrp="1"/>
          </p:cNvSpPr>
          <p:nvPr>
            <p:ph type="dt" sz="half" idx="10"/>
          </p:nvPr>
        </p:nvSpPr>
        <p:spPr/>
        <p:txBody>
          <a:bodyPr/>
          <a:lstStyle/>
          <a:p>
            <a:fld id="{BE912DCD-F417-4971-802A-42302414E5F8}"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4</a:t>
            </a:fld>
            <a:endParaRPr lang="da-DK"/>
          </a:p>
        </p:txBody>
      </p:sp>
    </p:spTree>
    <p:extLst>
      <p:ext uri="{BB962C8B-B14F-4D97-AF65-F5344CB8AC3E}">
        <p14:creationId xmlns:p14="http://schemas.microsoft.com/office/powerpoint/2010/main" val="777961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Ministeriet - organisationsændringer</a:t>
            </a:r>
            <a:endParaRPr lang="da-DK" dirty="0"/>
          </a:p>
        </p:txBody>
      </p:sp>
      <p:sp>
        <p:nvSpPr>
          <p:cNvPr id="3" name="Pladsholder til indhold 2"/>
          <p:cNvSpPr>
            <a:spLocks noGrp="1"/>
          </p:cNvSpPr>
          <p:nvPr>
            <p:ph idx="1"/>
          </p:nvPr>
        </p:nvSpPr>
        <p:spPr/>
        <p:txBody>
          <a:bodyPr/>
          <a:lstStyle/>
          <a:p>
            <a:r>
              <a:rPr lang="da-DK" dirty="0" smtClean="0"/>
              <a:t>Tilført børn og ligestilling </a:t>
            </a:r>
            <a:r>
              <a:rPr lang="da-DK" dirty="0" smtClean="0">
                <a:sym typeface="Wingdings" panose="05000000000000000000" pitchFamily="2" charset="2"/>
              </a:rPr>
              <a:t> Ministeriet for Børn, Undervisning og Ligestilling</a:t>
            </a:r>
            <a:endParaRPr lang="da-DK" dirty="0" smtClean="0"/>
          </a:p>
          <a:p>
            <a:r>
              <a:rPr lang="da-DK" dirty="0" smtClean="0">
                <a:hlinkClick r:id="rId2"/>
              </a:rPr>
              <a:t>Ny afdeling for Undervisning og Dagtilbud </a:t>
            </a:r>
            <a:endParaRPr lang="da-DK" dirty="0" smtClean="0"/>
          </a:p>
          <a:p>
            <a:r>
              <a:rPr lang="da-DK" dirty="0" smtClean="0"/>
              <a:t>Ændringer pr. 1/12 2015:</a:t>
            </a:r>
          </a:p>
          <a:p>
            <a:pPr lvl="1"/>
            <a:r>
              <a:rPr lang="da-DK" dirty="0" smtClean="0"/>
              <a:t>Vejledningskontoret får tilført almen voksenuddannelse, forberedende voksenundervisning og ordblindeundervisning og afgiver 10. kl., ungdomsskoler og Sydslesvigudvalget og skifter navn til Kontor for forberedende undervisning og almen efteruddannelse</a:t>
            </a:r>
          </a:p>
          <a:p>
            <a:pPr lvl="1"/>
            <a:r>
              <a:rPr lang="da-DK" dirty="0" smtClean="0"/>
              <a:t>Omfatter så:</a:t>
            </a:r>
          </a:p>
          <a:p>
            <a:pPr lvl="2"/>
            <a:r>
              <a:rPr lang="da-DK" dirty="0" smtClean="0"/>
              <a:t>Uddannelses- og Erhvervsvejledning</a:t>
            </a:r>
          </a:p>
          <a:p>
            <a:pPr lvl="2"/>
            <a:r>
              <a:rPr lang="da-DK" dirty="0" smtClean="0"/>
              <a:t>Almen Voksenuddannelse</a:t>
            </a:r>
          </a:p>
          <a:p>
            <a:pPr lvl="2"/>
            <a:r>
              <a:rPr lang="da-DK" dirty="0" smtClean="0"/>
              <a:t>Kombineret Ungdomsuddannelse</a:t>
            </a:r>
          </a:p>
          <a:p>
            <a:pPr lvl="2"/>
            <a:r>
              <a:rPr lang="da-DK" dirty="0" smtClean="0"/>
              <a:t>Særligt tilrettelagt ungdomsuddannelse</a:t>
            </a:r>
          </a:p>
          <a:p>
            <a:pPr lvl="2"/>
            <a:r>
              <a:rPr lang="da-DK" dirty="0" smtClean="0"/>
              <a:t>Erhvervsgrunduddannelsen</a:t>
            </a:r>
          </a:p>
          <a:p>
            <a:pPr lvl="2"/>
            <a:r>
              <a:rPr lang="da-DK" dirty="0" smtClean="0"/>
              <a:t>Produktionsskoler</a:t>
            </a:r>
          </a:p>
          <a:p>
            <a:pPr lvl="2"/>
            <a:r>
              <a:rPr lang="da-DK" dirty="0" smtClean="0"/>
              <a:t>Forberedende voksenuddannelse og ordblindeuddannelse</a:t>
            </a:r>
          </a:p>
          <a:p>
            <a:pPr lvl="2"/>
            <a:r>
              <a:rPr lang="da-DK" dirty="0" smtClean="0"/>
              <a:t>Specialundervisning for voksne</a:t>
            </a:r>
          </a:p>
        </p:txBody>
      </p:sp>
      <p:sp>
        <p:nvSpPr>
          <p:cNvPr id="4" name="Pladsholder til dato 3"/>
          <p:cNvSpPr>
            <a:spLocks noGrp="1"/>
          </p:cNvSpPr>
          <p:nvPr>
            <p:ph type="dt" sz="half" idx="10"/>
          </p:nvPr>
        </p:nvSpPr>
        <p:spPr/>
        <p:txBody>
          <a:bodyPr/>
          <a:lstStyle/>
          <a:p>
            <a:fld id="{BE912DCD-F417-4971-802A-42302414E5F8}"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5</a:t>
            </a:fld>
            <a:endParaRPr lang="da-DK"/>
          </a:p>
        </p:txBody>
      </p:sp>
    </p:spTree>
    <p:extLst>
      <p:ext uri="{BB962C8B-B14F-4D97-AF65-F5344CB8AC3E}">
        <p14:creationId xmlns:p14="http://schemas.microsoft.com/office/powerpoint/2010/main" val="4110532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6</a:t>
            </a:fld>
            <a:endParaRPr lang="da-DK"/>
          </a:p>
        </p:txBody>
      </p:sp>
      <p:pic>
        <p:nvPicPr>
          <p:cNvPr id="2938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080" y="1844824"/>
            <a:ext cx="8320923"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521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Kommuneprofiler</a:t>
            </a:r>
            <a:br>
              <a:rPr lang="da-DK" dirty="0" smtClean="0"/>
            </a:br>
            <a:endParaRPr lang="da-DK" dirty="0"/>
          </a:p>
        </p:txBody>
      </p:sp>
      <p:sp>
        <p:nvSpPr>
          <p:cNvPr id="3" name="Pladsholder til indhold 2"/>
          <p:cNvSpPr>
            <a:spLocks noGrp="1"/>
          </p:cNvSpPr>
          <p:nvPr>
            <p:ph idx="1"/>
          </p:nvPr>
        </p:nvSpPr>
        <p:spPr/>
        <p:txBody>
          <a:bodyPr/>
          <a:lstStyle/>
          <a:p>
            <a:r>
              <a:rPr lang="da-DK" dirty="0" smtClean="0"/>
              <a:t>16 </a:t>
            </a:r>
            <a:r>
              <a:rPr lang="da-DK" dirty="0"/>
              <a:t>kommuner forventes 95 procent </a:t>
            </a:r>
            <a:r>
              <a:rPr lang="da-DK" dirty="0" smtClean="0"/>
              <a:t>eller derover at </a:t>
            </a:r>
            <a:r>
              <a:rPr lang="da-DK" dirty="0"/>
              <a:t>få mindst en ungdomsuddannelse. </a:t>
            </a:r>
            <a:endParaRPr lang="da-DK" dirty="0" smtClean="0"/>
          </a:p>
          <a:p>
            <a:r>
              <a:rPr lang="da-DK" dirty="0" smtClean="0"/>
              <a:t>27 </a:t>
            </a:r>
            <a:r>
              <a:rPr lang="da-DK" dirty="0"/>
              <a:t>kommuner forventes 94 </a:t>
            </a:r>
            <a:r>
              <a:rPr lang="da-DK" dirty="0" smtClean="0"/>
              <a:t>procent, </a:t>
            </a:r>
          </a:p>
          <a:p>
            <a:r>
              <a:rPr lang="da-DK" dirty="0" smtClean="0"/>
              <a:t>21 </a:t>
            </a:r>
            <a:r>
              <a:rPr lang="da-DK" dirty="0"/>
              <a:t>kommuner </a:t>
            </a:r>
            <a:r>
              <a:rPr lang="da-DK" dirty="0" smtClean="0"/>
              <a:t>forventes </a:t>
            </a:r>
            <a:r>
              <a:rPr lang="da-DK" dirty="0"/>
              <a:t>på 93 procent, </a:t>
            </a:r>
            <a:endParaRPr lang="da-DK" dirty="0" smtClean="0"/>
          </a:p>
          <a:p>
            <a:r>
              <a:rPr lang="da-DK" dirty="0" smtClean="0"/>
              <a:t>18 </a:t>
            </a:r>
            <a:r>
              <a:rPr lang="da-DK" dirty="0"/>
              <a:t>kommuner </a:t>
            </a:r>
            <a:r>
              <a:rPr lang="da-DK" dirty="0" smtClean="0"/>
              <a:t>forventes på </a:t>
            </a:r>
            <a:r>
              <a:rPr lang="da-DK" dirty="0"/>
              <a:t>92 procent, </a:t>
            </a:r>
            <a:endParaRPr lang="da-DK" dirty="0" smtClean="0"/>
          </a:p>
          <a:p>
            <a:r>
              <a:rPr lang="da-DK" dirty="0" smtClean="0"/>
              <a:t>16 </a:t>
            </a:r>
            <a:r>
              <a:rPr lang="da-DK" dirty="0"/>
              <a:t>kommuner </a:t>
            </a:r>
            <a:r>
              <a:rPr lang="da-DK" dirty="0" smtClean="0"/>
              <a:t>forventes på </a:t>
            </a:r>
            <a:r>
              <a:rPr lang="da-DK" dirty="0"/>
              <a:t>91 </a:t>
            </a:r>
            <a:r>
              <a:rPr lang="da-DK" dirty="0" smtClean="0"/>
              <a:t>procent eller derunder</a:t>
            </a:r>
          </a:p>
          <a:p>
            <a:endParaRPr lang="da-DK" dirty="0"/>
          </a:p>
          <a:p>
            <a:r>
              <a:rPr lang="da-DK" dirty="0" smtClean="0"/>
              <a:t>Højeste 96 procent</a:t>
            </a:r>
          </a:p>
          <a:p>
            <a:r>
              <a:rPr lang="da-DK" dirty="0" smtClean="0"/>
              <a:t>Laveste 88 procent</a:t>
            </a:r>
            <a:endParaRPr lang="da-DK" dirty="0"/>
          </a:p>
        </p:txBody>
      </p:sp>
      <p:sp>
        <p:nvSpPr>
          <p:cNvPr id="4" name="Pladsholder til dato 3"/>
          <p:cNvSpPr>
            <a:spLocks noGrp="1"/>
          </p:cNvSpPr>
          <p:nvPr>
            <p:ph type="dt" sz="half" idx="10"/>
          </p:nvPr>
        </p:nvSpPr>
        <p:spPr/>
        <p:txBody>
          <a:bodyPr/>
          <a:lstStyle/>
          <a:p>
            <a:fld id="{BE912DCD-F417-4971-802A-42302414E5F8}" type="datetime1">
              <a:rPr lang="da-DK" smtClean="0"/>
              <a:pPr/>
              <a:t>02-11-2015</a:t>
            </a:fld>
            <a:endParaRPr lang="da-DK"/>
          </a:p>
        </p:txBody>
      </p:sp>
      <p:sp>
        <p:nvSpPr>
          <p:cNvPr id="5" name="Pladsholder til sidefod 4"/>
          <p:cNvSpPr>
            <a:spLocks noGrp="1"/>
          </p:cNvSpPr>
          <p:nvPr>
            <p:ph type="ftr" sz="quarter" idx="11"/>
          </p:nvPr>
        </p:nvSpPr>
        <p:spPr/>
        <p:txBody>
          <a:bodyPr/>
          <a:lstStyle/>
          <a:p>
            <a:r>
              <a:rPr lang="da-DK"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p>
            <a:r>
              <a:rPr lang="da-DK" smtClean="0"/>
              <a:t>Side </a:t>
            </a:r>
            <a:fld id="{512C42C3-3470-45EA-8B0F-CC852A878CBA}" type="slidenum">
              <a:rPr lang="da-DK" smtClean="0"/>
              <a:pPr/>
              <a:t>7</a:t>
            </a:fld>
            <a:endParaRPr lang="da-DK"/>
          </a:p>
        </p:txBody>
      </p:sp>
    </p:spTree>
    <p:extLst>
      <p:ext uri="{BB962C8B-B14F-4D97-AF65-F5344CB8AC3E}">
        <p14:creationId xmlns:p14="http://schemas.microsoft.com/office/powerpoint/2010/main" val="227608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162DED4-6B01-4946-9A1B-F06A15022717}" type="datetime1">
              <a:rPr lang="da-DK" smtClean="0"/>
              <a:pPr/>
              <a:t>02-11-2015</a:t>
            </a:fld>
            <a:endParaRPr lang="da-DK"/>
          </a:p>
        </p:txBody>
      </p:sp>
      <p:sp>
        <p:nvSpPr>
          <p:cNvPr id="3" name="Pladsholder til sidefod 2"/>
          <p:cNvSpPr>
            <a:spLocks noGrp="1"/>
          </p:cNvSpPr>
          <p:nvPr>
            <p:ph type="ftr" sz="quarter" idx="11"/>
          </p:nvPr>
        </p:nvSpPr>
        <p:spPr/>
        <p:txBody>
          <a:bodyPr/>
          <a:lstStyle/>
          <a:p>
            <a:r>
              <a:rPr lang="da-DK" smtClean="0"/>
              <a:t>Indsæt note og kildehenvisning via Sidehoved og sidefod</a:t>
            </a:r>
            <a:endParaRPr lang="da-DK" dirty="0"/>
          </a:p>
        </p:txBody>
      </p:sp>
      <p:sp>
        <p:nvSpPr>
          <p:cNvPr id="4" name="Pladsholder til diasnummer 3"/>
          <p:cNvSpPr>
            <a:spLocks noGrp="1"/>
          </p:cNvSpPr>
          <p:nvPr>
            <p:ph type="sldNum" sz="quarter" idx="12"/>
          </p:nvPr>
        </p:nvSpPr>
        <p:spPr/>
        <p:txBody>
          <a:bodyPr/>
          <a:lstStyle/>
          <a:p>
            <a:r>
              <a:rPr lang="da-DK" smtClean="0"/>
              <a:t>Side </a:t>
            </a:r>
            <a:fld id="{B9BBC279-4C46-4E89-A672-338B53F364DC}" type="slidenum">
              <a:rPr lang="da-DK" smtClean="0"/>
              <a:pPr/>
              <a:t>8</a:t>
            </a:fld>
            <a:endParaRPr lang="da-DK"/>
          </a:p>
        </p:txBody>
      </p:sp>
      <p:pic>
        <p:nvPicPr>
          <p:cNvPr id="1026" name="Picture 2" descr="https://statistik.uni-c.dk/profilmodelB/Billede.aspx?Geo=Land&amp;Omraade=Hele%20landet&amp;Profilaar=2014&amp;Prognoseperiode=25&amp;Koen=Alle&amp;IEgrp=A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51" y="1519961"/>
            <a:ext cx="7115944" cy="5336958"/>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p:nvSpPr>
        <p:spPr>
          <a:xfrm>
            <a:off x="395536" y="764704"/>
            <a:ext cx="4725821" cy="323165"/>
          </a:xfrm>
          <a:prstGeom prst="rect">
            <a:avLst/>
          </a:prstGeom>
          <a:noFill/>
        </p:spPr>
        <p:txBody>
          <a:bodyPr wrap="square" rtlCol="0">
            <a:spAutoFit/>
          </a:bodyPr>
          <a:lstStyle/>
          <a:p>
            <a:r>
              <a:rPr lang="da-DK" sz="2800" dirty="0" smtClean="0"/>
              <a:t>Profilfigur 2014 - alle</a:t>
            </a:r>
            <a:endParaRPr lang="da-DK" sz="2800" dirty="0"/>
          </a:p>
        </p:txBody>
      </p:sp>
    </p:spTree>
    <p:extLst>
      <p:ext uri="{BB962C8B-B14F-4D97-AF65-F5344CB8AC3E}">
        <p14:creationId xmlns:p14="http://schemas.microsoft.com/office/powerpoint/2010/main" val="2711986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162DED4-6B01-4946-9A1B-F06A15022717}" type="datetime1">
              <a:rPr lang="da-DK" smtClean="0"/>
              <a:pPr/>
              <a:t>02-11-2015</a:t>
            </a:fld>
            <a:endParaRPr lang="da-DK"/>
          </a:p>
        </p:txBody>
      </p:sp>
      <p:sp>
        <p:nvSpPr>
          <p:cNvPr id="3" name="Pladsholder til sidefod 2"/>
          <p:cNvSpPr>
            <a:spLocks noGrp="1"/>
          </p:cNvSpPr>
          <p:nvPr>
            <p:ph type="ftr" sz="quarter" idx="11"/>
          </p:nvPr>
        </p:nvSpPr>
        <p:spPr/>
        <p:txBody>
          <a:bodyPr/>
          <a:lstStyle/>
          <a:p>
            <a:r>
              <a:rPr lang="da-DK" smtClean="0"/>
              <a:t>Indsæt note og kildehenvisning via Sidehoved og sidefod</a:t>
            </a:r>
            <a:endParaRPr lang="da-DK" dirty="0"/>
          </a:p>
        </p:txBody>
      </p:sp>
      <p:sp>
        <p:nvSpPr>
          <p:cNvPr id="4" name="Pladsholder til diasnummer 3"/>
          <p:cNvSpPr>
            <a:spLocks noGrp="1"/>
          </p:cNvSpPr>
          <p:nvPr>
            <p:ph type="sldNum" sz="quarter" idx="12"/>
          </p:nvPr>
        </p:nvSpPr>
        <p:spPr/>
        <p:txBody>
          <a:bodyPr/>
          <a:lstStyle/>
          <a:p>
            <a:r>
              <a:rPr lang="da-DK" smtClean="0"/>
              <a:t>Side </a:t>
            </a:r>
            <a:fld id="{B9BBC279-4C46-4E89-A672-338B53F364DC}" type="slidenum">
              <a:rPr lang="da-DK" smtClean="0"/>
              <a:pPr/>
              <a:t>9</a:t>
            </a:fld>
            <a:endParaRPr lang="da-DK"/>
          </a:p>
        </p:txBody>
      </p:sp>
      <p:sp>
        <p:nvSpPr>
          <p:cNvPr id="5" name="Tekstboks 4"/>
          <p:cNvSpPr txBox="1"/>
          <p:nvPr/>
        </p:nvSpPr>
        <p:spPr>
          <a:xfrm>
            <a:off x="395536" y="764704"/>
            <a:ext cx="6840760" cy="323165"/>
          </a:xfrm>
          <a:prstGeom prst="rect">
            <a:avLst/>
          </a:prstGeom>
          <a:noFill/>
        </p:spPr>
        <p:txBody>
          <a:bodyPr wrap="square" rtlCol="0">
            <a:spAutoFit/>
          </a:bodyPr>
          <a:lstStyle/>
          <a:p>
            <a:r>
              <a:rPr lang="da-DK" sz="2800" dirty="0" smtClean="0"/>
              <a:t>Profilfigur 2014 – drenge, u. her.</a:t>
            </a:r>
            <a:endParaRPr lang="da-DK" sz="2800" dirty="0"/>
          </a:p>
        </p:txBody>
      </p:sp>
      <p:pic>
        <p:nvPicPr>
          <p:cNvPr id="2050" name="Picture 2" descr="https://statistik.uni-c.dk/profilmodelB/Billede.aspx?Geo=Land&amp;Omraade=Hele%20landet&amp;Profilaar=2014&amp;Prognoseperiode=25&amp;Koen=Drenge&amp;IEgrp=Udenlandsk%20herkom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6787480" cy="509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921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PP-præsentation DEP">
  <a:themeElements>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å - Ministeriet for børn og undervisning">
  <a:themeElements>
    <a:clrScheme name="Blå - 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Blå - 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å - 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ød - Ministeriet for børn og undervisning">
  <a:themeElements>
    <a:clrScheme name="Rød - 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Rød - 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Rød - 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FABB37"/>
    </a:dk2>
    <a:lt2>
      <a:srgbClr val="00443B"/>
    </a:lt2>
    <a:accent1>
      <a:srgbClr val="957200"/>
    </a:accent1>
    <a:accent2>
      <a:srgbClr val="9A9B9B"/>
    </a:accent2>
    <a:accent3>
      <a:srgbClr val="FFFFFF"/>
    </a:accent3>
    <a:accent4>
      <a:srgbClr val="000000"/>
    </a:accent4>
    <a:accent5>
      <a:srgbClr val="C8BCAA"/>
    </a:accent5>
    <a:accent6>
      <a:srgbClr val="8B8C8C"/>
    </a:accent6>
    <a:hlink>
      <a:srgbClr val="639691"/>
    </a:hlink>
    <a:folHlink>
      <a:srgbClr val="BFD3D1"/>
    </a:folHlink>
  </a:clrScheme>
</a:themeOverride>
</file>

<file path=ppt/theme/themeOverride2.xml><?xml version="1.0" encoding="utf-8"?>
<a:themeOverride xmlns:a="http://schemas.openxmlformats.org/drawingml/2006/main">
  <a:clrScheme name="">
    <a:dk1>
      <a:srgbClr val="000000"/>
    </a:dk1>
    <a:lt1>
      <a:srgbClr val="FFFFFF"/>
    </a:lt1>
    <a:dk2>
      <a:srgbClr val="FABB37"/>
    </a:dk2>
    <a:lt2>
      <a:srgbClr val="00443B"/>
    </a:lt2>
    <a:accent1>
      <a:srgbClr val="957200"/>
    </a:accent1>
    <a:accent2>
      <a:srgbClr val="9A9B9B"/>
    </a:accent2>
    <a:accent3>
      <a:srgbClr val="FFFFFF"/>
    </a:accent3>
    <a:accent4>
      <a:srgbClr val="000000"/>
    </a:accent4>
    <a:accent5>
      <a:srgbClr val="C8BCAA"/>
    </a:accent5>
    <a:accent6>
      <a:srgbClr val="8B8C8C"/>
    </a:accent6>
    <a:hlink>
      <a:srgbClr val="639691"/>
    </a:hlink>
    <a:folHlink>
      <a:srgbClr val="BFD3D1"/>
    </a:folHlink>
  </a:clrScheme>
</a:themeOverride>
</file>

<file path=docProps/app.xml><?xml version="1.0" encoding="utf-8"?>
<Properties xmlns="http://schemas.openxmlformats.org/officeDocument/2006/extended-properties" xmlns:vt="http://schemas.openxmlformats.org/officeDocument/2006/docPropsVTypes">
  <Template/>
  <TotalTime>671</TotalTime>
  <Words>2212</Words>
  <Application>Microsoft Office PowerPoint</Application>
  <PresentationFormat>Skærmshow (4:3)</PresentationFormat>
  <Paragraphs>316</Paragraphs>
  <Slides>35</Slides>
  <Notes>3</Notes>
  <HiddenSlides>0</HiddenSlides>
  <MMClips>0</MMClips>
  <ScaleCrop>false</ScaleCrop>
  <HeadingPairs>
    <vt:vector size="4" baseType="variant">
      <vt:variant>
        <vt:lpstr>Tema</vt:lpstr>
      </vt:variant>
      <vt:variant>
        <vt:i4>3</vt:i4>
      </vt:variant>
      <vt:variant>
        <vt:lpstr>Diastitler</vt:lpstr>
      </vt:variant>
      <vt:variant>
        <vt:i4>35</vt:i4>
      </vt:variant>
    </vt:vector>
  </HeadingPairs>
  <TitlesOfParts>
    <vt:vector size="38" baseType="lpstr">
      <vt:lpstr>PP-præsentation DEP</vt:lpstr>
      <vt:lpstr>Blå - Ministeriet for børn og undervisning</vt:lpstr>
      <vt:lpstr>Rød - Ministeriet for børn og undervisning</vt:lpstr>
      <vt:lpstr>Nyt fra Ministeriet for børn, undervisning og ligestilling </vt:lpstr>
      <vt:lpstr>Ny regering - regeringsgrundlaget</vt:lpstr>
      <vt:lpstr>Regeringsgrundlag:  Vælge rigtigt og blive udfordret i valget</vt:lpstr>
      <vt:lpstr>Regeringsgrundlag:  Ekspertgruppe</vt:lpstr>
      <vt:lpstr>Ministeriet - organisationsændringer</vt:lpstr>
      <vt:lpstr>PowerPoint-præsentation</vt:lpstr>
      <vt:lpstr>Kommuneprofiler </vt:lpstr>
      <vt:lpstr>PowerPoint-præsentation</vt:lpstr>
      <vt:lpstr>PowerPoint-præsentation</vt:lpstr>
      <vt:lpstr>Ministeren udtaler</vt:lpstr>
      <vt:lpstr>Folkeskolen</vt:lpstr>
      <vt:lpstr>Erhvervsuddannelserne </vt:lpstr>
      <vt:lpstr>Erhvervsuddannelserne</vt:lpstr>
      <vt:lpstr>PowerPoint-præsentation</vt:lpstr>
      <vt:lpstr>Frafaldet på erhvervsuddannelserne ser ud til at være bremset op</vt:lpstr>
      <vt:lpstr>Særligt tilrettelagt ungdomsuddannelse</vt:lpstr>
      <vt:lpstr>Kombineret Ungdomsuddannelse</vt:lpstr>
      <vt:lpstr>Rådet for Ungdomsuddannelser</vt:lpstr>
      <vt:lpstr> Epinion: Desk research af danske studier om restgruppen  https://uvm.dk/~/media/UVM/Filer/Om%20os/PDF15/Jul/150708%20Desk%20reseach%20af%20restgruppen%20rapport%20fra%20Epinion%20juni%202015.pdf </vt:lpstr>
      <vt:lpstr>Europæisk sammenligning </vt:lpstr>
      <vt:lpstr>PowerPoint-præsentation</vt:lpstr>
      <vt:lpstr>Forberedende tilbud og overgang til ungdomsuddannelse</vt:lpstr>
      <vt:lpstr>Rådets anbefalinger</vt:lpstr>
      <vt:lpstr>PowerPoint-præsentation</vt:lpstr>
      <vt:lpstr>PowerPoint-præsentation</vt:lpstr>
      <vt:lpstr>Arbejdsgruppe om udskoling</vt:lpstr>
      <vt:lpstr>Bedre udskoling</vt:lpstr>
      <vt:lpstr>Hvorfor en arbejdsgruppe?</vt:lpstr>
      <vt:lpstr>Ministeren siger</vt:lpstr>
      <vt:lpstr>Arbejdsgruppen skal </vt:lpstr>
      <vt:lpstr>Vejledningsområdet </vt:lpstr>
      <vt:lpstr>Uddannelse og job</vt:lpstr>
      <vt:lpstr>PowerPoint-præsentation</vt:lpstr>
      <vt:lpstr>Kollektiv vejledning</vt:lpstr>
      <vt:lpstr>Diskussion</vt:lpstr>
    </vt:vector>
  </TitlesOfParts>
  <Company>UNI-C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Mikkel Pilehave Jensen</dc:creator>
  <cp:lastModifiedBy>Benny Wielandt - TEC</cp:lastModifiedBy>
  <cp:revision>66</cp:revision>
  <cp:lastPrinted>2015-10-27T09:52:30Z</cp:lastPrinted>
  <dcterms:created xsi:type="dcterms:W3CDTF">2014-09-16T08:55:08Z</dcterms:created>
  <dcterms:modified xsi:type="dcterms:W3CDTF">2015-11-02T09:29:12Z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