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Lst>
  <p:notesMasterIdLst>
    <p:notesMasterId r:id="rId46"/>
  </p:notesMasterIdLst>
  <p:handoutMasterIdLst>
    <p:handoutMasterId r:id="rId47"/>
  </p:handoutMasterIdLst>
  <p:sldIdLst>
    <p:sldId id="457" r:id="rId2"/>
    <p:sldId id="464" r:id="rId3"/>
    <p:sldId id="465" r:id="rId4"/>
    <p:sldId id="435" r:id="rId5"/>
    <p:sldId id="436" r:id="rId6"/>
    <p:sldId id="437" r:id="rId7"/>
    <p:sldId id="438" r:id="rId8"/>
    <p:sldId id="467" r:id="rId9"/>
    <p:sldId id="440" r:id="rId10"/>
    <p:sldId id="468" r:id="rId11"/>
    <p:sldId id="471" r:id="rId12"/>
    <p:sldId id="472" r:id="rId13"/>
    <p:sldId id="442" r:id="rId14"/>
    <p:sldId id="443" r:id="rId15"/>
    <p:sldId id="444" r:id="rId16"/>
    <p:sldId id="445" r:id="rId17"/>
    <p:sldId id="446" r:id="rId18"/>
    <p:sldId id="447" r:id="rId19"/>
    <p:sldId id="470" r:id="rId20"/>
    <p:sldId id="476" r:id="rId21"/>
    <p:sldId id="477" r:id="rId22"/>
    <p:sldId id="475" r:id="rId23"/>
    <p:sldId id="448" r:id="rId24"/>
    <p:sldId id="451" r:id="rId25"/>
    <p:sldId id="452" r:id="rId26"/>
    <p:sldId id="469" r:id="rId27"/>
    <p:sldId id="473" r:id="rId28"/>
    <p:sldId id="487" r:id="rId29"/>
    <p:sldId id="488" r:id="rId30"/>
    <p:sldId id="489" r:id="rId31"/>
    <p:sldId id="491" r:id="rId32"/>
    <p:sldId id="490" r:id="rId33"/>
    <p:sldId id="431" r:id="rId34"/>
    <p:sldId id="434" r:id="rId35"/>
    <p:sldId id="484" r:id="rId36"/>
    <p:sldId id="479" r:id="rId37"/>
    <p:sldId id="480" r:id="rId38"/>
    <p:sldId id="481" r:id="rId39"/>
    <p:sldId id="482" r:id="rId40"/>
    <p:sldId id="486" r:id="rId41"/>
    <p:sldId id="485" r:id="rId42"/>
    <p:sldId id="492" r:id="rId43"/>
    <p:sldId id="483" r:id="rId44"/>
    <p:sldId id="466" r:id="rId45"/>
  </p:sldIdLst>
  <p:sldSz cx="9144000" cy="6858000" type="screen4x3"/>
  <p:notesSz cx="6669088" cy="9926638"/>
  <p:defaultTextStyle>
    <a:defPPr>
      <a:defRPr lang="da-DK"/>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4434" autoAdjust="0"/>
  </p:normalViewPr>
  <p:slideViewPr>
    <p:cSldViewPr>
      <p:cViewPr>
        <p:scale>
          <a:sx n="141" d="100"/>
          <a:sy n="141" d="100"/>
        </p:scale>
        <p:origin x="-77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70"/>
    </p:cViewPr>
  </p:sorterViewPr>
  <p:notesViewPr>
    <p:cSldViewPr>
      <p:cViewPr varScale="1">
        <p:scale>
          <a:sx n="56" d="100"/>
          <a:sy n="56" d="100"/>
        </p:scale>
        <p:origin x="-2886"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da-DK"/>
          </a:p>
        </p:txBody>
      </p:sp>
      <p:sp>
        <p:nvSpPr>
          <p:cNvPr id="3" name="Pladsholder til dato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AD3AD95-89DD-40B0-83E2-05C688F3ECD4}" type="datetimeFigureOut">
              <a:rPr lang="da-DK"/>
              <a:pPr>
                <a:defRPr/>
              </a:pPr>
              <a:t>16-11-2015</a:t>
            </a:fld>
            <a:endParaRPr lang="da-DK"/>
          </a:p>
        </p:txBody>
      </p:sp>
      <p:sp>
        <p:nvSpPr>
          <p:cNvPr id="4" name="Pladsholder til sidefod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da-DK"/>
          </a:p>
        </p:txBody>
      </p:sp>
      <p:sp>
        <p:nvSpPr>
          <p:cNvPr id="5" name="Pladsholder til diasnumm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B59AC04-713C-46B1-9F89-976E349E21F1}" type="slidenum">
              <a:rPr lang="da-DK" altLang="da-DK"/>
              <a:pPr/>
              <a:t>‹nr.›</a:t>
            </a:fld>
            <a:endParaRPr lang="da-DK" altLang="da-DK"/>
          </a:p>
        </p:txBody>
      </p:sp>
    </p:spTree>
    <p:extLst>
      <p:ext uri="{BB962C8B-B14F-4D97-AF65-F5344CB8AC3E}">
        <p14:creationId xmlns:p14="http://schemas.microsoft.com/office/powerpoint/2010/main" val="144559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da-DK"/>
          </a:p>
        </p:txBody>
      </p:sp>
      <p:sp>
        <p:nvSpPr>
          <p:cNvPr id="3" name="Pladsholder til dato 2"/>
          <p:cNvSpPr>
            <a:spLocks noGrp="1"/>
          </p:cNvSpPr>
          <p:nvPr>
            <p:ph type="dt"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C1FFC1C-D796-41D4-83C5-000577BE9CAC}" type="datetimeFigureOut">
              <a:rPr lang="da-DK"/>
              <a:pPr>
                <a:defRPr/>
              </a:pPr>
              <a:t>16-11-2015</a:t>
            </a:fld>
            <a:endParaRPr lang="da-DK"/>
          </a:p>
        </p:txBody>
      </p:sp>
      <p:sp>
        <p:nvSpPr>
          <p:cNvPr id="4" name="Pladsholder til diasbille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da-DK"/>
          </a:p>
        </p:txBody>
      </p:sp>
      <p:sp>
        <p:nvSpPr>
          <p:cNvPr id="7" name="Pladsholder til diasnumm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2EA9D87-3C7D-48D2-BD61-71174618EEF7}" type="slidenum">
              <a:rPr lang="da-DK" altLang="da-DK"/>
              <a:pPr/>
              <a:t>‹nr.›</a:t>
            </a:fld>
            <a:endParaRPr lang="da-DK" altLang="da-DK"/>
          </a:p>
        </p:txBody>
      </p:sp>
    </p:spTree>
    <p:extLst>
      <p:ext uri="{BB962C8B-B14F-4D97-AF65-F5344CB8AC3E}">
        <p14:creationId xmlns:p14="http://schemas.microsoft.com/office/powerpoint/2010/main" val="3470623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smtClean="0"/>
          </a:p>
        </p:txBody>
      </p:sp>
      <p:sp>
        <p:nvSpPr>
          <p:cNvPr id="15364"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2C708FE-0A8D-4D06-87F6-74D3EA856ABB}" type="slidenum">
              <a:rPr lang="da-DK" altLang="da-DK">
                <a:solidFill>
                  <a:srgbClr val="000000"/>
                </a:solidFill>
                <a:latin typeface="Arial" charset="0"/>
              </a:rPr>
              <a:pPr>
                <a:spcBef>
                  <a:spcPct val="0"/>
                </a:spcBef>
              </a:pPr>
              <a:t>10</a:t>
            </a:fld>
            <a:endParaRPr lang="da-DK" altLang="da-DK">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Pladsholder til no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4320" indent="-274320" eaLnBrk="1" fontAlgn="auto" hangingPunct="1">
              <a:spcBef>
                <a:spcPct val="20000"/>
              </a:spcBef>
              <a:spcAft>
                <a:spcPts val="0"/>
              </a:spcAft>
              <a:buClr>
                <a:srgbClr val="AD0101"/>
              </a:buClr>
              <a:buFont typeface="Wingdings 2" pitchFamily="18" charset="2"/>
              <a:buNone/>
              <a:defRPr/>
            </a:pPr>
            <a:r>
              <a:rPr lang="da-DK" dirty="0" smtClean="0">
                <a:solidFill>
                  <a:srgbClr val="303030"/>
                </a:solidFill>
                <a:cs typeface="Calibri" pitchFamily="34" charset="0"/>
              </a:rPr>
              <a:t>De har høje forventninger til læreren, de ved godt, hvilke spilleregler, der gælder i gymnasiet. </a:t>
            </a:r>
          </a:p>
          <a:p>
            <a:pPr marL="274320" indent="-274320" eaLnBrk="1" fontAlgn="auto" hangingPunct="1">
              <a:spcBef>
                <a:spcPct val="20000"/>
              </a:spcBef>
              <a:spcAft>
                <a:spcPts val="0"/>
              </a:spcAft>
              <a:buClr>
                <a:srgbClr val="AD0101"/>
              </a:buClr>
              <a:buFont typeface="Wingdings 2" pitchFamily="18" charset="2"/>
              <a:buNone/>
              <a:defRPr/>
            </a:pPr>
            <a:endParaRPr lang="da-DK" dirty="0" smtClean="0">
              <a:solidFill>
                <a:srgbClr val="303030"/>
              </a:solidFill>
              <a:cs typeface="Calibri" pitchFamily="34" charset="0"/>
            </a:endParaRPr>
          </a:p>
          <a:p>
            <a:pPr marL="274320" indent="-274320" eaLnBrk="1" fontAlgn="auto" hangingPunct="1">
              <a:spcBef>
                <a:spcPct val="20000"/>
              </a:spcBef>
              <a:spcAft>
                <a:spcPts val="0"/>
              </a:spcAft>
              <a:buClr>
                <a:srgbClr val="AD0101"/>
              </a:buClr>
              <a:buFont typeface="Wingdings 2" pitchFamily="18" charset="2"/>
              <a:buNone/>
              <a:defRPr/>
            </a:pPr>
            <a:r>
              <a:rPr lang="da-DK" dirty="0" smtClean="0">
                <a:solidFill>
                  <a:srgbClr val="303030"/>
                </a:solidFill>
                <a:cs typeface="Calibri" pitchFamily="34" charset="0"/>
              </a:rPr>
              <a:t>All </a:t>
            </a:r>
            <a:r>
              <a:rPr lang="da-DK" dirty="0" err="1" smtClean="0">
                <a:solidFill>
                  <a:srgbClr val="303030"/>
                </a:solidFill>
                <a:cs typeface="Calibri" pitchFamily="34" charset="0"/>
              </a:rPr>
              <a:t>inclusive</a:t>
            </a:r>
            <a:r>
              <a:rPr lang="da-DK" dirty="0" smtClean="0">
                <a:solidFill>
                  <a:srgbClr val="303030"/>
                </a:solidFill>
                <a:cs typeface="Calibri" pitchFamily="34" charset="0"/>
              </a:rPr>
              <a:t> pakke - har høje forventninger til både det sociale liv og det </a:t>
            </a:r>
            <a:r>
              <a:rPr lang="da-DK" dirty="0" err="1" smtClean="0">
                <a:solidFill>
                  <a:srgbClr val="303030"/>
                </a:solidFill>
                <a:cs typeface="Calibri" pitchFamily="34" charset="0"/>
              </a:rPr>
              <a:t>faliggee</a:t>
            </a:r>
            <a:r>
              <a:rPr lang="da-DK" dirty="0" smtClean="0">
                <a:solidFill>
                  <a:srgbClr val="303030"/>
                </a:solidFill>
                <a:cs typeface="Calibri" pitchFamily="34" charset="0"/>
              </a:rPr>
              <a:t> niveau</a:t>
            </a:r>
            <a:endParaRPr lang="da-DK" i="1" dirty="0" smtClean="0">
              <a:solidFill>
                <a:srgbClr val="303030"/>
              </a:solidFill>
              <a:cs typeface="Calibri" pitchFamily="34" charset="0"/>
            </a:endParaRPr>
          </a:p>
          <a:p>
            <a:pPr marL="274320" indent="-274320" eaLnBrk="1" fontAlgn="auto" hangingPunct="1">
              <a:spcBef>
                <a:spcPct val="20000"/>
              </a:spcBef>
              <a:spcAft>
                <a:spcPts val="0"/>
              </a:spcAft>
              <a:buClr>
                <a:srgbClr val="AD0101"/>
              </a:buClr>
              <a:buFont typeface="Wingdings 2" pitchFamily="18" charset="2"/>
              <a:buNone/>
              <a:defRPr/>
            </a:pPr>
            <a:endParaRPr lang="da-DK" dirty="0" smtClean="0">
              <a:solidFill>
                <a:srgbClr val="303030"/>
              </a:solidFill>
              <a:cs typeface="Calibri" pitchFamily="34" charset="0"/>
            </a:endParaRPr>
          </a:p>
          <a:p>
            <a:pPr marL="274320" indent="-274320" eaLnBrk="1" fontAlgn="auto" hangingPunct="1">
              <a:spcBef>
                <a:spcPct val="20000"/>
              </a:spcBef>
              <a:spcAft>
                <a:spcPts val="0"/>
              </a:spcAft>
              <a:buClr>
                <a:srgbClr val="AD0101"/>
              </a:buClr>
              <a:buFont typeface="Wingdings 2" pitchFamily="18" charset="2"/>
              <a:buNone/>
              <a:defRPr/>
            </a:pPr>
            <a:r>
              <a:rPr lang="da-DK" dirty="0" smtClean="0">
                <a:solidFill>
                  <a:srgbClr val="303030"/>
                </a:solidFill>
                <a:cs typeface="Calibri" pitchFamily="34" charset="0"/>
              </a:rPr>
              <a:t>Høje faglige forventninger – og der skal ikke ret meget til, før de lige kniber ballerne sammen og måske afleverer en bestemt aflevering. </a:t>
            </a:r>
          </a:p>
          <a:p>
            <a:pPr marL="274320" indent="-274320" eaLnBrk="1" fontAlgn="auto" hangingPunct="1">
              <a:spcBef>
                <a:spcPct val="20000"/>
              </a:spcBef>
              <a:spcAft>
                <a:spcPts val="0"/>
              </a:spcAft>
              <a:buClr>
                <a:srgbClr val="AD0101"/>
              </a:buClr>
              <a:buFont typeface="Wingdings 2" pitchFamily="18" charset="2"/>
              <a:buNone/>
              <a:defRPr/>
            </a:pPr>
            <a:r>
              <a:rPr lang="da-DK" dirty="0" smtClean="0">
                <a:solidFill>
                  <a:srgbClr val="303030"/>
                </a:solidFill>
                <a:cs typeface="Calibri" pitchFamily="34" charset="0"/>
              </a:rPr>
              <a:t/>
            </a:r>
            <a:br>
              <a:rPr lang="da-DK" dirty="0" smtClean="0">
                <a:solidFill>
                  <a:srgbClr val="303030"/>
                </a:solidFill>
                <a:cs typeface="Calibri" pitchFamily="34" charset="0"/>
              </a:rPr>
            </a:br>
            <a:endParaRPr lang="da-DK" dirty="0" smtClean="0">
              <a:solidFill>
                <a:srgbClr val="303030"/>
              </a:solidFill>
              <a:cs typeface="Calibri" pitchFamily="34" charset="0"/>
            </a:endParaRPr>
          </a:p>
          <a:p>
            <a:pPr marL="274320" indent="-274320" eaLnBrk="1" fontAlgn="auto" hangingPunct="1">
              <a:spcBef>
                <a:spcPct val="20000"/>
              </a:spcBef>
              <a:spcAft>
                <a:spcPts val="0"/>
              </a:spcAft>
              <a:buClr>
                <a:srgbClr val="AD0101"/>
              </a:buClr>
              <a:buFont typeface="Wingdings 2" pitchFamily="18" charset="2"/>
              <a:buNone/>
              <a:defRPr/>
            </a:pPr>
            <a:r>
              <a:rPr lang="da-DK" dirty="0" smtClean="0">
                <a:solidFill>
                  <a:srgbClr val="303030"/>
                </a:solidFill>
                <a:cs typeface="Calibri" pitchFamily="34" charset="0"/>
              </a:rPr>
              <a:t/>
            </a:r>
            <a:br>
              <a:rPr lang="da-DK" dirty="0" smtClean="0">
                <a:solidFill>
                  <a:srgbClr val="303030"/>
                </a:solidFill>
                <a:cs typeface="Calibri" pitchFamily="34" charset="0"/>
              </a:rPr>
            </a:br>
            <a:endParaRPr lang="da-DK" dirty="0" smtClean="0">
              <a:solidFill>
                <a:srgbClr val="303030"/>
              </a:solidFill>
              <a:cs typeface="Calibri" pitchFamily="34" charset="0"/>
            </a:endParaRPr>
          </a:p>
          <a:p>
            <a:pPr eaLnBrk="1" hangingPunct="1">
              <a:spcBef>
                <a:spcPct val="0"/>
              </a:spcBef>
              <a:defRPr/>
            </a:pPr>
            <a:endParaRPr lang="da-DK" dirty="0" smtClean="0"/>
          </a:p>
        </p:txBody>
      </p:sp>
      <p:sp>
        <p:nvSpPr>
          <p:cNvPr id="55300"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FDBABC8-5CEE-49C2-BD14-45ED9C62DC76}" type="slidenum">
              <a:rPr lang="da-DK" altLang="da-DK">
                <a:latin typeface="Arial" charset="0"/>
              </a:rPr>
              <a:pPr>
                <a:spcBef>
                  <a:spcPct val="0"/>
                </a:spcBef>
              </a:pPr>
              <a:t>40</a:t>
            </a:fld>
            <a:endParaRPr lang="da-DK" altLang="da-DK">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smtClean="0"/>
              <a:t>Andre interveiws viser, at der ikke skal så meget, før man smider en stor indsats. </a:t>
            </a:r>
          </a:p>
          <a:p>
            <a:r>
              <a:rPr lang="da-DK" altLang="da-DK" smtClean="0"/>
              <a:t>Den personlige relation betyder meget for den indsats, der lægges. </a:t>
            </a:r>
          </a:p>
          <a:p>
            <a:endParaRPr lang="da-DK" altLang="da-DK" smtClean="0"/>
          </a:p>
        </p:txBody>
      </p:sp>
      <p:sp>
        <p:nvSpPr>
          <p:cNvPr id="57348"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B4740FC-BC48-4824-8382-BD38852162CE}" type="slidenum">
              <a:rPr lang="da-DK" altLang="da-DK">
                <a:latin typeface="Arial" charset="0"/>
              </a:rPr>
              <a:pPr>
                <a:spcBef>
                  <a:spcPct val="0"/>
                </a:spcBef>
              </a:pPr>
              <a:t>41</a:t>
            </a:fld>
            <a:endParaRPr lang="da-DK" altLang="da-DK">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smtClean="0"/>
          </a:p>
        </p:txBody>
      </p:sp>
      <p:sp>
        <p:nvSpPr>
          <p:cNvPr id="1741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D1437EB-E36E-47D7-8075-7DF56D105EC5}" type="slidenum">
              <a:rPr lang="da-DK" altLang="da-DK">
                <a:latin typeface="Arial" charset="0"/>
              </a:rPr>
              <a:pPr>
                <a:spcBef>
                  <a:spcPct val="0"/>
                </a:spcBef>
              </a:pPr>
              <a:t>11</a:t>
            </a:fld>
            <a:endParaRPr lang="da-DK" altLang="da-DK">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dsholder til noter 2"/>
          <p:cNvSpPr>
            <a:spLocks noGrp="1"/>
          </p:cNvSpPr>
          <p:nvPr>
            <p:ph type="body" idx="1"/>
          </p:nvPr>
        </p:nvSpPr>
        <p:spPr/>
        <p:txBody>
          <a:bodyPr>
            <a:normAutofit lnSpcReduction="10000"/>
          </a:bodyPr>
          <a:lstStyle/>
          <a:p>
            <a:pPr>
              <a:defRPr/>
            </a:pPr>
            <a:r>
              <a:rPr lang="da-DK" dirty="0" smtClean="0"/>
              <a:t>Der er en klar bevidsthed om – også blandt eleverne selv -  at der er noget, der hedder pigekulturer, og der er noget, der hedder drengekulturer i forhold til tilgange til lektier. </a:t>
            </a:r>
          </a:p>
          <a:p>
            <a:pPr>
              <a:defRPr/>
            </a:pPr>
            <a:r>
              <a:rPr lang="da-DK" dirty="0" smtClean="0"/>
              <a:t>Pigerne vil gerne nå det hele – det gør de nok også – men de kan samtidig få en følelse af stress.</a:t>
            </a:r>
          </a:p>
          <a:p>
            <a:pPr>
              <a:defRPr/>
            </a:pPr>
            <a:r>
              <a:rPr lang="da-DK" dirty="0" smtClean="0"/>
              <a:t>Drengene tager det mere som det kommer – hvilket så kan betyde, at de måske ikke når det, de gerne vil nå.</a:t>
            </a:r>
          </a:p>
          <a:p>
            <a:pPr>
              <a:defRPr/>
            </a:pPr>
            <a:endParaRPr lang="da-DK" dirty="0" smtClean="0"/>
          </a:p>
          <a:p>
            <a:pPr>
              <a:defRPr/>
            </a:pPr>
            <a:r>
              <a:rPr lang="da-DK" dirty="0" smtClean="0"/>
              <a:t>Det, det peger på, er det her med, hvor er det – igen break, der gør, at vi kan lære at planlægge vores nutid – ikke blot tænke over fremtid,</a:t>
            </a:r>
          </a:p>
          <a:p>
            <a:pPr>
              <a:defRPr/>
            </a:pPr>
            <a:r>
              <a:rPr lang="da-DK" dirty="0" smtClean="0"/>
              <a:t>Men finde ud af, hvordan vi får tilværelsen til at hænge sammen?</a:t>
            </a:r>
          </a:p>
          <a:p>
            <a:pPr>
              <a:defRPr/>
            </a:pPr>
            <a:endParaRPr lang="da-DK" dirty="0" smtClean="0"/>
          </a:p>
          <a:p>
            <a:pPr>
              <a:defRPr/>
            </a:pPr>
            <a:r>
              <a:rPr lang="da-DK" dirty="0" smtClean="0"/>
              <a:t>Kan det, der ikke er til forhandling, måske i virkeligheden godt være til forhandling?</a:t>
            </a:r>
          </a:p>
          <a:p>
            <a:pPr>
              <a:defRPr/>
            </a:pPr>
            <a:r>
              <a:rPr lang="da-DK" dirty="0" smtClean="0"/>
              <a:t>Konkret: </a:t>
            </a:r>
            <a:br>
              <a:rPr lang="da-DK" dirty="0" smtClean="0"/>
            </a:br>
            <a:r>
              <a:rPr lang="da-DK" dirty="0" smtClean="0"/>
              <a:t>Nogle gymnasier har meldt ud, at deres elever </a:t>
            </a:r>
            <a:r>
              <a:rPr lang="da-DK" dirty="0" err="1" smtClean="0"/>
              <a:t>maks</a:t>
            </a:r>
            <a:r>
              <a:rPr lang="da-DK" dirty="0" smtClean="0"/>
              <a:t> skal arbejde 10 timer i ugen – ellers hænger det ikke samen.</a:t>
            </a:r>
          </a:p>
          <a:p>
            <a:pPr>
              <a:defRPr/>
            </a:pPr>
            <a:r>
              <a:rPr lang="da-DK" dirty="0" smtClean="0"/>
              <a:t>I øjeblikket er der en stor debat omkring alkoholkulturer – nogle gymnasier holder alkoholfrie-fester.</a:t>
            </a:r>
          </a:p>
          <a:p>
            <a:pPr>
              <a:defRPr/>
            </a:pPr>
            <a:endParaRPr lang="da-DK" dirty="0" smtClean="0"/>
          </a:p>
          <a:p>
            <a:pPr>
              <a:defRPr/>
            </a:pPr>
            <a:r>
              <a:rPr lang="da-DK" dirty="0" smtClean="0"/>
              <a:t>Det er strukturelt – men vigtigst af er formentligt efterspørgslen efter samtalepartnere, der kan give noget kvalificeret modspil ….</a:t>
            </a:r>
            <a:br>
              <a:rPr lang="da-DK" dirty="0" smtClean="0"/>
            </a:br>
            <a:endParaRPr lang="da-DK" dirty="0"/>
          </a:p>
        </p:txBody>
      </p:sp>
      <p:sp>
        <p:nvSpPr>
          <p:cNvPr id="19460"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3324175-0F88-42C9-B302-01BCF39A5039}" type="slidenum">
              <a:rPr lang="da-DK" altLang="da-DK">
                <a:latin typeface="Arial" charset="0"/>
              </a:rPr>
              <a:pPr>
                <a:spcBef>
                  <a:spcPct val="0"/>
                </a:spcBef>
              </a:pPr>
              <a:t>12</a:t>
            </a:fld>
            <a:endParaRPr lang="da-DK" altLang="da-DK">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dsholder til noter 2"/>
          <p:cNvSpPr>
            <a:spLocks noGrp="1"/>
          </p:cNvSpPr>
          <p:nvPr>
            <p:ph type="body" idx="1"/>
          </p:nvPr>
        </p:nvSpPr>
        <p:spPr/>
        <p:txBody>
          <a:bodyPr/>
          <a:lstStyle/>
          <a:p>
            <a:pPr marL="274320" indent="-274320" eaLnBrk="1" fontAlgn="auto" hangingPunct="1">
              <a:lnSpc>
                <a:spcPct val="80000"/>
              </a:lnSpc>
              <a:spcBef>
                <a:spcPct val="20000"/>
              </a:spcBef>
              <a:spcAft>
                <a:spcPts val="0"/>
              </a:spcAft>
              <a:buClr>
                <a:srgbClr val="AD0101"/>
              </a:buClr>
              <a:buFont typeface="Arial" pitchFamily="34" charset="0"/>
              <a:buChar char="•"/>
              <a:defRPr/>
            </a:pPr>
            <a:endParaRPr lang="da-DK" sz="2400" dirty="0" smtClean="0">
              <a:solidFill>
                <a:srgbClr val="303030"/>
              </a:solidFill>
              <a:latin typeface="Times New Roman"/>
            </a:endParaRPr>
          </a:p>
          <a:p>
            <a:pPr marL="274320" indent="-274320" eaLnBrk="1" fontAlgn="auto" hangingPunct="1">
              <a:lnSpc>
                <a:spcPct val="80000"/>
              </a:lnSpc>
              <a:spcBef>
                <a:spcPct val="20000"/>
              </a:spcBef>
              <a:spcAft>
                <a:spcPts val="0"/>
              </a:spcAft>
              <a:buClr>
                <a:srgbClr val="AD0101"/>
              </a:buClr>
              <a:buFont typeface="Arial" pitchFamily="34" charset="0"/>
              <a:buChar char="•"/>
              <a:defRPr/>
            </a:pPr>
            <a:r>
              <a:rPr lang="da-DK" dirty="0" smtClean="0">
                <a:solidFill>
                  <a:srgbClr val="303030"/>
                </a:solidFill>
              </a:rPr>
              <a:t>Mødet med gymnasiet opleves i vid udstrækning af eleverne på den måde, at der skrives en ny dagsorden i deres liv </a:t>
            </a:r>
          </a:p>
          <a:p>
            <a:pPr marL="274320" indent="-274320" eaLnBrk="1" fontAlgn="auto" hangingPunct="1">
              <a:lnSpc>
                <a:spcPct val="80000"/>
              </a:lnSpc>
              <a:spcBef>
                <a:spcPct val="20000"/>
              </a:spcBef>
              <a:spcAft>
                <a:spcPts val="0"/>
              </a:spcAft>
              <a:buClr>
                <a:srgbClr val="AD0101"/>
              </a:buClr>
              <a:buFont typeface="Arial" pitchFamily="34" charset="0"/>
              <a:buChar char="•"/>
              <a:defRPr/>
            </a:pPr>
            <a:r>
              <a:rPr lang="da-DK" dirty="0" smtClean="0">
                <a:solidFill>
                  <a:srgbClr val="303030"/>
                </a:solidFill>
              </a:rPr>
              <a:t>Samtidig er lektier til forhandling – det kan tilpasses.</a:t>
            </a:r>
          </a:p>
          <a:p>
            <a:pPr marL="274320" indent="-274320" eaLnBrk="1" fontAlgn="auto" hangingPunct="1">
              <a:lnSpc>
                <a:spcPct val="80000"/>
              </a:lnSpc>
              <a:spcBef>
                <a:spcPct val="20000"/>
              </a:spcBef>
              <a:spcAft>
                <a:spcPts val="0"/>
              </a:spcAft>
              <a:buClr>
                <a:srgbClr val="AD0101"/>
              </a:buClr>
              <a:buFont typeface="Arial" pitchFamily="34" charset="0"/>
              <a:buChar char="•"/>
              <a:defRPr/>
            </a:pPr>
            <a:r>
              <a:rPr lang="da-DK" dirty="0" smtClean="0">
                <a:solidFill>
                  <a:srgbClr val="303030"/>
                </a:solidFill>
              </a:rPr>
              <a:t>Tanker om tiden: </a:t>
            </a:r>
            <a:r>
              <a:rPr lang="da-DK" dirty="0" smtClean="0">
                <a:ea typeface="Calibri"/>
                <a:cs typeface="Times New Roman"/>
              </a:rPr>
              <a:t>Tiden – tanker om, hvad man, og hvad man ikke kan nå</a:t>
            </a:r>
            <a:br>
              <a:rPr lang="da-DK" dirty="0" smtClean="0">
                <a:ea typeface="Calibri"/>
                <a:cs typeface="Times New Roman"/>
              </a:rPr>
            </a:br>
            <a:r>
              <a:rPr lang="da-DK" dirty="0" smtClean="0">
                <a:ea typeface="+mj-ea"/>
                <a:cs typeface="+mj-cs"/>
              </a:rPr>
              <a:t>Man har tiden, men alligevel har man den ikke, for der er så meget andet, man også gerne vil lave.</a:t>
            </a:r>
            <a:r>
              <a:rPr lang="da-DK" dirty="0" smtClean="0">
                <a:ea typeface="Calibri"/>
                <a:cs typeface="Times New Roman"/>
              </a:rPr>
              <a:t/>
            </a:r>
            <a:br>
              <a:rPr lang="da-DK" dirty="0" smtClean="0">
                <a:ea typeface="Calibri"/>
                <a:cs typeface="Times New Roman"/>
              </a:rPr>
            </a:br>
            <a:endParaRPr lang="da-DK" dirty="0" smtClean="0">
              <a:ea typeface="Calibri"/>
              <a:cs typeface="Times New Roman"/>
            </a:endParaRPr>
          </a:p>
          <a:p>
            <a:pPr eaLnBrk="1" fontAlgn="auto" hangingPunct="1">
              <a:lnSpc>
                <a:spcPct val="80000"/>
              </a:lnSpc>
              <a:spcBef>
                <a:spcPct val="20000"/>
              </a:spcBef>
              <a:spcAft>
                <a:spcPts val="0"/>
              </a:spcAft>
              <a:buClr>
                <a:srgbClr val="AD0101"/>
              </a:buClr>
              <a:buFont typeface="Arial" pitchFamily="34" charset="0"/>
              <a:buNone/>
              <a:defRPr/>
            </a:pPr>
            <a:endParaRPr lang="da-DK" sz="2400" dirty="0" smtClean="0">
              <a:solidFill>
                <a:srgbClr val="303030"/>
              </a:solidFill>
              <a:latin typeface="Times New Roman"/>
            </a:endParaRPr>
          </a:p>
          <a:p>
            <a:pPr>
              <a:defRPr/>
            </a:pPr>
            <a:endParaRPr lang="da-DK" dirty="0"/>
          </a:p>
        </p:txBody>
      </p:sp>
      <p:sp>
        <p:nvSpPr>
          <p:cNvPr id="2867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802AEA5-5B14-4F93-8450-384A12BE2DFC}" type="slidenum">
              <a:rPr lang="da-DK" altLang="da-DK">
                <a:latin typeface="Arial" charset="0"/>
              </a:rPr>
              <a:pPr>
                <a:spcBef>
                  <a:spcPct val="0"/>
                </a:spcBef>
              </a:pPr>
              <a:t>20</a:t>
            </a:fld>
            <a:endParaRPr lang="da-DK" altLang="da-DK">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Pladsholder til no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4320" indent="-274320" eaLnBrk="1" fontAlgn="auto" hangingPunct="1">
              <a:lnSpc>
                <a:spcPct val="90000"/>
              </a:lnSpc>
              <a:spcBef>
                <a:spcPct val="20000"/>
              </a:spcBef>
              <a:spcAft>
                <a:spcPts val="0"/>
              </a:spcAft>
              <a:buClr>
                <a:srgbClr val="AD0101"/>
              </a:buClr>
              <a:buFont typeface="Arial" pitchFamily="34" charset="0"/>
              <a:buChar char="•"/>
              <a:defRPr/>
            </a:pPr>
            <a:r>
              <a:rPr lang="da-DK" dirty="0" smtClean="0">
                <a:solidFill>
                  <a:srgbClr val="303030"/>
                </a:solidFill>
              </a:rPr>
              <a:t>Pigerne er som gruppe mere flittige end drengene</a:t>
            </a:r>
          </a:p>
          <a:p>
            <a:pPr marL="274320" indent="-274320" eaLnBrk="1" fontAlgn="auto" hangingPunct="1">
              <a:lnSpc>
                <a:spcPct val="90000"/>
              </a:lnSpc>
              <a:spcBef>
                <a:spcPct val="20000"/>
              </a:spcBef>
              <a:spcAft>
                <a:spcPts val="0"/>
              </a:spcAft>
              <a:buClr>
                <a:srgbClr val="AD0101"/>
              </a:buClr>
              <a:buFont typeface="Arial" pitchFamily="34" charset="0"/>
              <a:buChar char="•"/>
              <a:defRPr/>
            </a:pPr>
            <a:r>
              <a:rPr lang="da-DK" dirty="0" smtClean="0">
                <a:solidFill>
                  <a:srgbClr val="303030"/>
                </a:solidFill>
              </a:rPr>
              <a:t>Der sker en fordobling af antallet af piger der anvender mere end 10 timer (fra 27 til 57 pct.), men en firedobling af antallet af drenge (fra 9 til 35 pct.)</a:t>
            </a:r>
          </a:p>
          <a:p>
            <a:pPr eaLnBrk="1" hangingPunct="1">
              <a:spcBef>
                <a:spcPct val="0"/>
              </a:spcBef>
              <a:defRPr/>
            </a:pPr>
            <a:endParaRPr lang="da-DK" dirty="0" smtClean="0"/>
          </a:p>
        </p:txBody>
      </p:sp>
      <p:sp>
        <p:nvSpPr>
          <p:cNvPr id="30724"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5D9B1FF-6479-44BE-AD36-AE4BFB9BEE05}" type="slidenum">
              <a:rPr lang="da-DK" altLang="da-DK">
                <a:solidFill>
                  <a:srgbClr val="000000"/>
                </a:solidFill>
                <a:latin typeface="Arial" charset="0"/>
              </a:rPr>
              <a:pPr>
                <a:spcBef>
                  <a:spcPct val="0"/>
                </a:spcBef>
              </a:pPr>
              <a:t>21</a:t>
            </a:fld>
            <a:endParaRPr lang="da-DK" altLang="da-DK">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dsholder til noter 2"/>
          <p:cNvSpPr>
            <a:spLocks noGrp="1"/>
          </p:cNvSpPr>
          <p:nvPr>
            <p:ph type="body" idx="1"/>
          </p:nvPr>
        </p:nvSpPr>
        <p:spPr/>
        <p:txBody>
          <a:bodyPr/>
          <a:lstStyle/>
          <a:p>
            <a:pPr marL="274320" indent="-274320" eaLnBrk="1" fontAlgn="auto" hangingPunct="1">
              <a:spcBef>
                <a:spcPct val="20000"/>
              </a:spcBef>
              <a:spcAft>
                <a:spcPts val="0"/>
              </a:spcAft>
              <a:buClr>
                <a:srgbClr val="AD0101"/>
              </a:buClr>
              <a:buFont typeface="Arial" pitchFamily="34" charset="0"/>
              <a:buChar char="•"/>
              <a:defRPr/>
            </a:pPr>
            <a:r>
              <a:rPr lang="da-DK" dirty="0" smtClean="0">
                <a:solidFill>
                  <a:srgbClr val="303030"/>
                </a:solidFill>
              </a:rPr>
              <a:t>I en travl hverdag udgør den primære fritidsaktivitet et ritualiseret frirum –</a:t>
            </a:r>
            <a:br>
              <a:rPr lang="da-DK" dirty="0" smtClean="0">
                <a:solidFill>
                  <a:srgbClr val="303030"/>
                </a:solidFill>
              </a:rPr>
            </a:br>
            <a:r>
              <a:rPr lang="da-DK" dirty="0" smtClean="0">
                <a:solidFill>
                  <a:srgbClr val="303030"/>
                </a:solidFill>
              </a:rPr>
              <a:t>Det er noget nemmere at få fritidsaktiviteterne end vennerne indpasset i forhold til gymnasieprojektet</a:t>
            </a:r>
          </a:p>
          <a:p>
            <a:pPr marL="274320" indent="-274320" eaLnBrk="1" fontAlgn="auto" hangingPunct="1">
              <a:spcBef>
                <a:spcPct val="20000"/>
              </a:spcBef>
              <a:spcAft>
                <a:spcPts val="0"/>
              </a:spcAft>
              <a:buClr>
                <a:srgbClr val="AD0101"/>
              </a:buClr>
              <a:buFont typeface="Wingdings 2" pitchFamily="18" charset="2"/>
              <a:buNone/>
              <a:defRPr/>
            </a:pPr>
            <a:r>
              <a:rPr lang="da-DK" dirty="0" smtClean="0">
                <a:solidFill>
                  <a:srgbClr val="303030"/>
                </a:solidFill>
              </a:rPr>
              <a:t>	- fritidsaktiviteterne ligger netop fast – vennerne kan der jo skubbes med. </a:t>
            </a:r>
          </a:p>
          <a:p>
            <a:pPr>
              <a:defRPr/>
            </a:pPr>
            <a:endParaRPr lang="da-DK" dirty="0" smtClean="0"/>
          </a:p>
          <a:p>
            <a:pPr>
              <a:defRPr/>
            </a:pPr>
            <a:r>
              <a:rPr lang="da-DK" dirty="0" smtClean="0"/>
              <a:t>Fritidsaktiviteterne giver et tidsmæssigt break og et fysisk break. Det er frirum, som man kan være helt religiøs omkring. </a:t>
            </a:r>
          </a:p>
          <a:p>
            <a:pPr>
              <a:defRPr/>
            </a:pPr>
            <a:endParaRPr lang="da-DK" dirty="0" smtClean="0"/>
          </a:p>
          <a:p>
            <a:pPr>
              <a:defRPr/>
            </a:pPr>
            <a:r>
              <a:rPr lang="da-DK" dirty="0" smtClean="0"/>
              <a:t>Hvor man dropper de sekundære fritidsaktiviteter (altså, de selvorganiserede, dem man vælger til senere), dropper</a:t>
            </a:r>
            <a:br>
              <a:rPr lang="da-DK" dirty="0" smtClean="0"/>
            </a:br>
            <a:r>
              <a:rPr lang="da-DK" dirty="0" smtClean="0"/>
              <a:t>man kun nødigt de primære fritidsaktiviteter. </a:t>
            </a:r>
            <a:endParaRPr lang="da-DK" dirty="0"/>
          </a:p>
        </p:txBody>
      </p:sp>
      <p:sp>
        <p:nvSpPr>
          <p:cNvPr id="327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88D8F92-90EA-421A-BC05-2593E9A6CF59}" type="slidenum">
              <a:rPr lang="da-DK" altLang="da-DK">
                <a:latin typeface="Arial" charset="0"/>
              </a:rPr>
              <a:pPr>
                <a:spcBef>
                  <a:spcPct val="0"/>
                </a:spcBef>
              </a:pPr>
              <a:t>22</a:t>
            </a:fld>
            <a:endParaRPr lang="da-DK" altLang="da-DK">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dsholder til noter 2"/>
          <p:cNvSpPr>
            <a:spLocks noGrp="1"/>
          </p:cNvSpPr>
          <p:nvPr>
            <p:ph type="body" idx="1"/>
          </p:nvPr>
        </p:nvSpPr>
        <p:spPr/>
        <p:txBody>
          <a:bodyPr/>
          <a:lstStyle/>
          <a:p>
            <a:pPr marL="273050" indent="-273050" eaLnBrk="1" hangingPunct="1">
              <a:spcBef>
                <a:spcPct val="20000"/>
              </a:spcBef>
              <a:buClr>
                <a:srgbClr val="AD0101"/>
              </a:buClr>
              <a:buFont typeface="Arial" charset="0"/>
              <a:buChar char="•"/>
              <a:defRPr/>
            </a:pPr>
            <a:r>
              <a:rPr lang="da-DK" dirty="0" smtClean="0"/>
              <a:t>Selvstændiggørelse – det er helt fint. Gymnasiet er en vigtig overgangsfase. Og det er helt okay at blive voksen.</a:t>
            </a:r>
          </a:p>
          <a:p>
            <a:pPr marL="273050" indent="-273050" eaLnBrk="1" hangingPunct="1">
              <a:spcBef>
                <a:spcPct val="20000"/>
              </a:spcBef>
              <a:buClr>
                <a:srgbClr val="AD0101"/>
              </a:buClr>
              <a:buFont typeface="Arial" charset="0"/>
              <a:buChar char="•"/>
              <a:defRPr/>
            </a:pPr>
            <a:r>
              <a:rPr lang="da-DK" dirty="0" smtClean="0"/>
              <a:t>Udfordringen er så, at det ikke altid er så nemt at håndtere at håndtere, og at man derfor søger hjælp og trøst hos vennerne </a:t>
            </a:r>
          </a:p>
          <a:p>
            <a:pPr marL="273050" indent="-273050" eaLnBrk="1" hangingPunct="1">
              <a:spcBef>
                <a:spcPct val="20000"/>
              </a:spcBef>
              <a:buClr>
                <a:srgbClr val="AD0101"/>
              </a:buClr>
              <a:buFont typeface="Arial" charset="0"/>
              <a:buChar char="•"/>
              <a:defRPr/>
            </a:pPr>
            <a:endParaRPr lang="da-DK" dirty="0" smtClean="0"/>
          </a:p>
          <a:p>
            <a:pPr marL="730250" lvl="1" indent="-273050" eaLnBrk="1" hangingPunct="1">
              <a:spcBef>
                <a:spcPct val="20000"/>
              </a:spcBef>
              <a:buClr>
                <a:srgbClr val="AD0101"/>
              </a:buClr>
              <a:buFont typeface="Arial" charset="0"/>
              <a:buChar char="•"/>
              <a:defRPr/>
            </a:pPr>
            <a:r>
              <a:rPr lang="da-DK" dirty="0" smtClean="0"/>
              <a:t>Som – og det er udfordringen – oplever det samme som en selv – og jo i hvert fald ikke stiller nogen spørgsmål til gymnasietilværelsen. Man kan hurtigt blive meget enige om, at noget er på en bestemt måde</a:t>
            </a:r>
          </a:p>
          <a:p>
            <a:pPr marL="273050" indent="-273050" eaLnBrk="1" hangingPunct="1">
              <a:spcBef>
                <a:spcPct val="20000"/>
              </a:spcBef>
              <a:buClr>
                <a:srgbClr val="AD0101"/>
              </a:buClr>
              <a:buFont typeface="Arial" charset="0"/>
              <a:buChar char="•"/>
              <a:defRPr/>
            </a:pPr>
            <a:endParaRPr lang="da-DK" dirty="0" smtClean="0"/>
          </a:p>
          <a:p>
            <a:pPr marL="273050" indent="-273050" eaLnBrk="1" hangingPunct="1">
              <a:spcBef>
                <a:spcPct val="20000"/>
              </a:spcBef>
              <a:buClr>
                <a:srgbClr val="AD0101"/>
              </a:buClr>
              <a:buFont typeface="Arial" charset="0"/>
              <a:buChar char="•"/>
              <a:defRPr/>
            </a:pPr>
            <a:r>
              <a:rPr lang="da-DK" dirty="0" smtClean="0">
                <a:solidFill>
                  <a:srgbClr val="303030"/>
                </a:solidFill>
              </a:rPr>
              <a:t>Tilværelsen håndteres individuelt (det er mit ansvar), men man søger hjælp og trøst hos vennerne, som kan bekræfte den enkelte i, at det kan være hårdt, svært, at man skal være social osv.</a:t>
            </a:r>
          </a:p>
          <a:p>
            <a:pPr marL="273050" indent="-273050" eaLnBrk="1" hangingPunct="1">
              <a:spcBef>
                <a:spcPct val="20000"/>
              </a:spcBef>
              <a:buClr>
                <a:srgbClr val="AD0101"/>
              </a:buClr>
              <a:buFont typeface="Arial" charset="0"/>
              <a:buChar char="•"/>
              <a:defRPr/>
            </a:pPr>
            <a:r>
              <a:rPr lang="da-DK" dirty="0" smtClean="0">
                <a:solidFill>
                  <a:srgbClr val="303030"/>
                </a:solidFill>
              </a:rPr>
              <a:t>Det ultimative er festerne, hvor man helt ”får lov” til at slippe ”voksen”-rollen og kontrollen. </a:t>
            </a:r>
          </a:p>
          <a:p>
            <a:pPr>
              <a:defRPr/>
            </a:pPr>
            <a:endParaRPr lang="da-DK" dirty="0"/>
          </a:p>
        </p:txBody>
      </p:sp>
      <p:sp>
        <p:nvSpPr>
          <p:cNvPr id="3789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CC4C37C-EB82-4907-A824-3EEFDC8581C0}" type="slidenum">
              <a:rPr lang="da-DK" altLang="da-DK">
                <a:latin typeface="Arial" charset="0"/>
              </a:rPr>
              <a:pPr>
                <a:spcBef>
                  <a:spcPct val="0"/>
                </a:spcBef>
              </a:pPr>
              <a:t>26</a:t>
            </a:fld>
            <a:endParaRPr lang="da-DK" altLang="da-DK">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Pladsholder til no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4320" indent="-274320" eaLnBrk="1" fontAlgn="auto" hangingPunct="1">
              <a:spcBef>
                <a:spcPct val="20000"/>
              </a:spcBef>
              <a:spcAft>
                <a:spcPts val="0"/>
              </a:spcAft>
              <a:buClr>
                <a:srgbClr val="AD0101"/>
              </a:buClr>
              <a:buFont typeface="Arial" pitchFamily="34" charset="0"/>
              <a:buChar char="•"/>
              <a:defRPr/>
            </a:pPr>
            <a:r>
              <a:rPr lang="da-DK" dirty="0" smtClean="0">
                <a:solidFill>
                  <a:srgbClr val="303030"/>
                </a:solidFill>
              </a:rPr>
              <a:t>Forventningen er, at forældrene godt må spørge ind til uddannelsesvalg og karriere – men de skal blot ikke have for høje forventninger her og nu. </a:t>
            </a:r>
          </a:p>
          <a:p>
            <a:pPr marL="274320" indent="-274320" eaLnBrk="1" fontAlgn="auto" hangingPunct="1">
              <a:spcBef>
                <a:spcPct val="20000"/>
              </a:spcBef>
              <a:spcAft>
                <a:spcPts val="0"/>
              </a:spcAft>
              <a:buClr>
                <a:srgbClr val="AD0101"/>
              </a:buClr>
              <a:buFont typeface="Arial" pitchFamily="34" charset="0"/>
              <a:buChar char="•"/>
              <a:defRPr/>
            </a:pPr>
            <a:r>
              <a:rPr lang="da-DK" dirty="0" smtClean="0">
                <a:solidFill>
                  <a:srgbClr val="303030"/>
                </a:solidFill>
              </a:rPr>
              <a:t>57 pct. ønsker derfor generel uddannelsesvejledning.</a:t>
            </a:r>
          </a:p>
          <a:p>
            <a:pPr marL="274320" indent="-274320" eaLnBrk="1" fontAlgn="auto" hangingPunct="1">
              <a:spcBef>
                <a:spcPct val="20000"/>
              </a:spcBef>
              <a:spcAft>
                <a:spcPts val="0"/>
              </a:spcAft>
              <a:buClr>
                <a:srgbClr val="AD0101"/>
              </a:buClr>
              <a:buFont typeface="Arial" pitchFamily="34" charset="0"/>
              <a:buChar char="•"/>
              <a:defRPr/>
            </a:pPr>
            <a:r>
              <a:rPr lang="da-DK" dirty="0" smtClean="0">
                <a:solidFill>
                  <a:srgbClr val="303030"/>
                </a:solidFill>
              </a:rPr>
              <a:t>43 pct. ønsker mere konkret hjælp til lektier – samtidig med, at  23 pct. ønsker, at deres forældre har færre forventninger til deres skolearbejde.</a:t>
            </a:r>
          </a:p>
          <a:p>
            <a:pPr marL="274320" indent="-274320" eaLnBrk="1" fontAlgn="t" hangingPunct="1">
              <a:spcBef>
                <a:spcPct val="20000"/>
              </a:spcBef>
              <a:spcAft>
                <a:spcPts val="0"/>
              </a:spcAft>
              <a:buClr>
                <a:srgbClr val="AD0101"/>
              </a:buClr>
              <a:buFont typeface="Arial" pitchFamily="34" charset="0"/>
              <a:buChar char="•"/>
              <a:defRPr/>
            </a:pPr>
            <a:r>
              <a:rPr lang="da-DK" dirty="0" smtClean="0">
                <a:solidFill>
                  <a:srgbClr val="303030"/>
                </a:solidFill>
              </a:rPr>
              <a:t>54 pct. i højere grad snakker med mig, hvad der foregår i mit liv.</a:t>
            </a:r>
          </a:p>
          <a:p>
            <a:pPr marL="274320" indent="-274320" eaLnBrk="1" fontAlgn="t" hangingPunct="1">
              <a:spcBef>
                <a:spcPct val="20000"/>
              </a:spcBef>
              <a:spcAft>
                <a:spcPts val="0"/>
              </a:spcAft>
              <a:buClr>
                <a:srgbClr val="AD0101"/>
              </a:buClr>
              <a:buFont typeface="Arial" pitchFamily="34" charset="0"/>
              <a:buChar char="•"/>
              <a:defRPr/>
            </a:pPr>
            <a:r>
              <a:rPr lang="da-DK" dirty="0" smtClean="0">
                <a:solidFill>
                  <a:srgbClr val="303030"/>
                </a:solidFill>
              </a:rPr>
              <a:t>Samtalebehovet er tilsyneladende ikke dækket ind – men det er ikke kun de voksnes skyld – eleverne har som udgangspunkt heller ikke tid – fordi de netop gerne vil nå det hele …</a:t>
            </a:r>
          </a:p>
          <a:p>
            <a:pPr marL="274320" indent="-274320" eaLnBrk="1" fontAlgn="t" hangingPunct="1">
              <a:spcBef>
                <a:spcPct val="20000"/>
              </a:spcBef>
              <a:spcAft>
                <a:spcPts val="0"/>
              </a:spcAft>
              <a:buClr>
                <a:srgbClr val="AD0101"/>
              </a:buClr>
              <a:buFont typeface="Arial" pitchFamily="34" charset="0"/>
              <a:buChar char="•"/>
              <a:defRPr/>
            </a:pPr>
            <a:endParaRPr lang="da-DK" dirty="0" smtClean="0">
              <a:solidFill>
                <a:srgbClr val="303030"/>
              </a:solidFill>
            </a:endParaRPr>
          </a:p>
          <a:p>
            <a:pPr marL="320040" lvl="1" eaLnBrk="1" fontAlgn="auto" hangingPunct="1">
              <a:lnSpc>
                <a:spcPct val="85000"/>
              </a:lnSpc>
              <a:spcBef>
                <a:spcPct val="20000"/>
              </a:spcBef>
              <a:spcAft>
                <a:spcPts val="0"/>
              </a:spcAft>
              <a:buClr>
                <a:srgbClr val="AD0101"/>
              </a:buClr>
              <a:buFont typeface="Arial" pitchFamily="34" charset="0"/>
              <a:buNone/>
              <a:defRPr/>
            </a:pPr>
            <a:endParaRPr lang="en-GB" dirty="0" smtClean="0">
              <a:solidFill>
                <a:srgbClr val="303030"/>
              </a:solidFill>
            </a:endParaRPr>
          </a:p>
          <a:p>
            <a:pPr>
              <a:defRPr/>
            </a:pPr>
            <a:endParaRPr lang="da-DK" dirty="0" smtClean="0"/>
          </a:p>
        </p:txBody>
      </p:sp>
      <p:sp>
        <p:nvSpPr>
          <p:cNvPr id="39940"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EAD0A80-F356-4978-AACD-B346E43FFBA5}" type="slidenum">
              <a:rPr lang="da-DK" altLang="da-DK">
                <a:latin typeface="Arial" charset="0"/>
              </a:rPr>
              <a:pPr>
                <a:spcBef>
                  <a:spcPct val="0"/>
                </a:spcBef>
              </a:pPr>
              <a:t>27</a:t>
            </a:fld>
            <a:endParaRPr lang="da-DK" altLang="da-DK">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dsholder til no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274320" indent="-274320" eaLnBrk="1" fontAlgn="auto" hangingPunct="1">
              <a:spcBef>
                <a:spcPct val="20000"/>
              </a:spcBef>
              <a:spcAft>
                <a:spcPts val="0"/>
              </a:spcAft>
              <a:buClr>
                <a:srgbClr val="AD0101"/>
              </a:buClr>
              <a:buFont typeface="Arial" pitchFamily="34" charset="0"/>
              <a:buChar char="•"/>
              <a:defRPr/>
            </a:pPr>
            <a:endParaRPr lang="da-DK" sz="2400" dirty="0" smtClean="0">
              <a:solidFill>
                <a:srgbClr val="303030"/>
              </a:solidFill>
              <a:latin typeface="Times New Roman"/>
            </a:endParaRPr>
          </a:p>
          <a:p>
            <a:pPr marL="274320" indent="-274320" eaLnBrk="1" fontAlgn="auto" hangingPunct="1">
              <a:spcBef>
                <a:spcPct val="20000"/>
              </a:spcBef>
              <a:spcAft>
                <a:spcPts val="0"/>
              </a:spcAft>
              <a:buClr>
                <a:srgbClr val="AD0101"/>
              </a:buClr>
              <a:buFont typeface="Arial" pitchFamily="34" charset="0"/>
              <a:buChar char="•"/>
              <a:defRPr/>
            </a:pPr>
            <a:r>
              <a:rPr lang="da-DK" sz="2400" dirty="0" smtClean="0">
                <a:solidFill>
                  <a:srgbClr val="303030"/>
                </a:solidFill>
                <a:latin typeface="Times New Roman"/>
              </a:rPr>
              <a:t>57 pct. siger, at forældrene gerne må spørge ind til uddannelsesvalg og </a:t>
            </a:r>
            <a:r>
              <a:rPr lang="da-DK" sz="2400" dirty="0" err="1" smtClean="0">
                <a:solidFill>
                  <a:srgbClr val="303030"/>
                </a:solidFill>
                <a:latin typeface="Times New Roman"/>
              </a:rPr>
              <a:t>kariere</a:t>
            </a:r>
            <a:r>
              <a:rPr lang="da-DK" sz="2400" dirty="0" smtClean="0">
                <a:solidFill>
                  <a:srgbClr val="303030"/>
                </a:solidFill>
                <a:latin typeface="Times New Roman"/>
              </a:rPr>
              <a:t>. </a:t>
            </a:r>
          </a:p>
          <a:p>
            <a:pPr marL="274320" indent="-274320" eaLnBrk="1" fontAlgn="auto" hangingPunct="1">
              <a:spcBef>
                <a:spcPct val="20000"/>
              </a:spcBef>
              <a:spcAft>
                <a:spcPts val="0"/>
              </a:spcAft>
              <a:buClr>
                <a:srgbClr val="AD0101"/>
              </a:buClr>
              <a:buFont typeface="Arial" pitchFamily="34" charset="0"/>
              <a:buChar char="•"/>
              <a:defRPr/>
            </a:pPr>
            <a:endParaRPr lang="da-DK" sz="2400" dirty="0" smtClean="0">
              <a:solidFill>
                <a:srgbClr val="303030"/>
              </a:solidFill>
              <a:latin typeface="Times New Roman"/>
            </a:endParaRPr>
          </a:p>
          <a:p>
            <a:pPr marL="274320" indent="-274320" eaLnBrk="1" fontAlgn="auto" hangingPunct="1">
              <a:spcBef>
                <a:spcPct val="20000"/>
              </a:spcBef>
              <a:spcAft>
                <a:spcPts val="0"/>
              </a:spcAft>
              <a:buClr>
                <a:srgbClr val="AD0101"/>
              </a:buClr>
              <a:buFont typeface="Arial" pitchFamily="34" charset="0"/>
              <a:buChar char="•"/>
              <a:defRPr/>
            </a:pPr>
            <a:r>
              <a:rPr lang="da-DK" sz="2400" dirty="0" smtClean="0">
                <a:solidFill>
                  <a:srgbClr val="303030"/>
                </a:solidFill>
                <a:latin typeface="Times New Roman"/>
              </a:rPr>
              <a:t>Gymnasieeleverne orienterer sig mod den nære fremtid. Fremtiden længere ude virker en smule uoverskuelig</a:t>
            </a:r>
          </a:p>
          <a:p>
            <a:pPr marL="594360" lvl="1" indent="-274320" eaLnBrk="1" fontAlgn="auto" hangingPunct="1">
              <a:spcBef>
                <a:spcPct val="20000"/>
              </a:spcBef>
              <a:spcAft>
                <a:spcPts val="0"/>
              </a:spcAft>
              <a:buClr>
                <a:srgbClr val="AD0101"/>
              </a:buClr>
              <a:buFont typeface="Arial" pitchFamily="34" charset="0"/>
              <a:buChar char="•"/>
              <a:defRPr/>
            </a:pPr>
            <a:r>
              <a:rPr lang="da-DK" sz="2200" dirty="0" smtClean="0">
                <a:solidFill>
                  <a:srgbClr val="303030"/>
                </a:solidFill>
                <a:latin typeface="Times New Roman"/>
              </a:rPr>
              <a:t>Dels fordi man ikke nødvendigvis ved, hvad man vil være i forhold til uddannelse og karriere.</a:t>
            </a:r>
          </a:p>
          <a:p>
            <a:pPr marL="594360" lvl="1" indent="-274320" eaLnBrk="1" fontAlgn="auto" hangingPunct="1">
              <a:spcBef>
                <a:spcPct val="20000"/>
              </a:spcBef>
              <a:spcAft>
                <a:spcPts val="0"/>
              </a:spcAft>
              <a:buClr>
                <a:srgbClr val="AD0101"/>
              </a:buClr>
              <a:buFont typeface="Arial" pitchFamily="34" charset="0"/>
              <a:buChar char="•"/>
              <a:defRPr/>
            </a:pPr>
            <a:r>
              <a:rPr lang="da-DK" sz="2200" dirty="0" smtClean="0">
                <a:solidFill>
                  <a:srgbClr val="303030"/>
                </a:solidFill>
                <a:latin typeface="Times New Roman"/>
              </a:rPr>
              <a:t>Dels fordi man ikke ønsker at blive ”låst fast”, når det gælder familie, hus m.v. </a:t>
            </a:r>
          </a:p>
          <a:p>
            <a:pPr>
              <a:defRPr/>
            </a:pPr>
            <a:endParaRPr lang="da-DK" dirty="0" smtClean="0"/>
          </a:p>
          <a:p>
            <a:pPr>
              <a:defRPr/>
            </a:pPr>
            <a:r>
              <a:rPr lang="da-DK" dirty="0" err="1" smtClean="0"/>
              <a:t>Hva</a:t>
            </a:r>
            <a:r>
              <a:rPr lang="da-DK" dirty="0" smtClean="0"/>
              <a:t>’ så med lærerne?</a:t>
            </a:r>
          </a:p>
        </p:txBody>
      </p:sp>
      <p:sp>
        <p:nvSpPr>
          <p:cNvPr id="4915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AAE02D2-938D-4FFE-BA38-D1CA0A483AB9}" type="slidenum">
              <a:rPr lang="da-DK" altLang="da-DK">
                <a:latin typeface="Arial" charset="0"/>
              </a:rPr>
              <a:pPr>
                <a:spcBef>
                  <a:spcPct val="0"/>
                </a:spcBef>
              </a:pPr>
              <a:t>35</a:t>
            </a:fld>
            <a:endParaRPr lang="da-DK" altLang="da-DK">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a-DK" smtClean="0"/>
              <a:t>Klik for at redigere i master</a:t>
            </a:r>
            <a:endParaRPr lang="da-DK"/>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lvl1pPr>
              <a:defRPr/>
            </a:lvl1pPr>
          </a:lstStyle>
          <a:p>
            <a:pPr>
              <a:defRPr/>
            </a:pPr>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fld id="{CF1A6CCF-ABA1-4F1C-BABD-DBF6A1C08ABB}" type="slidenum">
              <a:rPr lang="da-DK" altLang="da-DK"/>
              <a:pPr/>
              <a:t>‹nr.›</a:t>
            </a:fld>
            <a:endParaRPr lang="da-DK" altLang="da-DK"/>
          </a:p>
        </p:txBody>
      </p:sp>
    </p:spTree>
    <p:extLst>
      <p:ext uri="{BB962C8B-B14F-4D97-AF65-F5344CB8AC3E}">
        <p14:creationId xmlns:p14="http://schemas.microsoft.com/office/powerpoint/2010/main" val="351977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fld id="{513A6C84-793F-4EAE-87A7-42D0B0DABDFC}" type="slidenum">
              <a:rPr lang="da-DK" altLang="da-DK"/>
              <a:pPr/>
              <a:t>‹nr.›</a:t>
            </a:fld>
            <a:endParaRPr lang="da-DK" altLang="da-DK"/>
          </a:p>
        </p:txBody>
      </p:sp>
    </p:spTree>
    <p:extLst>
      <p:ext uri="{BB962C8B-B14F-4D97-AF65-F5344CB8AC3E}">
        <p14:creationId xmlns:p14="http://schemas.microsoft.com/office/powerpoint/2010/main" val="40829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65125"/>
            <a:ext cx="1971675"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628650" y="365125"/>
            <a:ext cx="5800725"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fld id="{04C2963B-1726-405E-B022-C99A3A06CA18}" type="slidenum">
              <a:rPr lang="da-DK" altLang="da-DK"/>
              <a:pPr/>
              <a:t>‹nr.›</a:t>
            </a:fld>
            <a:endParaRPr lang="da-DK" altLang="da-DK"/>
          </a:p>
        </p:txBody>
      </p:sp>
    </p:spTree>
    <p:extLst>
      <p:ext uri="{BB962C8B-B14F-4D97-AF65-F5344CB8AC3E}">
        <p14:creationId xmlns:p14="http://schemas.microsoft.com/office/powerpoint/2010/main" val="211947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abel 2"/>
          <p:cNvSpPr>
            <a:spLocks noGrp="1"/>
          </p:cNvSpPr>
          <p:nvPr>
            <p:ph type="tbl" idx="1"/>
          </p:nvPr>
        </p:nvSpPr>
        <p:spPr>
          <a:xfrm>
            <a:off x="457200" y="1600200"/>
            <a:ext cx="8229600" cy="4525963"/>
          </a:xfrm>
        </p:spPr>
        <p:txBody>
          <a:bodyPr rtlCol="0">
            <a:normAutofit/>
          </a:bodyPr>
          <a:lstStyle/>
          <a:p>
            <a:pPr lvl="0"/>
            <a:endParaRPr lang="da-DK" noProof="0"/>
          </a:p>
        </p:txBody>
      </p:sp>
      <p:sp>
        <p:nvSpPr>
          <p:cNvPr id="4" name="Pladsholder til dato 3"/>
          <p:cNvSpPr>
            <a:spLocks noGrp="1"/>
          </p:cNvSpPr>
          <p:nvPr>
            <p:ph type="dt" sz="half" idx="10"/>
          </p:nvPr>
        </p:nvSpPr>
        <p:spPr>
          <a:xfrm>
            <a:off x="457200" y="6245225"/>
            <a:ext cx="2133600" cy="476250"/>
          </a:xfrm>
        </p:spPr>
        <p:txBody>
          <a:bodyPr/>
          <a:lstStyle>
            <a:lvl1pPr>
              <a:defRPr/>
            </a:lvl1pPr>
          </a:lstStyle>
          <a:p>
            <a:pPr>
              <a:defRPr/>
            </a:pPr>
            <a:endParaRPr lang="da-DK"/>
          </a:p>
        </p:txBody>
      </p:sp>
      <p:sp>
        <p:nvSpPr>
          <p:cNvPr id="5" name="Pladsholder til sidefod 4"/>
          <p:cNvSpPr>
            <a:spLocks noGrp="1"/>
          </p:cNvSpPr>
          <p:nvPr>
            <p:ph type="ftr" sz="quarter" idx="11"/>
          </p:nvPr>
        </p:nvSpPr>
        <p:spPr>
          <a:xfrm>
            <a:off x="3124200" y="6245225"/>
            <a:ext cx="2895600" cy="476250"/>
          </a:xfrm>
        </p:spPr>
        <p:txBody>
          <a:bodyPr/>
          <a:lstStyle>
            <a:lvl1pPr>
              <a:defRPr/>
            </a:lvl1pPr>
          </a:lstStyle>
          <a:p>
            <a:pPr>
              <a:defRPr/>
            </a:pPr>
            <a:endParaRPr lang="da-DK"/>
          </a:p>
        </p:txBody>
      </p:sp>
      <p:sp>
        <p:nvSpPr>
          <p:cNvPr id="6" name="Pladsholder til diasnummer 5"/>
          <p:cNvSpPr>
            <a:spLocks noGrp="1"/>
          </p:cNvSpPr>
          <p:nvPr>
            <p:ph type="sldNum" sz="quarter" idx="12"/>
          </p:nvPr>
        </p:nvSpPr>
        <p:spPr>
          <a:xfrm>
            <a:off x="6553200" y="6245225"/>
            <a:ext cx="2133600" cy="476250"/>
          </a:xfrm>
        </p:spPr>
        <p:txBody>
          <a:bodyPr/>
          <a:lstStyle>
            <a:lvl1pPr>
              <a:defRPr/>
            </a:lvl1pPr>
          </a:lstStyle>
          <a:p>
            <a:fld id="{882D4715-D7BB-4A50-8BD8-0191FB46D844}" type="slidenum">
              <a:rPr lang="da-DK" altLang="da-DK"/>
              <a:pPr/>
              <a:t>‹nr.›</a:t>
            </a:fld>
            <a:endParaRPr lang="da-DK" altLang="da-DK"/>
          </a:p>
        </p:txBody>
      </p:sp>
    </p:spTree>
    <p:extLst>
      <p:ext uri="{BB962C8B-B14F-4D97-AF65-F5344CB8AC3E}">
        <p14:creationId xmlns:p14="http://schemas.microsoft.com/office/powerpoint/2010/main" val="16284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fld id="{C5DAF666-E249-48B8-8ED9-79F531ABF992}" type="slidenum">
              <a:rPr lang="da-DK" altLang="da-DK"/>
              <a:pPr/>
              <a:t>‹nr.›</a:t>
            </a:fld>
            <a:endParaRPr lang="da-DK" altLang="da-DK"/>
          </a:p>
        </p:txBody>
      </p:sp>
    </p:spTree>
    <p:extLst>
      <p:ext uri="{BB962C8B-B14F-4D97-AF65-F5344CB8AC3E}">
        <p14:creationId xmlns:p14="http://schemas.microsoft.com/office/powerpoint/2010/main" val="94482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a-DK" smtClean="0"/>
              <a:t>Klik for at redigere i master</a:t>
            </a:r>
            <a:endParaRPr lang="da-DK"/>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pPr>
              <a:defRPr/>
            </a:pPr>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fld id="{226EE33F-96F4-4339-9579-BCF72783335A}" type="slidenum">
              <a:rPr lang="da-DK" altLang="da-DK"/>
              <a:pPr/>
              <a:t>‹nr.›</a:t>
            </a:fld>
            <a:endParaRPr lang="da-DK" altLang="da-DK"/>
          </a:p>
        </p:txBody>
      </p:sp>
    </p:spTree>
    <p:extLst>
      <p:ext uri="{BB962C8B-B14F-4D97-AF65-F5344CB8AC3E}">
        <p14:creationId xmlns:p14="http://schemas.microsoft.com/office/powerpoint/2010/main" val="65544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286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91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slidenummer 5"/>
          <p:cNvSpPr>
            <a:spLocks noGrp="1"/>
          </p:cNvSpPr>
          <p:nvPr>
            <p:ph type="sldNum" sz="quarter" idx="12"/>
          </p:nvPr>
        </p:nvSpPr>
        <p:spPr/>
        <p:txBody>
          <a:bodyPr/>
          <a:lstStyle>
            <a:lvl1pPr>
              <a:defRPr/>
            </a:lvl1pPr>
          </a:lstStyle>
          <a:p>
            <a:fld id="{98D3C3B3-FA3E-4A07-BF3D-BD28CFDEEF70}" type="slidenum">
              <a:rPr lang="da-DK" altLang="da-DK"/>
              <a:pPr/>
              <a:t>‹nr.›</a:t>
            </a:fld>
            <a:endParaRPr lang="da-DK" altLang="da-DK"/>
          </a:p>
        </p:txBody>
      </p:sp>
    </p:spTree>
    <p:extLst>
      <p:ext uri="{BB962C8B-B14F-4D97-AF65-F5344CB8AC3E}">
        <p14:creationId xmlns:p14="http://schemas.microsoft.com/office/powerpoint/2010/main" val="377742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slidenummer 5"/>
          <p:cNvSpPr>
            <a:spLocks noGrp="1"/>
          </p:cNvSpPr>
          <p:nvPr>
            <p:ph type="sldNum" sz="quarter" idx="12"/>
          </p:nvPr>
        </p:nvSpPr>
        <p:spPr/>
        <p:txBody>
          <a:bodyPr/>
          <a:lstStyle>
            <a:lvl1pPr>
              <a:defRPr/>
            </a:lvl1pPr>
          </a:lstStyle>
          <a:p>
            <a:fld id="{C85398C9-2EC3-4C66-9F69-8C181CECFED5}" type="slidenum">
              <a:rPr lang="da-DK" altLang="da-DK"/>
              <a:pPr/>
              <a:t>‹nr.›</a:t>
            </a:fld>
            <a:endParaRPr lang="da-DK" altLang="da-DK"/>
          </a:p>
        </p:txBody>
      </p:sp>
    </p:spTree>
    <p:extLst>
      <p:ext uri="{BB962C8B-B14F-4D97-AF65-F5344CB8AC3E}">
        <p14:creationId xmlns:p14="http://schemas.microsoft.com/office/powerpoint/2010/main" val="129179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3"/>
          <p:cNvSpPr>
            <a:spLocks noGrp="1"/>
          </p:cNvSpPr>
          <p:nvPr>
            <p:ph type="dt" sz="half" idx="10"/>
          </p:nvPr>
        </p:nvSpPr>
        <p:spPr/>
        <p:txBody>
          <a:bodyPr/>
          <a:lstStyle>
            <a:lvl1pPr>
              <a:defRPr/>
            </a:lvl1pPr>
          </a:lstStyle>
          <a:p>
            <a:pPr>
              <a:defRPr/>
            </a:pPr>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slidenummer 5"/>
          <p:cNvSpPr>
            <a:spLocks noGrp="1"/>
          </p:cNvSpPr>
          <p:nvPr>
            <p:ph type="sldNum" sz="quarter" idx="12"/>
          </p:nvPr>
        </p:nvSpPr>
        <p:spPr/>
        <p:txBody>
          <a:bodyPr/>
          <a:lstStyle>
            <a:lvl1pPr>
              <a:defRPr/>
            </a:lvl1pPr>
          </a:lstStyle>
          <a:p>
            <a:fld id="{200929AC-2678-4530-BF05-AE25D84B60CA}" type="slidenum">
              <a:rPr lang="da-DK" altLang="da-DK"/>
              <a:pPr/>
              <a:t>‹nr.›</a:t>
            </a:fld>
            <a:endParaRPr lang="da-DK" altLang="da-DK"/>
          </a:p>
        </p:txBody>
      </p:sp>
    </p:spTree>
    <p:extLst>
      <p:ext uri="{BB962C8B-B14F-4D97-AF65-F5344CB8AC3E}">
        <p14:creationId xmlns:p14="http://schemas.microsoft.com/office/powerpoint/2010/main" val="310098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slidenummer 5"/>
          <p:cNvSpPr>
            <a:spLocks noGrp="1"/>
          </p:cNvSpPr>
          <p:nvPr>
            <p:ph type="sldNum" sz="quarter" idx="12"/>
          </p:nvPr>
        </p:nvSpPr>
        <p:spPr/>
        <p:txBody>
          <a:bodyPr/>
          <a:lstStyle>
            <a:lvl1pPr>
              <a:defRPr/>
            </a:lvl1pPr>
          </a:lstStyle>
          <a:p>
            <a:fld id="{135639D1-867D-42B8-867D-053329ECAA89}" type="slidenum">
              <a:rPr lang="da-DK" altLang="da-DK"/>
              <a:pPr/>
              <a:t>‹nr.›</a:t>
            </a:fld>
            <a:endParaRPr lang="da-DK" altLang="da-DK"/>
          </a:p>
        </p:txBody>
      </p:sp>
    </p:spTree>
    <p:extLst>
      <p:ext uri="{BB962C8B-B14F-4D97-AF65-F5344CB8AC3E}">
        <p14:creationId xmlns:p14="http://schemas.microsoft.com/office/powerpoint/2010/main" val="295088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smtClean="0"/>
              <a:t>Klik for at redigere i master</a:t>
            </a:r>
            <a:endParaRPr lang="da-DK"/>
          </a:p>
        </p:txBody>
      </p:sp>
      <p:sp>
        <p:nvSpPr>
          <p:cNvPr id="3" name="Pladsholder til ind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i master</a:t>
            </a:r>
          </a:p>
        </p:txBody>
      </p:sp>
      <p:sp>
        <p:nvSpPr>
          <p:cNvPr id="5" name="Pladsholder til dato 3"/>
          <p:cNvSpPr>
            <a:spLocks noGrp="1"/>
          </p:cNvSpPr>
          <p:nvPr>
            <p:ph type="dt" sz="half" idx="10"/>
          </p:nvPr>
        </p:nvSpPr>
        <p:spPr/>
        <p:txBody>
          <a:bodyPr/>
          <a:lstStyle>
            <a:lvl1pPr>
              <a:defRPr/>
            </a:lvl1pPr>
          </a:lstStyle>
          <a:p>
            <a:pPr>
              <a:defRPr/>
            </a:pPr>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slidenummer 5"/>
          <p:cNvSpPr>
            <a:spLocks noGrp="1"/>
          </p:cNvSpPr>
          <p:nvPr>
            <p:ph type="sldNum" sz="quarter" idx="12"/>
          </p:nvPr>
        </p:nvSpPr>
        <p:spPr/>
        <p:txBody>
          <a:bodyPr/>
          <a:lstStyle>
            <a:lvl1pPr>
              <a:defRPr/>
            </a:lvl1pPr>
          </a:lstStyle>
          <a:p>
            <a:fld id="{063F8F32-B46B-496D-9872-AF19F1E05E11}" type="slidenum">
              <a:rPr lang="da-DK" altLang="da-DK"/>
              <a:pPr/>
              <a:t>‹nr.›</a:t>
            </a:fld>
            <a:endParaRPr lang="da-DK" altLang="da-DK"/>
          </a:p>
        </p:txBody>
      </p:sp>
    </p:spTree>
    <p:extLst>
      <p:ext uri="{BB962C8B-B14F-4D97-AF65-F5344CB8AC3E}">
        <p14:creationId xmlns:p14="http://schemas.microsoft.com/office/powerpoint/2010/main" val="17611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smtClean="0"/>
              <a:t>Klik for at redigere i master</a:t>
            </a:r>
            <a:endParaRPr lang="da-DK"/>
          </a:p>
        </p:txBody>
      </p:sp>
      <p:sp>
        <p:nvSpPr>
          <p:cNvPr id="3" name="Pladsholder til billed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smtClean="0"/>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i master</a:t>
            </a:r>
          </a:p>
        </p:txBody>
      </p:sp>
      <p:sp>
        <p:nvSpPr>
          <p:cNvPr id="5" name="Pladsholder til dato 3"/>
          <p:cNvSpPr>
            <a:spLocks noGrp="1"/>
          </p:cNvSpPr>
          <p:nvPr>
            <p:ph type="dt" sz="half" idx="10"/>
          </p:nvPr>
        </p:nvSpPr>
        <p:spPr/>
        <p:txBody>
          <a:bodyPr/>
          <a:lstStyle>
            <a:lvl1pPr>
              <a:defRPr/>
            </a:lvl1pPr>
          </a:lstStyle>
          <a:p>
            <a:pPr>
              <a:defRPr/>
            </a:pPr>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slidenummer 5"/>
          <p:cNvSpPr>
            <a:spLocks noGrp="1"/>
          </p:cNvSpPr>
          <p:nvPr>
            <p:ph type="sldNum" sz="quarter" idx="12"/>
          </p:nvPr>
        </p:nvSpPr>
        <p:spPr/>
        <p:txBody>
          <a:bodyPr/>
          <a:lstStyle>
            <a:lvl1pPr>
              <a:defRPr/>
            </a:lvl1pPr>
          </a:lstStyle>
          <a:p>
            <a:fld id="{B1CE7AE9-0E49-4B84-BAAD-D2E5C69718AF}" type="slidenum">
              <a:rPr lang="da-DK" altLang="da-DK"/>
              <a:pPr/>
              <a:t>‹nr.›</a:t>
            </a:fld>
            <a:endParaRPr lang="da-DK" altLang="da-DK"/>
          </a:p>
        </p:txBody>
      </p:sp>
    </p:spTree>
    <p:extLst>
      <p:ext uri="{BB962C8B-B14F-4D97-AF65-F5344CB8AC3E}">
        <p14:creationId xmlns:p14="http://schemas.microsoft.com/office/powerpoint/2010/main" val="386184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smtClean="0"/>
              <a:t>Klik for at redigere i master</a:t>
            </a:r>
          </a:p>
        </p:txBody>
      </p:sp>
      <p:sp>
        <p:nvSpPr>
          <p:cNvPr id="1027" name="Pladsholder til tekst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4" name="Pladsholder til dato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a:defRPr/>
            </a:pPr>
            <a:endParaRPr lang="da-DK"/>
          </a:p>
        </p:txBody>
      </p:sp>
      <p:sp>
        <p:nvSpPr>
          <p:cNvPr id="5" name="Pladsholder til sidefod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a:defRPr/>
            </a:pPr>
            <a:endParaRPr lang="da-DK"/>
          </a:p>
        </p:txBody>
      </p:sp>
      <p:sp>
        <p:nvSpPr>
          <p:cNvPr id="6" name="Pladsholder til slidenumm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5D0F92B-5F39-4E4F-AF1C-5D46F0F39243}" type="slidenum">
              <a:rPr lang="da-DK" altLang="da-DK"/>
              <a:pPr/>
              <a:t>‹nr.›</a:t>
            </a:fld>
            <a:endParaRPr lang="da-DK" altLang="da-DK"/>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algn="ctr" eaLnBrk="1" fontAlgn="auto" hangingPunct="1">
              <a:spcAft>
                <a:spcPts val="0"/>
              </a:spcAft>
              <a:defRPr/>
            </a:pPr>
            <a:r>
              <a:rPr lang="da-DK" dirty="0" smtClean="0">
                <a:solidFill>
                  <a:schemeClr val="tx1">
                    <a:lumMod val="85000"/>
                    <a:lumOff val="15000"/>
                  </a:schemeClr>
                </a:solidFill>
              </a:rPr>
              <a:t>”…Hør efter, I risikerer at trække dette til eksamen…”</a:t>
            </a:r>
            <a:br>
              <a:rPr lang="da-DK" dirty="0" smtClean="0">
                <a:solidFill>
                  <a:schemeClr val="tx1">
                    <a:lumMod val="85000"/>
                    <a:lumOff val="15000"/>
                  </a:schemeClr>
                </a:solidFill>
              </a:rPr>
            </a:br>
            <a:r>
              <a:rPr lang="da-DK" sz="3100" dirty="0" smtClean="0">
                <a:solidFill>
                  <a:schemeClr val="tx1">
                    <a:lumMod val="85000"/>
                    <a:lumOff val="15000"/>
                  </a:schemeClr>
                </a:solidFill>
              </a:rPr>
              <a:t> – perspektiver på unge, gymnasieliv og motivation! </a:t>
            </a:r>
            <a:endParaRPr lang="da-DK" sz="3100" dirty="0" smtClean="0"/>
          </a:p>
        </p:txBody>
      </p:sp>
      <p:pic>
        <p:nvPicPr>
          <p:cNvPr id="5123"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2338388"/>
            <a:ext cx="5905500" cy="332422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827088" y="1916113"/>
          <a:ext cx="7129462" cy="2562225"/>
        </p:xfrm>
        <a:graphic>
          <a:graphicData uri="http://schemas.openxmlformats.org/drawingml/2006/table">
            <a:tbl>
              <a:tblPr firstRow="1" bandRow="1">
                <a:tableStyleId>{5C22544A-7EE6-4342-B048-85BDC9FD1C3A}</a:tableStyleId>
              </a:tblPr>
              <a:tblGrid>
                <a:gridCol w="1425892">
                  <a:extLst>
                    <a:ext uri="{9D8B030D-6E8A-4147-A177-3AD203B41FA5}">
                      <a16:colId xmlns:a16="http://schemas.microsoft.com/office/drawing/2014/main" xmlns="" val="20000"/>
                    </a:ext>
                  </a:extLst>
                </a:gridCol>
                <a:gridCol w="1425892">
                  <a:extLst>
                    <a:ext uri="{9D8B030D-6E8A-4147-A177-3AD203B41FA5}">
                      <a16:colId xmlns:a16="http://schemas.microsoft.com/office/drawing/2014/main" xmlns="" val="20001"/>
                    </a:ext>
                  </a:extLst>
                </a:gridCol>
                <a:gridCol w="1425892">
                  <a:extLst>
                    <a:ext uri="{9D8B030D-6E8A-4147-A177-3AD203B41FA5}">
                      <a16:colId xmlns:a16="http://schemas.microsoft.com/office/drawing/2014/main" xmlns="" val="20002"/>
                    </a:ext>
                  </a:extLst>
                </a:gridCol>
                <a:gridCol w="1425892">
                  <a:extLst>
                    <a:ext uri="{9D8B030D-6E8A-4147-A177-3AD203B41FA5}">
                      <a16:colId xmlns:a16="http://schemas.microsoft.com/office/drawing/2014/main" xmlns="" val="20003"/>
                    </a:ext>
                  </a:extLst>
                </a:gridCol>
                <a:gridCol w="1425892">
                  <a:extLst>
                    <a:ext uri="{9D8B030D-6E8A-4147-A177-3AD203B41FA5}">
                      <a16:colId xmlns:a16="http://schemas.microsoft.com/office/drawing/2014/main" xmlns="" val="20004"/>
                    </a:ext>
                  </a:extLst>
                </a:gridCol>
              </a:tblGrid>
              <a:tr h="1080427">
                <a:tc>
                  <a:txBody>
                    <a:bodyPr/>
                    <a:lstStyle/>
                    <a:p>
                      <a:endParaRPr lang="da-DK" sz="1800" dirty="0"/>
                    </a:p>
                  </a:txBody>
                  <a:tcPr marL="91449" marR="91449" marT="45745" marB="45745"/>
                </a:tc>
                <a:tc>
                  <a:txBody>
                    <a:bodyPr/>
                    <a:lstStyle/>
                    <a:p>
                      <a:r>
                        <a:rPr lang="da-DK" sz="1800" dirty="0" smtClean="0"/>
                        <a:t>Ofte</a:t>
                      </a:r>
                      <a:endParaRPr lang="da-DK" sz="1800" dirty="0"/>
                    </a:p>
                  </a:txBody>
                  <a:tcPr marL="91449" marR="91449" marT="45745" marB="45745"/>
                </a:tc>
                <a:tc>
                  <a:txBody>
                    <a:bodyPr/>
                    <a:lstStyle/>
                    <a:p>
                      <a:r>
                        <a:rPr lang="da-DK" sz="1800" dirty="0" smtClean="0"/>
                        <a:t>Af og til</a:t>
                      </a:r>
                      <a:endParaRPr lang="da-DK" sz="1800" dirty="0"/>
                    </a:p>
                  </a:txBody>
                  <a:tcPr marL="91449" marR="91449" marT="45745" marB="45745"/>
                </a:tc>
                <a:tc>
                  <a:txBody>
                    <a:bodyPr/>
                    <a:lstStyle/>
                    <a:p>
                      <a:r>
                        <a:rPr lang="da-DK" sz="1800" dirty="0" smtClean="0"/>
                        <a:t>Sjældent/aldrig</a:t>
                      </a:r>
                      <a:endParaRPr lang="da-DK" sz="1800" dirty="0"/>
                    </a:p>
                  </a:txBody>
                  <a:tcPr marL="91449" marR="91449" marT="45745" marB="45745"/>
                </a:tc>
                <a:tc>
                  <a:txBody>
                    <a:bodyPr/>
                    <a:lstStyle/>
                    <a:p>
                      <a:r>
                        <a:rPr lang="da-DK" sz="1800" dirty="0" smtClean="0"/>
                        <a:t>I alt</a:t>
                      </a:r>
                      <a:endParaRPr lang="da-DK" sz="1800" dirty="0"/>
                    </a:p>
                  </a:txBody>
                  <a:tcPr marL="91449" marR="91449" marT="45745" marB="45745"/>
                </a:tc>
                <a:extLst>
                  <a:ext uri="{0D108BD9-81ED-4DB2-BD59-A6C34878D82A}">
                    <a16:rowId xmlns:a16="http://schemas.microsoft.com/office/drawing/2014/main" xmlns="" val="10000"/>
                  </a:ext>
                </a:extLst>
              </a:tr>
              <a:tr h="740899">
                <a:tc>
                  <a:txBody>
                    <a:bodyPr/>
                    <a:lstStyle/>
                    <a:p>
                      <a:r>
                        <a:rPr lang="da-DK" sz="1800" dirty="0" smtClean="0"/>
                        <a:t>Dreng</a:t>
                      </a:r>
                      <a:endParaRPr lang="da-DK" sz="1800" dirty="0"/>
                    </a:p>
                  </a:txBody>
                  <a:tcPr marL="91449" marR="91449" marT="45745" marB="45745"/>
                </a:tc>
                <a:tc>
                  <a:txBody>
                    <a:bodyPr/>
                    <a:lstStyle/>
                    <a:p>
                      <a:r>
                        <a:rPr lang="da-DK" sz="1800" dirty="0" smtClean="0"/>
                        <a:t>21</a:t>
                      </a:r>
                      <a:endParaRPr lang="da-DK" sz="1800" dirty="0"/>
                    </a:p>
                  </a:txBody>
                  <a:tcPr marL="91449" marR="91449" marT="45745" marB="45745"/>
                </a:tc>
                <a:tc>
                  <a:txBody>
                    <a:bodyPr/>
                    <a:lstStyle/>
                    <a:p>
                      <a:r>
                        <a:rPr lang="da-DK" sz="1800" dirty="0" smtClean="0"/>
                        <a:t>52</a:t>
                      </a:r>
                      <a:endParaRPr lang="da-DK" sz="1800" dirty="0"/>
                    </a:p>
                  </a:txBody>
                  <a:tcPr marL="91449" marR="91449" marT="45745" marB="45745"/>
                </a:tc>
                <a:tc>
                  <a:txBody>
                    <a:bodyPr/>
                    <a:lstStyle/>
                    <a:p>
                      <a:r>
                        <a:rPr lang="da-DK" sz="1800" dirty="0" smtClean="0"/>
                        <a:t>27</a:t>
                      </a:r>
                      <a:endParaRPr lang="da-DK" sz="1800" dirty="0"/>
                    </a:p>
                  </a:txBody>
                  <a:tcPr marL="91449" marR="91449" marT="45745" marB="45745"/>
                </a:tc>
                <a:tc>
                  <a:txBody>
                    <a:bodyPr/>
                    <a:lstStyle/>
                    <a:p>
                      <a:r>
                        <a:rPr lang="da-DK" sz="1800" dirty="0" smtClean="0"/>
                        <a:t>100</a:t>
                      </a:r>
                      <a:endParaRPr lang="da-DK" sz="1800" dirty="0"/>
                    </a:p>
                  </a:txBody>
                  <a:tcPr marL="91449" marR="91449" marT="45745" marB="45745"/>
                </a:tc>
                <a:extLst>
                  <a:ext uri="{0D108BD9-81ED-4DB2-BD59-A6C34878D82A}">
                    <a16:rowId xmlns:a16="http://schemas.microsoft.com/office/drawing/2014/main" xmlns="" val="10001"/>
                  </a:ext>
                </a:extLst>
              </a:tr>
              <a:tr h="740899">
                <a:tc>
                  <a:txBody>
                    <a:bodyPr/>
                    <a:lstStyle/>
                    <a:p>
                      <a:r>
                        <a:rPr lang="da-DK" sz="1800" dirty="0" smtClean="0"/>
                        <a:t>Pige</a:t>
                      </a:r>
                      <a:endParaRPr lang="da-DK" sz="1800" dirty="0"/>
                    </a:p>
                  </a:txBody>
                  <a:tcPr marL="91449" marR="91449" marT="45745" marB="45745"/>
                </a:tc>
                <a:tc>
                  <a:txBody>
                    <a:bodyPr/>
                    <a:lstStyle/>
                    <a:p>
                      <a:r>
                        <a:rPr lang="da-DK" sz="1800" dirty="0" smtClean="0"/>
                        <a:t>37</a:t>
                      </a:r>
                      <a:endParaRPr lang="da-DK" sz="1800" dirty="0"/>
                    </a:p>
                  </a:txBody>
                  <a:tcPr marL="91449" marR="91449" marT="45745" marB="45745"/>
                </a:tc>
                <a:tc>
                  <a:txBody>
                    <a:bodyPr/>
                    <a:lstStyle/>
                    <a:p>
                      <a:r>
                        <a:rPr lang="da-DK" sz="1800" dirty="0" smtClean="0"/>
                        <a:t>54</a:t>
                      </a:r>
                      <a:endParaRPr lang="da-DK" sz="1800" dirty="0"/>
                    </a:p>
                  </a:txBody>
                  <a:tcPr marL="91449" marR="91449" marT="45745" marB="45745"/>
                </a:tc>
                <a:tc>
                  <a:txBody>
                    <a:bodyPr/>
                    <a:lstStyle/>
                    <a:p>
                      <a:r>
                        <a:rPr lang="da-DK" sz="1800" dirty="0" smtClean="0"/>
                        <a:t>9</a:t>
                      </a:r>
                      <a:endParaRPr lang="da-DK" sz="1800" dirty="0"/>
                    </a:p>
                  </a:txBody>
                  <a:tcPr marL="91449" marR="91449" marT="45745" marB="45745"/>
                </a:tc>
                <a:tc>
                  <a:txBody>
                    <a:bodyPr/>
                    <a:lstStyle/>
                    <a:p>
                      <a:r>
                        <a:rPr lang="da-DK" sz="1800" dirty="0" smtClean="0"/>
                        <a:t>100</a:t>
                      </a:r>
                      <a:endParaRPr lang="da-DK" sz="1800" dirty="0"/>
                    </a:p>
                  </a:txBody>
                  <a:tcPr marL="91449" marR="91449" marT="45745" marB="45745"/>
                </a:tc>
                <a:extLst>
                  <a:ext uri="{0D108BD9-81ED-4DB2-BD59-A6C34878D82A}">
                    <a16:rowId xmlns:a16="http://schemas.microsoft.com/office/drawing/2014/main" xmlns="" val="10002"/>
                  </a:ext>
                </a:extLst>
              </a:tr>
            </a:tbl>
          </a:graphicData>
        </a:graphic>
      </p:graphicFrame>
      <p:sp>
        <p:nvSpPr>
          <p:cNvPr id="14364" name="Tekstboks 2"/>
          <p:cNvSpPr txBox="1">
            <a:spLocks noChangeArrowheads="1"/>
          </p:cNvSpPr>
          <p:nvPr/>
        </p:nvSpPr>
        <p:spPr bwMode="auto">
          <a:xfrm>
            <a:off x="1403350" y="765175"/>
            <a:ext cx="640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a-DK" altLang="da-DK" sz="2400" b="1">
                <a:latin typeface="Arial" charset="0"/>
              </a:rPr>
              <a:t>Særligt pigerne oplever en følelse af stress!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da-DK" altLang="da-DK" smtClean="0"/>
              <a:t>Man SKAL bryde sammen…..</a:t>
            </a:r>
          </a:p>
        </p:txBody>
      </p:sp>
      <p:sp>
        <p:nvSpPr>
          <p:cNvPr id="16387" name="Pladsholder til indhold 2"/>
          <p:cNvSpPr>
            <a:spLocks noGrp="1"/>
          </p:cNvSpPr>
          <p:nvPr>
            <p:ph idx="1"/>
          </p:nvPr>
        </p:nvSpPr>
        <p:spPr/>
        <p:txBody>
          <a:bodyPr/>
          <a:lstStyle/>
          <a:p>
            <a:pPr eaLnBrk="1" hangingPunct="1"/>
            <a:r>
              <a:rPr lang="da-DK" altLang="da-DK" sz="2800" smtClean="0">
                <a:solidFill>
                  <a:srgbClr val="303030"/>
                </a:solidFill>
              </a:rPr>
              <a:t>Jeg tror bare, at det at gå i gymnasiet bare kræver, at man tit bryder sammen. Det er der flere fra vores klasse, der gør. Det hænger ikke sammen, så nogle gange er man nødt til bare lige at kaste det hele og så tude lidt over, hvor fucked-up det hele er.</a:t>
            </a:r>
            <a:br>
              <a:rPr lang="da-DK" altLang="da-DK" sz="2800" smtClean="0">
                <a:solidFill>
                  <a:srgbClr val="303030"/>
                </a:solidFill>
              </a:rPr>
            </a:br>
            <a:r>
              <a:rPr lang="da-DK" altLang="da-DK" sz="2800" smtClean="0">
                <a:solidFill>
                  <a:srgbClr val="303030"/>
                </a:solidFill>
              </a:rPr>
              <a:t>(Pige, 2.g)</a:t>
            </a:r>
            <a:r>
              <a:rPr lang="da-DK" altLang="da-DK" sz="2000" smtClean="0">
                <a:solidFill>
                  <a:srgbClr val="303030"/>
                </a:solidFill>
              </a:rPr>
              <a:t/>
            </a:r>
            <a:br>
              <a:rPr lang="da-DK" altLang="da-DK" sz="2000" smtClean="0">
                <a:solidFill>
                  <a:srgbClr val="303030"/>
                </a:solidFill>
              </a:rPr>
            </a:br>
            <a:endParaRPr lang="da-DK" altLang="da-DK"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endParaRPr lang="da-DK" altLang="da-DK" smtClean="0"/>
          </a:p>
        </p:txBody>
      </p:sp>
      <p:sp>
        <p:nvSpPr>
          <p:cNvPr id="81923" name="Rektangel 3"/>
          <p:cNvSpPr>
            <a:spLocks noChangeArrowheads="1"/>
          </p:cNvSpPr>
          <p:nvPr/>
        </p:nvSpPr>
        <p:spPr bwMode="auto">
          <a:xfrm>
            <a:off x="900113" y="736600"/>
            <a:ext cx="5957887"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indent="0" eaLnBrk="1" hangingPunct="1">
              <a:lnSpc>
                <a:spcPct val="80000"/>
              </a:lnSpc>
              <a:spcBef>
                <a:spcPct val="20000"/>
              </a:spcBef>
              <a:buClr>
                <a:srgbClr val="AD0101"/>
              </a:buClr>
              <a:buFont typeface="Arial" panose="020B0604020202020204" pitchFamily="34" charset="0"/>
              <a:buNone/>
              <a:defRPr/>
            </a:pPr>
            <a:r>
              <a:rPr lang="da-DK" altLang="da-DK" sz="3600" dirty="0" smtClean="0">
                <a:solidFill>
                  <a:srgbClr val="303030"/>
                </a:solidFill>
                <a:latin typeface="Times New Roman" panose="02020603050405020304" pitchFamily="18" charset="0"/>
                <a:cs typeface="Arial" panose="020B0604020202020204" pitchFamily="34" charset="0"/>
              </a:rPr>
              <a:t>Drengene tager det som det kommer……</a:t>
            </a:r>
            <a:r>
              <a:rPr lang="da-DK" altLang="da-DK" sz="2000" dirty="0" smtClean="0">
                <a:solidFill>
                  <a:srgbClr val="303030"/>
                </a:solidFill>
                <a:latin typeface="Times New Roman" panose="02020603050405020304" pitchFamily="18" charset="0"/>
                <a:cs typeface="Arial" panose="020B0604020202020204" pitchFamily="34" charset="0"/>
              </a:rPr>
              <a:t/>
            </a:r>
            <a:br>
              <a:rPr lang="da-DK" altLang="da-DK" sz="2000" dirty="0" smtClean="0">
                <a:solidFill>
                  <a:srgbClr val="303030"/>
                </a:solidFill>
                <a:latin typeface="Times New Roman" panose="02020603050405020304" pitchFamily="18" charset="0"/>
                <a:cs typeface="Arial" panose="020B0604020202020204" pitchFamily="34" charset="0"/>
              </a:rPr>
            </a:br>
            <a:endParaRPr lang="da-DK" altLang="da-DK" sz="2000" dirty="0" smtClean="0">
              <a:solidFill>
                <a:srgbClr val="303030"/>
              </a:solidFill>
              <a:latin typeface="Times New Roman" panose="02020603050405020304" pitchFamily="18" charset="0"/>
              <a:cs typeface="Arial" panose="020B0604020202020204" pitchFamily="34" charset="0"/>
            </a:endParaRPr>
          </a:p>
          <a:p>
            <a:pPr eaLnBrk="1" hangingPunct="1">
              <a:lnSpc>
                <a:spcPct val="80000"/>
              </a:lnSpc>
              <a:spcBef>
                <a:spcPct val="20000"/>
              </a:spcBef>
              <a:buClr>
                <a:srgbClr val="AD0101"/>
              </a:buClr>
              <a:defRPr/>
            </a:pPr>
            <a:r>
              <a:rPr lang="da-DK" altLang="da-DK" sz="2000" dirty="0" smtClean="0">
                <a:solidFill>
                  <a:srgbClr val="303030"/>
                </a:solidFill>
                <a:latin typeface="Times New Roman" panose="02020603050405020304" pitchFamily="18" charset="0"/>
                <a:cs typeface="Arial" panose="020B0604020202020204" pitchFamily="34" charset="0"/>
              </a:rPr>
              <a:t>(1): I vores klasse tager drengene det sådan lidt stille og roligt.</a:t>
            </a:r>
            <a:br>
              <a:rPr lang="da-DK" altLang="da-DK" sz="2000" dirty="0" smtClean="0">
                <a:solidFill>
                  <a:srgbClr val="303030"/>
                </a:solidFill>
                <a:latin typeface="Times New Roman" panose="02020603050405020304" pitchFamily="18" charset="0"/>
                <a:cs typeface="Arial" panose="020B0604020202020204" pitchFamily="34" charset="0"/>
              </a:rPr>
            </a:br>
            <a:r>
              <a:rPr lang="da-DK" altLang="da-DK" sz="2000" dirty="0" smtClean="0">
                <a:solidFill>
                  <a:srgbClr val="303030"/>
                </a:solidFill>
                <a:latin typeface="Times New Roman" panose="02020603050405020304" pitchFamily="18" charset="0"/>
                <a:cs typeface="Arial" panose="020B0604020202020204" pitchFamily="34" charset="0"/>
              </a:rPr>
              <a:t>(2): Der er mange af drengene, der er sådan: Jamen, jeg har ikke lige afleveret …</a:t>
            </a:r>
            <a:br>
              <a:rPr lang="da-DK" altLang="da-DK" sz="2000" dirty="0" smtClean="0">
                <a:solidFill>
                  <a:srgbClr val="303030"/>
                </a:solidFill>
                <a:latin typeface="Times New Roman" panose="02020603050405020304" pitchFamily="18" charset="0"/>
                <a:cs typeface="Arial" panose="020B0604020202020204" pitchFamily="34" charset="0"/>
              </a:rPr>
            </a:br>
            <a:r>
              <a:rPr lang="da-DK" altLang="da-DK" sz="2000" dirty="0" smtClean="0">
                <a:solidFill>
                  <a:srgbClr val="303030"/>
                </a:solidFill>
                <a:latin typeface="Times New Roman" panose="02020603050405020304" pitchFamily="18" charset="0"/>
                <a:cs typeface="Arial" panose="020B0604020202020204" pitchFamily="34" charset="0"/>
              </a:rPr>
              <a:t>(1): I går kom en af drengene f.eks. en time for sent, og så siger han: Nå, ja, men jeg kommer jo, </a:t>
            </a:r>
            <a:r>
              <a:rPr lang="da-DK" altLang="da-DK" sz="2000" dirty="0" err="1" smtClean="0">
                <a:solidFill>
                  <a:srgbClr val="303030"/>
                </a:solidFill>
                <a:latin typeface="Times New Roman" panose="02020603050405020304" pitchFamily="18" charset="0"/>
                <a:cs typeface="Arial" panose="020B0604020202020204" pitchFamily="34" charset="0"/>
              </a:rPr>
              <a:t>ik</a:t>
            </a:r>
            <a:r>
              <a:rPr lang="da-DK" altLang="da-DK" sz="2000" dirty="0" smtClean="0">
                <a:solidFill>
                  <a:srgbClr val="303030"/>
                </a:solidFill>
                <a:latin typeface="Times New Roman" panose="02020603050405020304" pitchFamily="18" charset="0"/>
                <a:cs typeface="Arial" panose="020B0604020202020204" pitchFamily="34" charset="0"/>
              </a:rPr>
              <a:t>?</a:t>
            </a:r>
            <a:br>
              <a:rPr lang="da-DK" altLang="da-DK" sz="2000" dirty="0" smtClean="0">
                <a:solidFill>
                  <a:srgbClr val="303030"/>
                </a:solidFill>
                <a:latin typeface="Times New Roman" panose="02020603050405020304" pitchFamily="18" charset="0"/>
                <a:cs typeface="Arial" panose="020B0604020202020204" pitchFamily="34" charset="0"/>
              </a:rPr>
            </a:br>
            <a:r>
              <a:rPr lang="da-DK" altLang="da-DK" sz="2000" dirty="0" smtClean="0">
                <a:solidFill>
                  <a:srgbClr val="303030"/>
                </a:solidFill>
                <a:latin typeface="Times New Roman" panose="02020603050405020304" pitchFamily="18" charset="0"/>
                <a:cs typeface="Arial" panose="020B0604020202020204" pitchFamily="34" charset="0"/>
              </a:rPr>
              <a:t>(2): De har måske bare mere sådan ro over det hele.</a:t>
            </a:r>
            <a:br>
              <a:rPr lang="da-DK" altLang="da-DK" sz="2000" dirty="0" smtClean="0">
                <a:solidFill>
                  <a:srgbClr val="303030"/>
                </a:solidFill>
                <a:latin typeface="Times New Roman" panose="02020603050405020304" pitchFamily="18" charset="0"/>
                <a:cs typeface="Arial" panose="020B0604020202020204" pitchFamily="34" charset="0"/>
              </a:rPr>
            </a:br>
            <a:r>
              <a:rPr lang="da-DK" altLang="da-DK" sz="2000" dirty="0" smtClean="0">
                <a:solidFill>
                  <a:srgbClr val="303030"/>
                </a:solidFill>
                <a:latin typeface="Times New Roman" panose="02020603050405020304" pitchFamily="18" charset="0"/>
                <a:cs typeface="Arial" panose="020B0604020202020204" pitchFamily="34" charset="0"/>
              </a:rPr>
              <a:t>(1): De tager det sgu, som det kommer, </a:t>
            </a:r>
            <a:r>
              <a:rPr lang="da-DK" altLang="da-DK" sz="2000" dirty="0" err="1" smtClean="0">
                <a:solidFill>
                  <a:srgbClr val="303030"/>
                </a:solidFill>
                <a:latin typeface="Times New Roman" panose="02020603050405020304" pitchFamily="18" charset="0"/>
                <a:cs typeface="Arial" panose="020B0604020202020204" pitchFamily="34" charset="0"/>
              </a:rPr>
              <a:t>ik</a:t>
            </a:r>
            <a:r>
              <a:rPr lang="da-DK" altLang="da-DK" sz="2000" dirty="0" smtClean="0">
                <a:solidFill>
                  <a:srgbClr val="303030"/>
                </a:solidFill>
                <a:latin typeface="Times New Roman" panose="02020603050405020304" pitchFamily="18" charset="0"/>
                <a:cs typeface="Arial" panose="020B0604020202020204" pitchFamily="34" charset="0"/>
              </a:rPr>
              <a:t>? Vi piger er sådan lidt mere: </a:t>
            </a:r>
            <a:r>
              <a:rPr lang="da-DK" altLang="da-DK" sz="2000" dirty="0" err="1" smtClean="0">
                <a:solidFill>
                  <a:srgbClr val="303030"/>
                </a:solidFill>
                <a:latin typeface="Times New Roman" panose="02020603050405020304" pitchFamily="18" charset="0"/>
                <a:cs typeface="Arial" panose="020B0604020202020204" pitchFamily="34" charset="0"/>
              </a:rPr>
              <a:t>Aaargh</a:t>
            </a:r>
            <a:r>
              <a:rPr lang="da-DK" altLang="da-DK" sz="2000" dirty="0" smtClean="0">
                <a:solidFill>
                  <a:srgbClr val="303030"/>
                </a:solidFill>
                <a:latin typeface="Times New Roman" panose="02020603050405020304" pitchFamily="18" charset="0"/>
                <a:cs typeface="Arial" panose="020B0604020202020204" pitchFamily="34" charset="0"/>
              </a:rPr>
              <a:t>, jeg når ikke at få det afleveret. </a:t>
            </a:r>
          </a:p>
          <a:p>
            <a:pPr eaLnBrk="1" hangingPunct="1">
              <a:lnSpc>
                <a:spcPct val="80000"/>
              </a:lnSpc>
              <a:spcBef>
                <a:spcPct val="20000"/>
              </a:spcBef>
              <a:buClr>
                <a:srgbClr val="AD0101"/>
              </a:buClr>
              <a:defRPr/>
            </a:pPr>
            <a:r>
              <a:rPr lang="da-DK" altLang="da-DK" sz="2000" dirty="0" smtClean="0">
                <a:solidFill>
                  <a:srgbClr val="303030"/>
                </a:solidFill>
                <a:latin typeface="Times New Roman" panose="02020603050405020304" pitchFamily="18" charset="0"/>
                <a:cs typeface="Arial" panose="020B0604020202020204" pitchFamily="34" charset="0"/>
              </a:rPr>
              <a:t>(Piger, 3.g)</a:t>
            </a:r>
            <a:endParaRPr lang="da-DK" altLang="da-DK" sz="18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rtlCol="0">
            <a:normAutofit/>
          </a:bodyPr>
          <a:lstStyle/>
          <a:p>
            <a:pPr algn="ctr" defTabSz="914305" eaLnBrk="1" fontAlgn="auto" hangingPunct="1">
              <a:spcAft>
                <a:spcPts val="0"/>
              </a:spcAft>
              <a:defRPr/>
            </a:pPr>
            <a:r>
              <a:rPr lang="da-DK" sz="3991" dirty="0"/>
              <a:t>Når kulturbærerne og legemestrene forsvinder</a:t>
            </a:r>
          </a:p>
        </p:txBody>
      </p:sp>
      <p:sp>
        <p:nvSpPr>
          <p:cNvPr id="2" name="Pladsholder til sidefod 1"/>
          <p:cNvSpPr>
            <a:spLocks noGrp="1"/>
          </p:cNvSpPr>
          <p:nvPr>
            <p:ph type="ftr" sz="quarter" idx="11"/>
          </p:nvPr>
        </p:nvSpPr>
        <p:spPr>
          <a:xfrm rot="16200000">
            <a:off x="7556500" y="4079875"/>
            <a:ext cx="2428875" cy="365125"/>
          </a:xfrm>
        </p:spPr>
        <p:txBody>
          <a:bodyPr/>
          <a:lstStyle/>
          <a:p>
            <a:pPr algn="l">
              <a:defRPr/>
            </a:pPr>
            <a:r>
              <a:rPr lang="en-US" sz="1270" dirty="0">
                <a:latin typeface="+mn-lt"/>
              </a:rPr>
              <a:t>Center for </a:t>
            </a:r>
            <a:r>
              <a:rPr lang="en-US" sz="1270" dirty="0" err="1">
                <a:latin typeface="+mn-lt"/>
              </a:rPr>
              <a:t>Ungdomsstudier</a:t>
            </a:r>
            <a:r>
              <a:rPr lang="en-US" sz="1270" dirty="0">
                <a:latin typeface="+mn-lt"/>
              </a:rPr>
              <a:t>  (CUR)</a:t>
            </a: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138" y="6178550"/>
            <a:ext cx="14255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Pladsholder til indhold 9"/>
          <p:cNvGraphicFramePr>
            <a:graphicFrameLocks noGrp="1"/>
          </p:cNvGraphicFramePr>
          <p:nvPr>
            <p:ph idx="1"/>
          </p:nvPr>
        </p:nvGraphicFramePr>
        <p:xfrm>
          <a:off x="457200" y="1600200"/>
          <a:ext cx="7620000" cy="4311650"/>
        </p:xfrm>
        <a:graphic>
          <a:graphicData uri="http://schemas.openxmlformats.org/drawingml/2006/table">
            <a:tbl>
              <a:tblPr firstRow="1" bandRow="1">
                <a:tableStyleId>{6E25E649-3F16-4E02-A733-19D2CDBF48F0}</a:tableStyleId>
              </a:tblPr>
              <a:tblGrid>
                <a:gridCol w="3592753">
                  <a:extLst>
                    <a:ext uri="{9D8B030D-6E8A-4147-A177-3AD203B41FA5}">
                      <a16:colId xmlns:a16="http://schemas.microsoft.com/office/drawing/2014/main" xmlns="" val="20000"/>
                    </a:ext>
                  </a:extLst>
                </a:gridCol>
                <a:gridCol w="4027247">
                  <a:extLst>
                    <a:ext uri="{9D8B030D-6E8A-4147-A177-3AD203B41FA5}">
                      <a16:colId xmlns:a16="http://schemas.microsoft.com/office/drawing/2014/main" xmlns="" val="20001"/>
                    </a:ext>
                  </a:extLst>
                </a:gridCol>
              </a:tblGrid>
              <a:tr h="666427">
                <a:tc>
                  <a:txBody>
                    <a:bodyPr/>
                    <a:lstStyle/>
                    <a:p>
                      <a:pPr marL="0" marR="0" lvl="0" indent="0" algn="l" defTabSz="914400" rtl="0" eaLnBrk="1" fontAlgn="base" latinLnBrk="0" hangingPunct="1">
                        <a:lnSpc>
                          <a:spcPct val="95000"/>
                        </a:lnSpc>
                        <a:spcBef>
                          <a:spcPct val="0"/>
                        </a:spcBef>
                        <a:spcAft>
                          <a:spcPts val="1425"/>
                        </a:spcAft>
                        <a:buClrTx/>
                        <a:buSzTx/>
                        <a:buFontTx/>
                        <a:buNone/>
                        <a:tabLst/>
                      </a:pPr>
                      <a:r>
                        <a:rPr kumimoji="0" lang="da-DK" sz="1800" b="1" i="0" u="none" strike="noStrike" cap="none" normalizeH="0" baseline="0" dirty="0" smtClean="0">
                          <a:ln>
                            <a:noFill/>
                          </a:ln>
                          <a:solidFill>
                            <a:srgbClr val="000000"/>
                          </a:solidFill>
                          <a:effectLst/>
                          <a:latin typeface="+mn-lt"/>
                        </a:rPr>
                        <a:t>Børne- og ungdomsliv i ”gamle dage”</a:t>
                      </a:r>
                    </a:p>
                  </a:txBody>
                  <a:tcPr marL="82939" marR="82939" marT="41484" marB="41484" horzOverflow="overflow"/>
                </a:tc>
                <a:tc>
                  <a:txBody>
                    <a:bodyPr/>
                    <a:lstStyle/>
                    <a:p>
                      <a:pPr marL="0" marR="0" lvl="0" indent="0" algn="l" defTabSz="914400" rtl="0" eaLnBrk="1" fontAlgn="base" latinLnBrk="0" hangingPunct="1">
                        <a:lnSpc>
                          <a:spcPct val="95000"/>
                        </a:lnSpc>
                        <a:spcBef>
                          <a:spcPct val="0"/>
                        </a:spcBef>
                        <a:spcAft>
                          <a:spcPts val="1425"/>
                        </a:spcAft>
                        <a:buClrTx/>
                        <a:buSzTx/>
                        <a:buFontTx/>
                        <a:buNone/>
                        <a:tabLst/>
                      </a:pPr>
                      <a:r>
                        <a:rPr kumimoji="0" lang="da-DK" sz="1800" b="1" i="0" u="none" strike="noStrike" cap="none" normalizeH="0" baseline="0" dirty="0" smtClean="0">
                          <a:ln>
                            <a:noFill/>
                          </a:ln>
                          <a:solidFill>
                            <a:srgbClr val="000000"/>
                          </a:solidFill>
                          <a:effectLst/>
                          <a:latin typeface="+mn-lt"/>
                        </a:rPr>
                        <a:t>Børne- og ungdomsliv anno 2015</a:t>
                      </a:r>
                    </a:p>
                  </a:txBody>
                  <a:tcPr marL="82939" marR="82939" marT="41484" marB="41484" horzOverflow="overflow"/>
                </a:tc>
                <a:extLst>
                  <a:ext uri="{0D108BD9-81ED-4DB2-BD59-A6C34878D82A}">
                    <a16:rowId xmlns:a16="http://schemas.microsoft.com/office/drawing/2014/main" xmlns="" val="10000"/>
                  </a:ext>
                </a:extLst>
              </a:tr>
              <a:tr h="564403">
                <a:tc>
                  <a:txBody>
                    <a:bodyPr/>
                    <a:lstStyle/>
                    <a:p>
                      <a:pPr marL="0" marR="0" lvl="0" indent="0" algn="l" defTabSz="914400" rtl="0" eaLnBrk="0" fontAlgn="base" latinLnBrk="0" hangingPunct="0">
                        <a:lnSpc>
                          <a:spcPct val="9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Ofte i flok</a:t>
                      </a:r>
                    </a:p>
                  </a:txBody>
                  <a:tcPr marL="91423" marR="91423" marT="45728" marB="45728" horzOverflow="overflow"/>
                </a:tc>
                <a:tc>
                  <a:txBody>
                    <a:bodyPr/>
                    <a:lstStyle/>
                    <a:p>
                      <a:pPr marL="0" marR="0" lvl="0" indent="0" algn="l" defTabSz="914400" rtl="0" eaLnBrk="0" fontAlgn="base" latinLnBrk="0" hangingPunct="0">
                        <a:lnSpc>
                          <a:spcPct val="75000"/>
                        </a:lnSpc>
                        <a:spcBef>
                          <a:spcPct val="0"/>
                        </a:spcBef>
                        <a:spcAft>
                          <a:spcPts val="1425"/>
                        </a:spcAft>
                        <a:buClr>
                          <a:srgbClr val="000000"/>
                        </a:buClr>
                        <a:buSzPct val="45000"/>
                        <a:buFont typeface="StarSymbol" charset="0"/>
                        <a:buNone/>
                        <a:tabLst/>
                      </a:pPr>
                      <a:r>
                        <a:rPr kumimoji="0" lang="da-DK" sz="1800" b="0" i="0" u="none" strike="noStrike" cap="none" normalizeH="0" baseline="0" smtClean="0">
                          <a:ln>
                            <a:noFill/>
                          </a:ln>
                          <a:solidFill>
                            <a:srgbClr val="000000"/>
                          </a:solidFill>
                          <a:effectLst/>
                          <a:latin typeface="+mn-lt"/>
                        </a:rPr>
                        <a:t>Færre flokke, mere tid alene og flere bekendte, men lige så mange venner! </a:t>
                      </a:r>
                    </a:p>
                  </a:txBody>
                  <a:tcPr marL="91423" marR="91423" marT="45728" marB="45728" horzOverflow="overflow"/>
                </a:tc>
                <a:extLst>
                  <a:ext uri="{0D108BD9-81ED-4DB2-BD59-A6C34878D82A}">
                    <a16:rowId xmlns:a16="http://schemas.microsoft.com/office/drawing/2014/main" xmlns="" val="10001"/>
                  </a:ext>
                </a:extLst>
              </a:tr>
              <a:tr h="387953">
                <a:tc>
                  <a:txBody>
                    <a:bodyPr/>
                    <a:lstStyle/>
                    <a:p>
                      <a:pPr marL="0" marR="0" lvl="0" indent="0" algn="l" defTabSz="914400" rtl="0" eaLnBrk="0" fontAlgn="base" latinLnBrk="0" hangingPunct="0">
                        <a:lnSpc>
                          <a:spcPct val="9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Uorganiserede aktiviteter </a:t>
                      </a:r>
                    </a:p>
                  </a:txBody>
                  <a:tcPr marL="91423" marR="91423" marT="45728" marB="45728" horzOverflow="overflow"/>
                </a:tc>
                <a:tc>
                  <a:txBody>
                    <a:bodyPr/>
                    <a:lstStyle/>
                    <a:p>
                      <a:pPr marL="0" marR="0" lvl="0" indent="0" algn="l" defTabSz="914400" rtl="0" eaLnBrk="0" fontAlgn="base" latinLnBrk="0" hangingPunct="0">
                        <a:lnSpc>
                          <a:spcPct val="95000"/>
                        </a:lnSpc>
                        <a:spcBef>
                          <a:spcPct val="0"/>
                        </a:spcBef>
                        <a:spcAft>
                          <a:spcPts val="1425"/>
                        </a:spcAft>
                        <a:buClr>
                          <a:srgbClr val="000000"/>
                        </a:buClr>
                        <a:buSzPct val="45000"/>
                        <a:buFont typeface="StarSymbol" charset="0"/>
                        <a:buNone/>
                        <a:tabLst/>
                      </a:pPr>
                      <a:r>
                        <a:rPr kumimoji="0" lang="da-DK" sz="1800" b="0" i="0" u="none" strike="noStrike" cap="none" normalizeH="0" baseline="0" smtClean="0">
                          <a:ln>
                            <a:noFill/>
                          </a:ln>
                          <a:solidFill>
                            <a:srgbClr val="000000"/>
                          </a:solidFill>
                          <a:effectLst/>
                          <a:latin typeface="+mn-lt"/>
                        </a:rPr>
                        <a:t>Faste aktiviteter</a:t>
                      </a:r>
                    </a:p>
                  </a:txBody>
                  <a:tcPr marL="91423" marR="91423" marT="45728" marB="45728" horzOverflow="overflow"/>
                </a:tc>
                <a:extLst>
                  <a:ext uri="{0D108BD9-81ED-4DB2-BD59-A6C34878D82A}">
                    <a16:rowId xmlns:a16="http://schemas.microsoft.com/office/drawing/2014/main" xmlns="" val="10002"/>
                  </a:ext>
                </a:extLst>
              </a:tr>
              <a:tr h="564403">
                <a:tc>
                  <a:txBody>
                    <a:bodyPr/>
                    <a:lstStyle/>
                    <a:p>
                      <a:pPr marL="0" marR="0" lvl="0" indent="0" algn="l" defTabSz="914400" rtl="0" eaLnBrk="0" fontAlgn="base" latinLnBrk="0" hangingPunct="0">
                        <a:lnSpc>
                          <a:spcPct val="7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Tæt kontakt mellem yngre og ældre		</a:t>
                      </a:r>
                    </a:p>
                  </a:txBody>
                  <a:tcPr marL="91423" marR="91423" marT="45728" marB="45728" horzOverflow="overflow"/>
                </a:tc>
                <a:tc>
                  <a:txBody>
                    <a:bodyPr/>
                    <a:lstStyle/>
                    <a:p>
                      <a:pPr marL="0" marR="0" lvl="0" indent="0" algn="l" defTabSz="914400" rtl="0" eaLnBrk="0" fontAlgn="base" latinLnBrk="0" hangingPunct="0">
                        <a:lnSpc>
                          <a:spcPct val="7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Mere sammen med jævnaldrende    </a:t>
                      </a:r>
                    </a:p>
                  </a:txBody>
                  <a:tcPr marL="91423" marR="91423" marT="45728" marB="45728" horzOverflow="overflow"/>
                </a:tc>
                <a:extLst>
                  <a:ext uri="{0D108BD9-81ED-4DB2-BD59-A6C34878D82A}">
                    <a16:rowId xmlns:a16="http://schemas.microsoft.com/office/drawing/2014/main" xmlns="" val="10003"/>
                  </a:ext>
                </a:extLst>
              </a:tr>
              <a:tr h="968291">
                <a:tc>
                  <a:txBody>
                    <a:bodyPr/>
                    <a:lstStyle/>
                    <a:p>
                      <a:pPr marL="0" marR="0" lvl="0" indent="0" algn="l" defTabSz="914400" rtl="0" eaLnBrk="0" fontAlgn="base" latinLnBrk="0" hangingPunct="0">
                        <a:lnSpc>
                          <a:spcPct val="7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Få og veldefinerede sociale roller		</a:t>
                      </a:r>
                    </a:p>
                    <a:p>
                      <a:pPr marL="0" marR="0" lvl="0" indent="0" algn="l" defTabSz="914400" rtl="0" eaLnBrk="0" fontAlgn="base" latinLnBrk="0" hangingPunct="0">
                        <a:lnSpc>
                          <a:spcPct val="7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	</a:t>
                      </a:r>
                    </a:p>
                  </a:txBody>
                  <a:tcPr marL="91423" marR="91423" marT="45728" marB="45728" horzOverflow="overflow"/>
                </a:tc>
                <a:tc>
                  <a:txBody>
                    <a:bodyPr/>
                    <a:lstStyle/>
                    <a:p>
                      <a:pPr marL="0" marR="0" lvl="0" indent="0" algn="l" defTabSz="914400" rtl="0" eaLnBrk="0" fontAlgn="base" latinLnBrk="0" hangingPunct="0">
                        <a:lnSpc>
                          <a:spcPct val="9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Mange ”venner” i forskellige rum</a:t>
                      </a:r>
                    </a:p>
                  </a:txBody>
                  <a:tcPr marL="91423" marR="91423" marT="45728" marB="45728" horzOverflow="overflow"/>
                </a:tc>
                <a:extLst>
                  <a:ext uri="{0D108BD9-81ED-4DB2-BD59-A6C34878D82A}">
                    <a16:rowId xmlns:a16="http://schemas.microsoft.com/office/drawing/2014/main" xmlns="" val="10004"/>
                  </a:ext>
                </a:extLst>
              </a:tr>
              <a:tr h="791590">
                <a:tc>
                  <a:txBody>
                    <a:bodyPr/>
                    <a:lstStyle/>
                    <a:p>
                      <a:pPr marL="0" marR="0" lvl="0" indent="0" algn="l" defTabSz="914400" rtl="0" eaLnBrk="0" fontAlgn="base" latinLnBrk="0" hangingPunct="0">
                        <a:lnSpc>
                          <a:spcPct val="95000"/>
                        </a:lnSpc>
                        <a:spcBef>
                          <a:spcPct val="0"/>
                        </a:spcBef>
                        <a:spcAft>
                          <a:spcPts val="1425"/>
                        </a:spcAft>
                        <a:buClr>
                          <a:srgbClr val="000000"/>
                        </a:buClr>
                        <a:buSzPct val="45000"/>
                        <a:buFont typeface="StarSymbol" charset="0"/>
                        <a:buNone/>
                        <a:tabLst/>
                      </a:pPr>
                      <a:r>
                        <a:rPr kumimoji="0" lang="da-DK" sz="1800" b="0" i="0" u="none" strike="noStrike" cap="none" normalizeH="0" baseline="0" smtClean="0">
                          <a:ln>
                            <a:noFill/>
                          </a:ln>
                          <a:solidFill>
                            <a:srgbClr val="000000"/>
                          </a:solidFill>
                          <a:effectLst/>
                          <a:latin typeface="+mn-lt"/>
                        </a:rPr>
                        <a:t>Yngre lærte lege af de ældre		</a:t>
                      </a:r>
                    </a:p>
                  </a:txBody>
                  <a:tcPr marL="91423" marR="91423" marT="45728" marB="45728" horzOverflow="overflow"/>
                </a:tc>
                <a:tc>
                  <a:txBody>
                    <a:bodyPr/>
                    <a:lstStyle/>
                    <a:p>
                      <a:pPr marL="0" marR="0" lvl="0" indent="0" algn="l" defTabSz="914400" rtl="0" eaLnBrk="0" fontAlgn="base" latinLnBrk="0" hangingPunct="0">
                        <a:lnSpc>
                          <a:spcPct val="7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De lærer af jævnaldrende, ”ældre” søskende eller ved selv at være ”brugere”	</a:t>
                      </a:r>
                    </a:p>
                  </a:txBody>
                  <a:tcPr marL="91423" marR="91423" marT="45728" marB="45728" horzOverflow="overflow"/>
                </a:tc>
                <a:extLst>
                  <a:ext uri="{0D108BD9-81ED-4DB2-BD59-A6C34878D82A}">
                    <a16:rowId xmlns:a16="http://schemas.microsoft.com/office/drawing/2014/main" xmlns="" val="10005"/>
                  </a:ext>
                </a:extLst>
              </a:tr>
              <a:tr h="368583">
                <a:tc>
                  <a:txBody>
                    <a:bodyPr/>
                    <a:lstStyle/>
                    <a:p>
                      <a:pPr marL="0" marR="0" lvl="0" indent="0" algn="l" defTabSz="914400" rtl="0" eaLnBrk="0" fontAlgn="base" latinLnBrk="0" hangingPunct="0">
                        <a:lnSpc>
                          <a:spcPct val="75000"/>
                        </a:lnSpc>
                        <a:spcBef>
                          <a:spcPct val="0"/>
                        </a:spcBef>
                        <a:spcAft>
                          <a:spcPts val="1425"/>
                        </a:spcAft>
                        <a:buClr>
                          <a:srgbClr val="000000"/>
                        </a:buClr>
                        <a:buSzPct val="45000"/>
                        <a:buFont typeface="StarSymbol" charset="0"/>
                        <a:buNone/>
                        <a:tabLst/>
                      </a:pPr>
                      <a:r>
                        <a:rPr kumimoji="0" lang="da-DK" sz="1800" b="0" i="0" u="none" strike="noStrike" cap="none" normalizeH="0" baseline="0" smtClean="0">
                          <a:ln>
                            <a:noFill/>
                          </a:ln>
                          <a:solidFill>
                            <a:srgbClr val="000000"/>
                          </a:solidFill>
                          <a:effectLst/>
                          <a:latin typeface="+mn-lt"/>
                        </a:rPr>
                        <a:t>Varierede legefomer</a:t>
                      </a:r>
                    </a:p>
                  </a:txBody>
                  <a:tcPr marL="91423" marR="91423" marT="45728" marB="45728" horzOverflow="overflow"/>
                </a:tc>
                <a:tc>
                  <a:txBody>
                    <a:bodyPr/>
                    <a:lstStyle/>
                    <a:p>
                      <a:pPr marL="0" marR="0" lvl="0" indent="0" algn="l" defTabSz="914400" rtl="0" eaLnBrk="0" fontAlgn="base" latinLnBrk="0" hangingPunct="0">
                        <a:lnSpc>
                          <a:spcPct val="75000"/>
                        </a:lnSpc>
                        <a:spcBef>
                          <a:spcPct val="0"/>
                        </a:spcBef>
                        <a:spcAft>
                          <a:spcPts val="1425"/>
                        </a:spcAft>
                        <a:buClr>
                          <a:srgbClr val="000000"/>
                        </a:buClr>
                        <a:buSzPct val="45000"/>
                        <a:buFont typeface="StarSymbol" charset="0"/>
                        <a:buNone/>
                        <a:tabLst/>
                      </a:pPr>
                      <a:r>
                        <a:rPr kumimoji="0" lang="da-DK" sz="1800" b="0" i="0" u="none" strike="noStrike" cap="none" normalizeH="0" baseline="0" dirty="0" smtClean="0">
                          <a:ln>
                            <a:noFill/>
                          </a:ln>
                          <a:solidFill>
                            <a:srgbClr val="000000"/>
                          </a:solidFill>
                          <a:effectLst/>
                          <a:latin typeface="+mn-lt"/>
                        </a:rPr>
                        <a:t>Mindre variation i ”legeformer”</a:t>
                      </a:r>
                    </a:p>
                  </a:txBody>
                  <a:tcPr marL="91423" marR="91423" marT="45728" marB="45728" horzOverflow="overflow"/>
                </a:tc>
                <a:extLst>
                  <a:ext uri="{0D108BD9-81ED-4DB2-BD59-A6C34878D82A}">
                    <a16:rowId xmlns:a16="http://schemas.microsoft.com/office/drawing/2014/main" xmlns=""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da-DK" altLang="da-DK" smtClean="0"/>
              <a:t>Venner kan man jo ikke rigtig bruge til noget!</a:t>
            </a:r>
          </a:p>
        </p:txBody>
      </p:sp>
      <p:sp>
        <p:nvSpPr>
          <p:cNvPr id="16387" name="Pladsholder til indhold 2"/>
          <p:cNvSpPr>
            <a:spLocks noGrp="1"/>
          </p:cNvSpPr>
          <p:nvPr>
            <p:ph sz="half" idx="1"/>
          </p:nvPr>
        </p:nvSpPr>
        <p:spPr>
          <a:xfrm>
            <a:off x="457200" y="1536700"/>
            <a:ext cx="3854450" cy="4589463"/>
          </a:xfrm>
        </p:spPr>
        <p:txBody>
          <a:bodyPr rtlCol="0">
            <a:normAutofit/>
          </a:bodyPr>
          <a:lstStyle/>
          <a:p>
            <a:pPr eaLnBrk="1" fontAlgn="auto" hangingPunct="1">
              <a:spcAft>
                <a:spcPts val="0"/>
              </a:spcAft>
              <a:buFont typeface="Arial" panose="020B0604020202020204" pitchFamily="34" charset="0"/>
              <a:buChar char="•"/>
              <a:defRPr/>
            </a:pPr>
            <a:r>
              <a:rPr lang="da-DK" altLang="da-DK" sz="3266" b="1" smtClean="0"/>
              <a:t>”</a:t>
            </a:r>
            <a:r>
              <a:rPr lang="da-DK" altLang="da-DK" sz="3266" b="1" i="1" smtClean="0"/>
              <a:t>Det er på en anden måde end med mine venner, fordi vennerne jo er i samme suppedas som mig – og de giver mig jo altid bare ret…”</a:t>
            </a:r>
          </a:p>
        </p:txBody>
      </p:sp>
      <p:sp>
        <p:nvSpPr>
          <p:cNvPr id="16388" name="Pladsholder til sidefod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77">
                <a:solidFill>
                  <a:schemeClr val="tx1"/>
                </a:solidFill>
                <a:latin typeface="Times New Roman" panose="02020603050405020304" pitchFamily="18" charset="0"/>
              </a:defRPr>
            </a:lvl1pPr>
            <a:lvl2pPr marL="673930" indent="-259204">
              <a:defRPr sz="2177">
                <a:solidFill>
                  <a:schemeClr val="tx1"/>
                </a:solidFill>
                <a:latin typeface="Times New Roman" panose="02020603050405020304" pitchFamily="18" charset="0"/>
              </a:defRPr>
            </a:lvl2pPr>
            <a:lvl3pPr marL="1036815" indent="-207363">
              <a:defRPr sz="2177">
                <a:solidFill>
                  <a:schemeClr val="tx1"/>
                </a:solidFill>
                <a:latin typeface="Times New Roman" panose="02020603050405020304" pitchFamily="18" charset="0"/>
              </a:defRPr>
            </a:lvl3pPr>
            <a:lvl4pPr marL="1451541" indent="-207363">
              <a:defRPr sz="2177">
                <a:solidFill>
                  <a:schemeClr val="tx1"/>
                </a:solidFill>
                <a:latin typeface="Times New Roman" panose="02020603050405020304" pitchFamily="18" charset="0"/>
              </a:defRPr>
            </a:lvl4pPr>
            <a:lvl5pPr marL="1866268" indent="-207363">
              <a:defRPr sz="2177">
                <a:solidFill>
                  <a:schemeClr val="tx1"/>
                </a:solidFill>
                <a:latin typeface="Times New Roman" panose="02020603050405020304" pitchFamily="18" charset="0"/>
              </a:defRPr>
            </a:lvl5pPr>
            <a:lvl6pPr marL="2280994" indent="-207363" eaLnBrk="0" fontAlgn="base" hangingPunct="0">
              <a:spcBef>
                <a:spcPct val="0"/>
              </a:spcBef>
              <a:spcAft>
                <a:spcPct val="0"/>
              </a:spcAft>
              <a:defRPr sz="2177">
                <a:solidFill>
                  <a:schemeClr val="tx1"/>
                </a:solidFill>
                <a:latin typeface="Times New Roman" panose="02020603050405020304" pitchFamily="18" charset="0"/>
              </a:defRPr>
            </a:lvl6pPr>
            <a:lvl7pPr marL="2695720" indent="-207363" eaLnBrk="0" fontAlgn="base" hangingPunct="0">
              <a:spcBef>
                <a:spcPct val="0"/>
              </a:spcBef>
              <a:spcAft>
                <a:spcPct val="0"/>
              </a:spcAft>
              <a:defRPr sz="2177">
                <a:solidFill>
                  <a:schemeClr val="tx1"/>
                </a:solidFill>
                <a:latin typeface="Times New Roman" panose="02020603050405020304" pitchFamily="18" charset="0"/>
              </a:defRPr>
            </a:lvl7pPr>
            <a:lvl8pPr marL="3110446" indent="-207363" eaLnBrk="0" fontAlgn="base" hangingPunct="0">
              <a:spcBef>
                <a:spcPct val="0"/>
              </a:spcBef>
              <a:spcAft>
                <a:spcPct val="0"/>
              </a:spcAft>
              <a:defRPr sz="2177">
                <a:solidFill>
                  <a:schemeClr val="tx1"/>
                </a:solidFill>
                <a:latin typeface="Times New Roman" panose="02020603050405020304" pitchFamily="18" charset="0"/>
              </a:defRPr>
            </a:lvl8pPr>
            <a:lvl9pPr marL="3525172" indent="-207363" eaLnBrk="0" fontAlgn="base" hangingPunct="0">
              <a:spcBef>
                <a:spcPct val="0"/>
              </a:spcBef>
              <a:spcAft>
                <a:spcPct val="0"/>
              </a:spcAft>
              <a:defRPr sz="2177">
                <a:solidFill>
                  <a:schemeClr val="tx1"/>
                </a:solidFill>
                <a:latin typeface="Times New Roman" panose="02020603050405020304" pitchFamily="18" charset="0"/>
              </a:defRPr>
            </a:lvl9pPr>
          </a:lstStyle>
          <a:p>
            <a:pPr>
              <a:defRPr/>
            </a:pPr>
            <a:r>
              <a:rPr lang="en-US" altLang="da-DK" sz="1179" smtClean="0">
                <a:solidFill>
                  <a:schemeClr val="bg2"/>
                </a:solidFill>
              </a:rPr>
              <a:t>Center for Ungdomsstudier (CUR)</a:t>
            </a: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138" y="6178550"/>
            <a:ext cx="14255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Pladsholder til indhold 3"/>
          <p:cNvSpPr>
            <a:spLocks noGrp="1"/>
          </p:cNvSpPr>
          <p:nvPr>
            <p:ph sz="half" idx="2"/>
          </p:nvPr>
        </p:nvSpPr>
        <p:spPr>
          <a:xfrm>
            <a:off x="4419600" y="1536700"/>
            <a:ext cx="3657600" cy="4589463"/>
          </a:xfrm>
        </p:spPr>
        <p:txBody>
          <a:bodyPr/>
          <a:lstStyle/>
          <a:p>
            <a:pPr eaLnBrk="1" hangingPunct="1"/>
            <a:endParaRPr lang="da-DK" altLang="da-DK" smtClean="0"/>
          </a:p>
        </p:txBody>
      </p:sp>
      <p:pic>
        <p:nvPicPr>
          <p:cNvPr id="21511" name="Billed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1468438"/>
            <a:ext cx="3462337"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lIns="82935" tIns="41468" rIns="82935" bIns="41468"/>
          <a:lstStyle/>
          <a:p>
            <a:pPr algn="ctr" eaLnBrk="1" hangingPunct="1"/>
            <a:r>
              <a:rPr lang="da-DK" altLang="da-DK" smtClean="0"/>
              <a:t>De vokser op i en ”synes godt om”-kultur</a:t>
            </a:r>
          </a:p>
        </p:txBody>
      </p:sp>
      <p:sp>
        <p:nvSpPr>
          <p:cNvPr id="17411" name="Pladsholder til sidefod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5" tIns="41468" rIns="82935" bIns="41468" numCol="1" anchorCtr="0" compatLnSpc="1">
            <a:prstTxWarp prst="textNoShape">
              <a:avLst/>
            </a:prstTxWarp>
          </a:bodyPr>
          <a:lstStyle>
            <a:lvl1pPr>
              <a:defRPr sz="2177">
                <a:solidFill>
                  <a:schemeClr val="tx1"/>
                </a:solidFill>
                <a:latin typeface="Times New Roman" panose="02020603050405020304" pitchFamily="18" charset="0"/>
              </a:defRPr>
            </a:lvl1pPr>
            <a:lvl2pPr marL="673930" indent="-259204">
              <a:defRPr sz="2177">
                <a:solidFill>
                  <a:schemeClr val="tx1"/>
                </a:solidFill>
                <a:latin typeface="Times New Roman" panose="02020603050405020304" pitchFamily="18" charset="0"/>
              </a:defRPr>
            </a:lvl2pPr>
            <a:lvl3pPr marL="1036815" indent="-207363">
              <a:defRPr sz="2177">
                <a:solidFill>
                  <a:schemeClr val="tx1"/>
                </a:solidFill>
                <a:latin typeface="Times New Roman" panose="02020603050405020304" pitchFamily="18" charset="0"/>
              </a:defRPr>
            </a:lvl3pPr>
            <a:lvl4pPr marL="1451541" indent="-207363">
              <a:defRPr sz="2177">
                <a:solidFill>
                  <a:schemeClr val="tx1"/>
                </a:solidFill>
                <a:latin typeface="Times New Roman" panose="02020603050405020304" pitchFamily="18" charset="0"/>
              </a:defRPr>
            </a:lvl4pPr>
            <a:lvl5pPr marL="1866268" indent="-207363">
              <a:defRPr sz="2177">
                <a:solidFill>
                  <a:schemeClr val="tx1"/>
                </a:solidFill>
                <a:latin typeface="Times New Roman" panose="02020603050405020304" pitchFamily="18" charset="0"/>
              </a:defRPr>
            </a:lvl5pPr>
            <a:lvl6pPr marL="2280994" indent="-207363" eaLnBrk="0" fontAlgn="base" hangingPunct="0">
              <a:spcBef>
                <a:spcPct val="0"/>
              </a:spcBef>
              <a:spcAft>
                <a:spcPct val="0"/>
              </a:spcAft>
              <a:defRPr sz="2177">
                <a:solidFill>
                  <a:schemeClr val="tx1"/>
                </a:solidFill>
                <a:latin typeface="Times New Roman" panose="02020603050405020304" pitchFamily="18" charset="0"/>
              </a:defRPr>
            </a:lvl6pPr>
            <a:lvl7pPr marL="2695720" indent="-207363" eaLnBrk="0" fontAlgn="base" hangingPunct="0">
              <a:spcBef>
                <a:spcPct val="0"/>
              </a:spcBef>
              <a:spcAft>
                <a:spcPct val="0"/>
              </a:spcAft>
              <a:defRPr sz="2177">
                <a:solidFill>
                  <a:schemeClr val="tx1"/>
                </a:solidFill>
                <a:latin typeface="Times New Roman" panose="02020603050405020304" pitchFamily="18" charset="0"/>
              </a:defRPr>
            </a:lvl7pPr>
            <a:lvl8pPr marL="3110446" indent="-207363" eaLnBrk="0" fontAlgn="base" hangingPunct="0">
              <a:spcBef>
                <a:spcPct val="0"/>
              </a:spcBef>
              <a:spcAft>
                <a:spcPct val="0"/>
              </a:spcAft>
              <a:defRPr sz="2177">
                <a:solidFill>
                  <a:schemeClr val="tx1"/>
                </a:solidFill>
                <a:latin typeface="Times New Roman" panose="02020603050405020304" pitchFamily="18" charset="0"/>
              </a:defRPr>
            </a:lvl8pPr>
            <a:lvl9pPr marL="3525172" indent="-207363" eaLnBrk="0" fontAlgn="base" hangingPunct="0">
              <a:spcBef>
                <a:spcPct val="0"/>
              </a:spcBef>
              <a:spcAft>
                <a:spcPct val="0"/>
              </a:spcAft>
              <a:defRPr sz="2177">
                <a:solidFill>
                  <a:schemeClr val="tx1"/>
                </a:solidFill>
                <a:latin typeface="Times New Roman" panose="02020603050405020304" pitchFamily="18" charset="0"/>
              </a:defRPr>
            </a:lvl9pPr>
          </a:lstStyle>
          <a:p>
            <a:pPr>
              <a:defRPr/>
            </a:pPr>
            <a:r>
              <a:rPr lang="en-US" altLang="da-DK" sz="1179" smtClean="0">
                <a:solidFill>
                  <a:schemeClr val="bg2"/>
                </a:solidFill>
              </a:rPr>
              <a:t>Center for Ungdomstudier (CUR)</a:t>
            </a:r>
          </a:p>
        </p:txBody>
      </p:sp>
      <p:pic>
        <p:nvPicPr>
          <p:cNvPr id="22532"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35313" y="1731963"/>
            <a:ext cx="2012950" cy="187483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p:cNvSpPr>
            <a:spLocks noGrp="1"/>
          </p:cNvSpPr>
          <p:nvPr>
            <p:ph type="title"/>
          </p:nvPr>
        </p:nvSpPr>
        <p:spPr/>
        <p:txBody>
          <a:bodyPr/>
          <a:lstStyle/>
          <a:p>
            <a:pPr defTabSz="912813" eaLnBrk="1" hangingPunct="1"/>
            <a:r>
              <a:rPr lang="da-DK" altLang="da-DK" smtClean="0"/>
              <a:t>Rum for refleksion</a:t>
            </a:r>
          </a:p>
        </p:txBody>
      </p:sp>
      <p:sp>
        <p:nvSpPr>
          <p:cNvPr id="23555" name="Pladsholder til indhold 5"/>
          <p:cNvSpPr>
            <a:spLocks noGrp="1"/>
          </p:cNvSpPr>
          <p:nvPr>
            <p:ph sz="half" idx="2"/>
          </p:nvPr>
        </p:nvSpPr>
        <p:spPr>
          <a:xfrm>
            <a:off x="457200" y="1468438"/>
            <a:ext cx="5029200" cy="4591050"/>
          </a:xfrm>
        </p:spPr>
        <p:txBody>
          <a:bodyPr/>
          <a:lstStyle/>
          <a:p>
            <a:pPr eaLnBrk="1" hangingPunct="1"/>
            <a:r>
              <a:rPr lang="da-DK" altLang="da-DK" smtClean="0"/>
              <a:t>Hvis de mange oplevelser i ungdomslivet skal blive til læring er det nødvendigt med ”rum for refleksion”. </a:t>
            </a:r>
          </a:p>
          <a:p>
            <a:pPr eaLnBrk="1" hangingPunct="1"/>
            <a:r>
              <a:rPr lang="da-DK" altLang="da-DK" smtClean="0"/>
              <a:t>Disse rum opstår, hvor der er ”voksne”, der tør stille spørgsmål uden at de selv behøver at sidde inde med alle svarene! </a:t>
            </a:r>
          </a:p>
        </p:txBody>
      </p:sp>
      <p:sp>
        <p:nvSpPr>
          <p:cNvPr id="2" name="Pladsholder til sidefod 1"/>
          <p:cNvSpPr>
            <a:spLocks noGrp="1"/>
          </p:cNvSpPr>
          <p:nvPr>
            <p:ph type="ftr" sz="quarter" idx="11"/>
          </p:nvPr>
        </p:nvSpPr>
        <p:spPr/>
        <p:txBody>
          <a:bodyPr/>
          <a:lstStyle/>
          <a:p>
            <a:pPr>
              <a:defRPr/>
            </a:pPr>
            <a:r>
              <a:rPr lang="en-US" sz="1270" dirty="0">
                <a:latin typeface="+mn-lt"/>
              </a:rPr>
              <a:t>Center for </a:t>
            </a:r>
            <a:r>
              <a:rPr lang="en-US" sz="1270" dirty="0" err="1">
                <a:latin typeface="+mn-lt"/>
              </a:rPr>
              <a:t>Ungdomstudier</a:t>
            </a:r>
            <a:r>
              <a:rPr lang="en-US" sz="1270" dirty="0">
                <a:latin typeface="+mn-lt"/>
              </a:rPr>
              <a:t>  (CUR)</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913" y="6164263"/>
            <a:ext cx="14255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ladsholder til indhold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486400" y="817563"/>
            <a:ext cx="2773363" cy="51593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algn="ctr" eaLnBrk="1" fontAlgn="auto" hangingPunct="1">
              <a:spcAft>
                <a:spcPts val="0"/>
              </a:spcAft>
              <a:defRPr/>
            </a:pPr>
            <a:r>
              <a:rPr lang="da-DK" sz="3175" dirty="0"/>
              <a:t>De mange valg - i en understruktureret verden  - hvor man er på 24/7!</a:t>
            </a:r>
          </a:p>
        </p:txBody>
      </p:sp>
      <p:pic>
        <p:nvPicPr>
          <p:cNvPr id="24579" name="Pladsholder til indhold 3" descr="De mange val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917700"/>
            <a:ext cx="7920037" cy="44640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da-DK" altLang="da-DK" smtClean="0"/>
              <a:t>Den unikke individualitet! – hvor man søger det trygge!</a:t>
            </a:r>
          </a:p>
        </p:txBody>
      </p:sp>
      <p:pic>
        <p:nvPicPr>
          <p:cNvPr id="25603" name="Pladsholder til indhold 3" descr="den unikke individualite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6925" y="2292350"/>
            <a:ext cx="5010150" cy="37528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612775" y="228600"/>
            <a:ext cx="8151813" cy="992188"/>
          </a:xfrm>
        </p:spPr>
        <p:txBody>
          <a:bodyPr/>
          <a:lstStyle/>
          <a:p>
            <a:pPr algn="ctr" eaLnBrk="1" hangingPunct="1"/>
            <a:r>
              <a:rPr lang="da-DK" altLang="da-DK" sz="2900" b="1" smtClean="0"/>
              <a:t>Erhvervsarbejde er den primære fritidsaktivitet</a:t>
            </a:r>
          </a:p>
        </p:txBody>
      </p:sp>
      <p:graphicFrame>
        <p:nvGraphicFramePr>
          <p:cNvPr id="5" name="Pladsholder til indhold 4"/>
          <p:cNvGraphicFramePr>
            <a:graphicFrameLocks noGrp="1"/>
          </p:cNvGraphicFramePr>
          <p:nvPr>
            <p:ph idx="1"/>
          </p:nvPr>
        </p:nvGraphicFramePr>
        <p:xfrm>
          <a:off x="457200" y="1600200"/>
          <a:ext cx="7620000" cy="4291013"/>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6460">
                <a:tc>
                  <a:txBody>
                    <a:bodyPr/>
                    <a:lstStyle/>
                    <a:p>
                      <a:r>
                        <a:rPr lang="da-DK" sz="1600" dirty="0" smtClean="0"/>
                        <a:t>Aktivitet </a:t>
                      </a:r>
                      <a:endParaRPr lang="da-DK" sz="1600" dirty="0"/>
                    </a:p>
                  </a:txBody>
                  <a:tcPr marL="82939" marR="82939" marT="41481" marB="41481"/>
                </a:tc>
                <a:tc>
                  <a:txBody>
                    <a:bodyPr/>
                    <a:lstStyle/>
                    <a:p>
                      <a:pPr algn="ctr"/>
                      <a:r>
                        <a:rPr lang="da-DK" sz="1600" dirty="0" smtClean="0"/>
                        <a:t>Min én gang</a:t>
                      </a:r>
                      <a:r>
                        <a:rPr lang="da-DK" sz="1600" baseline="0" dirty="0" smtClean="0"/>
                        <a:t> om ugen</a:t>
                      </a:r>
                      <a:endParaRPr lang="da-DK" sz="1600" dirty="0"/>
                    </a:p>
                  </a:txBody>
                  <a:tcPr marL="82939" marR="82939" marT="41481" marB="41481"/>
                </a:tc>
                <a:extLst>
                  <a:ext uri="{0D108BD9-81ED-4DB2-BD59-A6C34878D82A}">
                    <a16:rowId xmlns:a16="http://schemas.microsoft.com/office/drawing/2014/main" xmlns="" val="10000"/>
                  </a:ext>
                </a:extLst>
              </a:tr>
              <a:tr h="359505">
                <a:tc>
                  <a:txBody>
                    <a:bodyPr/>
                    <a:lstStyle/>
                    <a:p>
                      <a:r>
                        <a:rPr lang="da-DK" sz="1800" dirty="0" smtClean="0"/>
                        <a:t>Foreningsidræt</a:t>
                      </a:r>
                      <a:endParaRPr lang="da-DK" sz="1800" dirty="0"/>
                    </a:p>
                  </a:txBody>
                  <a:tcPr marL="82939" marR="82939" marT="41481" marB="41481"/>
                </a:tc>
                <a:tc>
                  <a:txBody>
                    <a:bodyPr/>
                    <a:lstStyle/>
                    <a:p>
                      <a:pPr algn="ctr"/>
                      <a:r>
                        <a:rPr lang="da-DK" sz="1800" dirty="0" smtClean="0"/>
                        <a:t>42,0 pct.</a:t>
                      </a:r>
                      <a:endParaRPr lang="da-DK" sz="1800" dirty="0"/>
                    </a:p>
                  </a:txBody>
                  <a:tcPr marL="82939" marR="82939" marT="41481" marB="41481"/>
                </a:tc>
                <a:extLst>
                  <a:ext uri="{0D108BD9-81ED-4DB2-BD59-A6C34878D82A}">
                    <a16:rowId xmlns:a16="http://schemas.microsoft.com/office/drawing/2014/main" xmlns="" val="10001"/>
                  </a:ext>
                </a:extLst>
              </a:tr>
              <a:tr h="359505">
                <a:tc>
                  <a:txBody>
                    <a:bodyPr/>
                    <a:lstStyle/>
                    <a:p>
                      <a:endParaRPr lang="da-DK" sz="1800" dirty="0"/>
                    </a:p>
                  </a:txBody>
                  <a:tcPr marL="82939" marR="82939" marT="41481" marB="41481"/>
                </a:tc>
                <a:tc>
                  <a:txBody>
                    <a:bodyPr/>
                    <a:lstStyle/>
                    <a:p>
                      <a:pPr algn="ctr"/>
                      <a:endParaRPr lang="da-DK" sz="1800" dirty="0"/>
                    </a:p>
                  </a:txBody>
                  <a:tcPr marL="82939" marR="82939" marT="41481" marB="41481"/>
                </a:tc>
                <a:extLst>
                  <a:ext uri="{0D108BD9-81ED-4DB2-BD59-A6C34878D82A}">
                    <a16:rowId xmlns:a16="http://schemas.microsoft.com/office/drawing/2014/main" xmlns="" val="10002"/>
                  </a:ext>
                </a:extLst>
              </a:tr>
              <a:tr h="359505">
                <a:tc>
                  <a:txBody>
                    <a:bodyPr/>
                    <a:lstStyle/>
                    <a:p>
                      <a:r>
                        <a:rPr lang="da-DK" sz="1800" dirty="0" smtClean="0"/>
                        <a:t>Selvorganiseret idræt</a:t>
                      </a:r>
                      <a:endParaRPr lang="da-DK" sz="1800" dirty="0"/>
                    </a:p>
                  </a:txBody>
                  <a:tcPr marL="82939" marR="82939" marT="41481" marB="41481"/>
                </a:tc>
                <a:tc>
                  <a:txBody>
                    <a:bodyPr/>
                    <a:lstStyle/>
                    <a:p>
                      <a:pPr algn="ctr"/>
                      <a:r>
                        <a:rPr lang="da-DK" sz="1800" dirty="0" smtClean="0"/>
                        <a:t>63,4</a:t>
                      </a:r>
                      <a:r>
                        <a:rPr lang="da-DK" sz="1800" baseline="0" dirty="0" smtClean="0"/>
                        <a:t> </a:t>
                      </a:r>
                      <a:r>
                        <a:rPr lang="da-DK" sz="1800" baseline="0" dirty="0" err="1" smtClean="0"/>
                        <a:t>pct</a:t>
                      </a:r>
                      <a:endParaRPr lang="da-DK" sz="1800" dirty="0"/>
                    </a:p>
                  </a:txBody>
                  <a:tcPr marL="82939" marR="82939" marT="41481" marB="41481"/>
                </a:tc>
                <a:extLst>
                  <a:ext uri="{0D108BD9-81ED-4DB2-BD59-A6C34878D82A}">
                    <a16:rowId xmlns:a16="http://schemas.microsoft.com/office/drawing/2014/main" xmlns="" val="10003"/>
                  </a:ext>
                </a:extLst>
              </a:tr>
              <a:tr h="359505">
                <a:tc>
                  <a:txBody>
                    <a:bodyPr/>
                    <a:lstStyle/>
                    <a:p>
                      <a:endParaRPr lang="da-DK" sz="1800" dirty="0"/>
                    </a:p>
                  </a:txBody>
                  <a:tcPr marL="82939" marR="82939" marT="41481" marB="41481"/>
                </a:tc>
                <a:tc>
                  <a:txBody>
                    <a:bodyPr/>
                    <a:lstStyle/>
                    <a:p>
                      <a:pPr algn="ctr"/>
                      <a:endParaRPr lang="da-DK" sz="1800" dirty="0"/>
                    </a:p>
                  </a:txBody>
                  <a:tcPr marL="82939" marR="82939" marT="41481" marB="41481"/>
                </a:tc>
                <a:extLst>
                  <a:ext uri="{0D108BD9-81ED-4DB2-BD59-A6C34878D82A}">
                    <a16:rowId xmlns:a16="http://schemas.microsoft.com/office/drawing/2014/main" xmlns="" val="10004"/>
                  </a:ext>
                </a:extLst>
              </a:tr>
              <a:tr h="359505">
                <a:tc>
                  <a:txBody>
                    <a:bodyPr/>
                    <a:lstStyle/>
                    <a:p>
                      <a:r>
                        <a:rPr lang="da-DK" sz="1800" dirty="0" smtClean="0"/>
                        <a:t>Sociale medier</a:t>
                      </a:r>
                      <a:endParaRPr lang="da-DK" sz="1800" dirty="0"/>
                    </a:p>
                  </a:txBody>
                  <a:tcPr marL="82939" marR="82939" marT="41481" marB="41481"/>
                </a:tc>
                <a:tc>
                  <a:txBody>
                    <a:bodyPr/>
                    <a:lstStyle/>
                    <a:p>
                      <a:pPr algn="ctr"/>
                      <a:r>
                        <a:rPr lang="da-DK" sz="1800" dirty="0" smtClean="0"/>
                        <a:t>100 pct.</a:t>
                      </a:r>
                      <a:endParaRPr lang="da-DK" sz="1800" dirty="0"/>
                    </a:p>
                  </a:txBody>
                  <a:tcPr marL="82939" marR="82939" marT="41481" marB="41481"/>
                </a:tc>
                <a:extLst>
                  <a:ext uri="{0D108BD9-81ED-4DB2-BD59-A6C34878D82A}">
                    <a16:rowId xmlns:a16="http://schemas.microsoft.com/office/drawing/2014/main" xmlns="" val="10005"/>
                  </a:ext>
                </a:extLst>
              </a:tr>
              <a:tr h="359505">
                <a:tc>
                  <a:txBody>
                    <a:bodyPr/>
                    <a:lstStyle/>
                    <a:p>
                      <a:endParaRPr lang="da-DK" sz="1800" dirty="0"/>
                    </a:p>
                  </a:txBody>
                  <a:tcPr marL="82939" marR="82939" marT="41481" marB="41481"/>
                </a:tc>
                <a:tc>
                  <a:txBody>
                    <a:bodyPr/>
                    <a:lstStyle/>
                    <a:p>
                      <a:pPr algn="ctr"/>
                      <a:endParaRPr lang="da-DK" sz="1800" dirty="0"/>
                    </a:p>
                  </a:txBody>
                  <a:tcPr marL="82939" marR="82939" marT="41481" marB="41481"/>
                </a:tc>
                <a:extLst>
                  <a:ext uri="{0D108BD9-81ED-4DB2-BD59-A6C34878D82A}">
                    <a16:rowId xmlns:a16="http://schemas.microsoft.com/office/drawing/2014/main" xmlns="" val="10006"/>
                  </a:ext>
                </a:extLst>
              </a:tr>
              <a:tr h="359505">
                <a:tc>
                  <a:txBody>
                    <a:bodyPr/>
                    <a:lstStyle/>
                    <a:p>
                      <a:r>
                        <a:rPr lang="da-DK" sz="1800" dirty="0" smtClean="0"/>
                        <a:t>Kreative</a:t>
                      </a:r>
                      <a:r>
                        <a:rPr lang="da-DK" sz="1800" baseline="0" dirty="0" smtClean="0"/>
                        <a:t> aktiviteter/musik/male/dans</a:t>
                      </a:r>
                      <a:endParaRPr lang="da-DK" sz="1800" dirty="0"/>
                    </a:p>
                  </a:txBody>
                  <a:tcPr marL="82939" marR="82939" marT="41481" marB="41481"/>
                </a:tc>
                <a:tc>
                  <a:txBody>
                    <a:bodyPr/>
                    <a:lstStyle/>
                    <a:p>
                      <a:pPr algn="ctr"/>
                      <a:r>
                        <a:rPr lang="da-DK" sz="1800" dirty="0" smtClean="0"/>
                        <a:t>23,5 </a:t>
                      </a:r>
                      <a:r>
                        <a:rPr lang="da-DK" sz="1800" dirty="0" err="1" smtClean="0"/>
                        <a:t>pct</a:t>
                      </a:r>
                      <a:endParaRPr lang="da-DK" sz="1800" dirty="0"/>
                    </a:p>
                  </a:txBody>
                  <a:tcPr marL="82939" marR="82939" marT="41481" marB="41481"/>
                </a:tc>
                <a:extLst>
                  <a:ext uri="{0D108BD9-81ED-4DB2-BD59-A6C34878D82A}">
                    <a16:rowId xmlns:a16="http://schemas.microsoft.com/office/drawing/2014/main" xmlns="" val="10007"/>
                  </a:ext>
                </a:extLst>
              </a:tr>
              <a:tr h="359505">
                <a:tc>
                  <a:txBody>
                    <a:bodyPr/>
                    <a:lstStyle/>
                    <a:p>
                      <a:endParaRPr lang="da-DK" sz="1800" dirty="0"/>
                    </a:p>
                  </a:txBody>
                  <a:tcPr marL="82939" marR="82939" marT="41481" marB="41481"/>
                </a:tc>
                <a:tc>
                  <a:txBody>
                    <a:bodyPr/>
                    <a:lstStyle/>
                    <a:p>
                      <a:pPr algn="ctr"/>
                      <a:endParaRPr lang="da-DK" sz="1800" dirty="0"/>
                    </a:p>
                  </a:txBody>
                  <a:tcPr marL="82939" marR="82939" marT="41481" marB="41481"/>
                </a:tc>
                <a:extLst>
                  <a:ext uri="{0D108BD9-81ED-4DB2-BD59-A6C34878D82A}">
                    <a16:rowId xmlns:a16="http://schemas.microsoft.com/office/drawing/2014/main" xmlns="" val="10008"/>
                  </a:ext>
                </a:extLst>
              </a:tr>
              <a:tr h="359505">
                <a:tc>
                  <a:txBody>
                    <a:bodyPr/>
                    <a:lstStyle/>
                    <a:p>
                      <a:r>
                        <a:rPr lang="da-DK" sz="1800" dirty="0" smtClean="0"/>
                        <a:t>Frivilligt</a:t>
                      </a:r>
                      <a:r>
                        <a:rPr lang="da-DK" sz="1800" baseline="0" dirty="0" smtClean="0"/>
                        <a:t> arbejde</a:t>
                      </a:r>
                      <a:endParaRPr lang="da-DK" sz="1800" dirty="0"/>
                    </a:p>
                  </a:txBody>
                  <a:tcPr marL="82939" marR="82939" marT="41481" marB="41481"/>
                </a:tc>
                <a:tc>
                  <a:txBody>
                    <a:bodyPr/>
                    <a:lstStyle/>
                    <a:p>
                      <a:pPr algn="ctr"/>
                      <a:r>
                        <a:rPr lang="da-DK" sz="1800" dirty="0" smtClean="0"/>
                        <a:t>20,7 </a:t>
                      </a:r>
                      <a:r>
                        <a:rPr lang="da-DK" sz="1800" dirty="0" err="1" smtClean="0"/>
                        <a:t>pct</a:t>
                      </a:r>
                      <a:endParaRPr lang="da-DK" sz="1800" dirty="0"/>
                    </a:p>
                  </a:txBody>
                  <a:tcPr marL="82939" marR="82939" marT="41481" marB="41481"/>
                </a:tc>
                <a:extLst>
                  <a:ext uri="{0D108BD9-81ED-4DB2-BD59-A6C34878D82A}">
                    <a16:rowId xmlns:a16="http://schemas.microsoft.com/office/drawing/2014/main" xmlns="" val="10009"/>
                  </a:ext>
                </a:extLst>
              </a:tr>
              <a:tr h="359505">
                <a:tc>
                  <a:txBody>
                    <a:bodyPr/>
                    <a:lstStyle/>
                    <a:p>
                      <a:endParaRPr lang="da-DK" sz="1800" dirty="0"/>
                    </a:p>
                  </a:txBody>
                  <a:tcPr marL="82939" marR="82939" marT="41481" marB="41481"/>
                </a:tc>
                <a:tc>
                  <a:txBody>
                    <a:bodyPr/>
                    <a:lstStyle/>
                    <a:p>
                      <a:pPr algn="ctr"/>
                      <a:endParaRPr lang="da-DK" sz="1800" dirty="0"/>
                    </a:p>
                  </a:txBody>
                  <a:tcPr marL="82939" marR="82939" marT="41481" marB="41481"/>
                </a:tc>
                <a:extLst>
                  <a:ext uri="{0D108BD9-81ED-4DB2-BD59-A6C34878D82A}">
                    <a16:rowId xmlns:a16="http://schemas.microsoft.com/office/drawing/2014/main" xmlns="" val="10010"/>
                  </a:ext>
                </a:extLst>
              </a:tr>
              <a:tr h="359505">
                <a:tc>
                  <a:txBody>
                    <a:bodyPr/>
                    <a:lstStyle/>
                    <a:p>
                      <a:r>
                        <a:rPr lang="da-DK" sz="1800" dirty="0" smtClean="0"/>
                        <a:t>Erhvervsarbejde</a:t>
                      </a:r>
                      <a:endParaRPr lang="da-DK" sz="1800" dirty="0"/>
                    </a:p>
                  </a:txBody>
                  <a:tcPr marL="82939" marR="82939" marT="41481" marB="41481"/>
                </a:tc>
                <a:tc>
                  <a:txBody>
                    <a:bodyPr/>
                    <a:lstStyle/>
                    <a:p>
                      <a:pPr algn="ctr"/>
                      <a:r>
                        <a:rPr lang="da-DK" sz="1800" dirty="0" smtClean="0"/>
                        <a:t>65,2 pct.</a:t>
                      </a:r>
                      <a:endParaRPr lang="da-DK" sz="1800" dirty="0"/>
                    </a:p>
                  </a:txBody>
                  <a:tcPr marL="82939" marR="82939" marT="41481" marB="41481"/>
                </a:tc>
                <a:extLst>
                  <a:ext uri="{0D108BD9-81ED-4DB2-BD59-A6C34878D82A}">
                    <a16:rowId xmlns:a16="http://schemas.microsoft.com/office/drawing/2014/main" xmlns="" val="10011"/>
                  </a:ext>
                </a:extLst>
              </a:tr>
            </a:tbl>
          </a:graphicData>
        </a:graphic>
      </p:graphicFrame>
      <p:sp>
        <p:nvSpPr>
          <p:cNvPr id="50220" name="Pladsholder til sidefod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7" tIns="41468" rIns="82937" bIns="41468" numCol="1" anchorCtr="0" compatLnSpc="1">
            <a:prstTxWarp prst="textNoShape">
              <a:avLst/>
            </a:prstTxWarp>
          </a:bodyPr>
          <a:lstStyle/>
          <a:p>
            <a:pPr>
              <a:defRPr/>
            </a:pPr>
            <a:r>
              <a:rPr lang="en-US" altLang="da-DK" smtClean="0"/>
              <a:t>Center for Ungdomstudier (CUR)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algn="ctr" eaLnBrk="1" hangingPunct="1"/>
            <a:r>
              <a:rPr lang="da-DK" altLang="da-DK" sz="4800" smtClean="0"/>
              <a:t>Studenter 1985</a:t>
            </a:r>
          </a:p>
        </p:txBody>
      </p:sp>
      <p:pic>
        <p:nvPicPr>
          <p:cNvPr id="6147"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2060575"/>
            <a:ext cx="8120063" cy="410527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a-DK" altLang="da-DK" sz="3600" smtClean="0"/>
              <a:t>Lektier kan tilpasses</a:t>
            </a:r>
            <a:br>
              <a:rPr lang="da-DK" altLang="da-DK" sz="3600" smtClean="0"/>
            </a:br>
            <a:endParaRPr lang="da-DK" altLang="da-DK" smtClean="0"/>
          </a:p>
        </p:txBody>
      </p:sp>
      <p:sp>
        <p:nvSpPr>
          <p:cNvPr id="24579" name="Pladsholder til indhold 2"/>
          <p:cNvSpPr>
            <a:spLocks noGrp="1"/>
          </p:cNvSpPr>
          <p:nvPr>
            <p:ph idx="1"/>
          </p:nvPr>
        </p:nvSpPr>
        <p:spPr/>
        <p:txBody>
          <a:bodyPr rtlCol="0">
            <a:normAutofit/>
          </a:bodyPr>
          <a:lstStyle/>
          <a:p>
            <a:pPr marL="274320" indent="-274320" eaLnBrk="1" fontAlgn="auto" hangingPunct="1">
              <a:spcAft>
                <a:spcPts val="0"/>
              </a:spcAft>
              <a:buClr>
                <a:srgbClr val="AD0101"/>
              </a:buClr>
              <a:buFont typeface="Arial" panose="020B0604020202020204" pitchFamily="34" charset="0"/>
              <a:buChar char="•"/>
              <a:defRPr/>
            </a:pPr>
            <a:r>
              <a:rPr lang="da-DK" i="1" dirty="0" smtClean="0">
                <a:solidFill>
                  <a:srgbClr val="303030"/>
                </a:solidFill>
              </a:rPr>
              <a:t>Arbejder </a:t>
            </a:r>
            <a:r>
              <a:rPr lang="da-DK" i="1" dirty="0">
                <a:solidFill>
                  <a:srgbClr val="303030"/>
                </a:solidFill>
              </a:rPr>
              <a:t>du?</a:t>
            </a:r>
            <a:br>
              <a:rPr lang="da-DK" i="1" dirty="0">
                <a:solidFill>
                  <a:srgbClr val="303030"/>
                </a:solidFill>
              </a:rPr>
            </a:br>
            <a:r>
              <a:rPr lang="da-DK" dirty="0">
                <a:solidFill>
                  <a:srgbClr val="303030"/>
                </a:solidFill>
              </a:rPr>
              <a:t>Jeg skal begynde på arbejde i dag, og jeg ved godt, at jeg kommer til at vælge skolen fra. Man siger ikke, at man ikke kan komme, fordi man har dansk for.</a:t>
            </a:r>
            <a:endParaRPr lang="da-DK" i="1" dirty="0">
              <a:solidFill>
                <a:srgbClr val="303030"/>
              </a:solidFill>
            </a:endParaRPr>
          </a:p>
          <a:p>
            <a:pPr marL="274320" indent="-274320" eaLnBrk="1" fontAlgn="auto" hangingPunct="1">
              <a:spcAft>
                <a:spcPts val="0"/>
              </a:spcAft>
              <a:buClr>
                <a:srgbClr val="AD0101"/>
              </a:buClr>
              <a:buFont typeface="Arial" panose="020B0604020202020204" pitchFamily="34" charset="0"/>
              <a:buChar char="•"/>
              <a:defRPr/>
            </a:pPr>
            <a:r>
              <a:rPr lang="da-DK" i="1" dirty="0">
                <a:solidFill>
                  <a:srgbClr val="303030"/>
                </a:solidFill>
              </a:rPr>
              <a:t>Så erhvervsarbejde er vigtigt?</a:t>
            </a:r>
            <a:br>
              <a:rPr lang="da-DK" i="1" dirty="0">
                <a:solidFill>
                  <a:srgbClr val="303030"/>
                </a:solidFill>
              </a:rPr>
            </a:br>
            <a:r>
              <a:rPr lang="da-DK" dirty="0">
                <a:solidFill>
                  <a:srgbClr val="303030"/>
                </a:solidFill>
              </a:rPr>
              <a:t>Jeg vil aldrig blive væk fra en time for at gå på arbejde, men jeg kunne sagtens finde på at droppe lektier. Altså afleveringer – dem laver man altid til tiden – men lektier, det er sådan mere fleksibelt.</a:t>
            </a:r>
            <a:br>
              <a:rPr lang="da-DK" dirty="0">
                <a:solidFill>
                  <a:srgbClr val="303030"/>
                </a:solidFill>
              </a:rPr>
            </a:br>
            <a:r>
              <a:rPr lang="da-DK" dirty="0">
                <a:solidFill>
                  <a:srgbClr val="303030"/>
                </a:solidFill>
              </a:rPr>
              <a:t>(Pige, 1.g)</a:t>
            </a:r>
          </a:p>
          <a:p>
            <a:pPr marL="0" indent="0" eaLnBrk="1" fontAlgn="auto" hangingPunct="1">
              <a:spcAft>
                <a:spcPts val="0"/>
              </a:spcAft>
              <a:buFont typeface="Arial" charset="0"/>
              <a:buNone/>
              <a:defRPr/>
            </a:pPr>
            <a:endParaRPr lang="da-DK"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3"/>
          <p:cNvSpPr>
            <a:spLocks noGrp="1" noChangeArrowheads="1"/>
          </p:cNvSpPr>
          <p:nvPr>
            <p:ph type="title"/>
          </p:nvPr>
        </p:nvSpPr>
        <p:spPr/>
        <p:txBody>
          <a:bodyPr/>
          <a:lstStyle/>
          <a:p>
            <a:pPr eaLnBrk="1" hangingPunct="1"/>
            <a:r>
              <a:rPr lang="da-DK" altLang="da-DK" sz="4000" smtClean="0"/>
              <a:t>Hvor meget tid anvender de på lektier?</a:t>
            </a:r>
          </a:p>
        </p:txBody>
      </p:sp>
      <p:graphicFrame>
        <p:nvGraphicFramePr>
          <p:cNvPr id="27719" name="Group 71"/>
          <p:cNvGraphicFramePr>
            <a:graphicFrameLocks noGrp="1"/>
          </p:cNvGraphicFramePr>
          <p:nvPr>
            <p:ph type="tbl" idx="1"/>
          </p:nvPr>
        </p:nvGraphicFramePr>
        <p:xfrm>
          <a:off x="468313" y="2133600"/>
          <a:ext cx="7812087" cy="2073275"/>
        </p:xfrm>
        <a:graphic>
          <a:graphicData uri="http://schemas.openxmlformats.org/drawingml/2006/table">
            <a:tbl>
              <a:tblPr/>
              <a:tblGrid>
                <a:gridCol w="1116874">
                  <a:extLst>
                    <a:ext uri="{9D8B030D-6E8A-4147-A177-3AD203B41FA5}">
                      <a16:colId xmlns:a16="http://schemas.microsoft.com/office/drawing/2014/main" xmlns="" val="20000"/>
                    </a:ext>
                  </a:extLst>
                </a:gridCol>
                <a:gridCol w="1043152">
                  <a:extLst>
                    <a:ext uri="{9D8B030D-6E8A-4147-A177-3AD203B41FA5}">
                      <a16:colId xmlns:a16="http://schemas.microsoft.com/office/drawing/2014/main" xmlns="" val="20001"/>
                    </a:ext>
                  </a:extLst>
                </a:gridCol>
                <a:gridCol w="1187581">
                  <a:extLst>
                    <a:ext uri="{9D8B030D-6E8A-4147-A177-3AD203B41FA5}">
                      <a16:colId xmlns:a16="http://schemas.microsoft.com/office/drawing/2014/main" xmlns="" val="20002"/>
                    </a:ext>
                  </a:extLst>
                </a:gridCol>
                <a:gridCol w="1116872">
                  <a:extLst>
                    <a:ext uri="{9D8B030D-6E8A-4147-A177-3AD203B41FA5}">
                      <a16:colId xmlns:a16="http://schemas.microsoft.com/office/drawing/2014/main" xmlns="" val="20003"/>
                    </a:ext>
                  </a:extLst>
                </a:gridCol>
                <a:gridCol w="1115366">
                  <a:extLst>
                    <a:ext uri="{9D8B030D-6E8A-4147-A177-3AD203B41FA5}">
                      <a16:colId xmlns:a16="http://schemas.microsoft.com/office/drawing/2014/main" xmlns="" val="20004"/>
                    </a:ext>
                  </a:extLst>
                </a:gridCol>
                <a:gridCol w="1116874">
                  <a:extLst>
                    <a:ext uri="{9D8B030D-6E8A-4147-A177-3AD203B41FA5}">
                      <a16:colId xmlns:a16="http://schemas.microsoft.com/office/drawing/2014/main" xmlns="" val="20005"/>
                    </a:ext>
                  </a:extLst>
                </a:gridCol>
                <a:gridCol w="1115366">
                  <a:extLst>
                    <a:ext uri="{9D8B030D-6E8A-4147-A177-3AD203B41FA5}">
                      <a16:colId xmlns:a16="http://schemas.microsoft.com/office/drawing/2014/main" xmlns="" val="20006"/>
                    </a:ext>
                  </a:extLst>
                </a:gridCol>
              </a:tblGrid>
              <a:tr h="13110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err="1" smtClean="0">
                          <a:ln>
                            <a:noFill/>
                          </a:ln>
                          <a:solidFill>
                            <a:schemeClr val="tx1"/>
                          </a:solidFill>
                          <a:effectLst/>
                          <a:latin typeface="Arial" charset="0"/>
                          <a:cs typeface="Arial" charset="0"/>
                        </a:rPr>
                        <a:t>Tidsfor-brug</a:t>
                      </a:r>
                      <a:r>
                        <a:rPr kumimoji="0" lang="da-DK" sz="2000" b="0" i="0" u="none" strike="noStrike" cap="none" normalizeH="0" baseline="0" dirty="0" smtClean="0">
                          <a:ln>
                            <a:noFill/>
                          </a:ln>
                          <a:solidFill>
                            <a:schemeClr val="tx1"/>
                          </a:solidFill>
                          <a:effectLst/>
                          <a:latin typeface="Arial" charset="0"/>
                          <a:cs typeface="Arial" charset="0"/>
                        </a:rPr>
                        <a:t> i timer/pr. uge </a:t>
                      </a:r>
                    </a:p>
                  </a:txBody>
                  <a:tcPr marL="91432" marR="91432"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smtClean="0">
                          <a:ln>
                            <a:noFill/>
                          </a:ln>
                          <a:solidFill>
                            <a:srgbClr val="FF0000"/>
                          </a:solidFill>
                          <a:effectLst/>
                          <a:latin typeface="Arial" charset="0"/>
                          <a:cs typeface="Arial" charset="0"/>
                        </a:rPr>
                        <a:t>1.g drenge</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smtClean="0">
                          <a:ln>
                            <a:noFill/>
                          </a:ln>
                          <a:solidFill>
                            <a:srgbClr val="FF0000"/>
                          </a:solidFill>
                          <a:effectLst/>
                          <a:latin typeface="Arial" charset="0"/>
                          <a:cs typeface="Arial" charset="0"/>
                        </a:rPr>
                        <a:t>1.g</a:t>
                      </a:r>
                      <a:br>
                        <a:rPr kumimoji="0" lang="da-DK" sz="2000" b="0" i="0" u="none" strike="noStrike" cap="none" normalizeH="0" baseline="0" dirty="0" smtClean="0">
                          <a:ln>
                            <a:noFill/>
                          </a:ln>
                          <a:solidFill>
                            <a:srgbClr val="FF0000"/>
                          </a:solidFill>
                          <a:effectLst/>
                          <a:latin typeface="Arial" charset="0"/>
                          <a:cs typeface="Arial" charset="0"/>
                        </a:rPr>
                      </a:br>
                      <a:r>
                        <a:rPr kumimoji="0" lang="da-DK" sz="2000" b="0" i="0" u="none" strike="noStrike" cap="none" normalizeH="0" baseline="0" dirty="0" smtClean="0">
                          <a:ln>
                            <a:noFill/>
                          </a:ln>
                          <a:solidFill>
                            <a:srgbClr val="FF0000"/>
                          </a:solidFill>
                          <a:effectLst/>
                          <a:latin typeface="Arial" charset="0"/>
                          <a:cs typeface="Arial" charset="0"/>
                        </a:rPr>
                        <a:t>piger</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smtClean="0">
                          <a:ln>
                            <a:noFill/>
                          </a:ln>
                          <a:solidFill>
                            <a:srgbClr val="002060"/>
                          </a:solidFill>
                          <a:effectLst/>
                          <a:latin typeface="Arial" charset="0"/>
                          <a:cs typeface="Arial" charset="0"/>
                        </a:rPr>
                        <a:t>2.g drenge</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smtClean="0">
                          <a:ln>
                            <a:noFill/>
                          </a:ln>
                          <a:solidFill>
                            <a:srgbClr val="002060"/>
                          </a:solidFill>
                          <a:effectLst/>
                          <a:latin typeface="Arial" charset="0"/>
                          <a:cs typeface="Arial" charset="0"/>
                        </a:rPr>
                        <a:t>2.g piger</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smtClean="0">
                          <a:ln>
                            <a:noFill/>
                          </a:ln>
                          <a:solidFill>
                            <a:srgbClr val="003300"/>
                          </a:solidFill>
                          <a:effectLst/>
                          <a:latin typeface="Arial" charset="0"/>
                          <a:cs typeface="Arial" charset="0"/>
                        </a:rPr>
                        <a:t>3.g drenge</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smtClean="0">
                          <a:ln>
                            <a:noFill/>
                          </a:ln>
                          <a:solidFill>
                            <a:srgbClr val="003300"/>
                          </a:solidFill>
                          <a:effectLst/>
                          <a:latin typeface="Arial" charset="0"/>
                          <a:cs typeface="Arial" charset="0"/>
                        </a:rPr>
                        <a:t>3.g piger</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62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charset="0"/>
                          <a:cs typeface="Arial" charset="0"/>
                        </a:rPr>
                        <a:t>10-20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1" i="0" u="none" strike="noStrike" cap="none" normalizeH="0" baseline="0" dirty="0" smtClean="0">
                          <a:ln>
                            <a:noFill/>
                          </a:ln>
                          <a:solidFill>
                            <a:schemeClr val="tx1"/>
                          </a:solidFill>
                          <a:effectLst/>
                          <a:latin typeface="Arial" charset="0"/>
                          <a:cs typeface="Arial" charset="0"/>
                        </a:rPr>
                        <a:t>timer</a:t>
                      </a:r>
                    </a:p>
                  </a:txBody>
                  <a:tcPr marL="91432" marR="91432"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1" i="0" u="none" strike="noStrike" cap="none" normalizeH="0" baseline="0" dirty="0" smtClean="0">
                          <a:ln>
                            <a:noFill/>
                          </a:ln>
                          <a:solidFill>
                            <a:srgbClr val="FF0000"/>
                          </a:solidFill>
                          <a:effectLst/>
                          <a:latin typeface="Arial" charset="0"/>
                          <a:cs typeface="Arial" charset="0"/>
                        </a:rPr>
                        <a:t>9</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1" i="0" u="none" strike="noStrike" cap="none" normalizeH="0" baseline="0" dirty="0" smtClean="0">
                          <a:ln>
                            <a:noFill/>
                          </a:ln>
                          <a:solidFill>
                            <a:srgbClr val="FF0000"/>
                          </a:solidFill>
                          <a:effectLst/>
                          <a:latin typeface="Arial" charset="0"/>
                          <a:cs typeface="Arial" charset="0"/>
                        </a:rPr>
                        <a:t>27</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1" i="0" u="none" strike="noStrike" cap="none" normalizeH="0" baseline="0" dirty="0" smtClean="0">
                          <a:ln>
                            <a:noFill/>
                          </a:ln>
                          <a:solidFill>
                            <a:srgbClr val="002060"/>
                          </a:solidFill>
                          <a:effectLst/>
                          <a:latin typeface="Arial" charset="0"/>
                          <a:cs typeface="Arial" charset="0"/>
                        </a:rPr>
                        <a:t>20</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1" i="0" u="none" strike="noStrike" cap="none" normalizeH="0" baseline="0" dirty="0" smtClean="0">
                          <a:ln>
                            <a:noFill/>
                          </a:ln>
                          <a:solidFill>
                            <a:srgbClr val="002060"/>
                          </a:solidFill>
                          <a:effectLst/>
                          <a:latin typeface="Arial" charset="0"/>
                          <a:cs typeface="Arial" charset="0"/>
                        </a:rPr>
                        <a:t>43</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1" i="0" u="none" strike="noStrike" cap="none" normalizeH="0" baseline="0" dirty="0" smtClean="0">
                          <a:ln>
                            <a:noFill/>
                          </a:ln>
                          <a:solidFill>
                            <a:srgbClr val="003300"/>
                          </a:solidFill>
                          <a:effectLst/>
                          <a:latin typeface="Arial" charset="0"/>
                          <a:cs typeface="Arial" charset="0"/>
                        </a:rPr>
                        <a:t>35</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1" i="0" u="none" strike="noStrike" cap="none" normalizeH="0" baseline="0" dirty="0" smtClean="0">
                          <a:ln>
                            <a:noFill/>
                          </a:ln>
                          <a:solidFill>
                            <a:srgbClr val="003300"/>
                          </a:solidFill>
                          <a:effectLst/>
                          <a:latin typeface="Arial" charset="0"/>
                          <a:cs typeface="Arial" charset="0"/>
                        </a:rPr>
                        <a:t>57</a:t>
                      </a:r>
                    </a:p>
                  </a:txBody>
                  <a:tcPr marL="91432" marR="9143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ktangel 3"/>
          <p:cNvSpPr>
            <a:spLocks noChangeArrowheads="1"/>
          </p:cNvSpPr>
          <p:nvPr/>
        </p:nvSpPr>
        <p:spPr bwMode="auto">
          <a:xfrm>
            <a:off x="755650" y="836613"/>
            <a:ext cx="6954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da-DK" sz="2800" dirty="0">
                <a:latin typeface="+mj-lt"/>
              </a:rPr>
              <a:t>En primær fritidsaktivitet – et ritualiseret frirum</a:t>
            </a:r>
          </a:p>
        </p:txBody>
      </p:sp>
      <p:sp>
        <p:nvSpPr>
          <p:cNvPr id="2" name="Rektangel 1"/>
          <p:cNvSpPr/>
          <p:nvPr/>
        </p:nvSpPr>
        <p:spPr>
          <a:xfrm>
            <a:off x="468313" y="1989138"/>
            <a:ext cx="7704137" cy="2197100"/>
          </a:xfrm>
          <a:prstGeom prst="rect">
            <a:avLst/>
          </a:prstGeom>
        </p:spPr>
        <p:txBody>
          <a:bodyPr>
            <a:spAutoFit/>
          </a:bodyPr>
          <a:lstStyle/>
          <a:p>
            <a:pPr marL="274320" indent="-274320" eaLnBrk="1" fontAlgn="auto" hangingPunct="1">
              <a:lnSpc>
                <a:spcPct val="80000"/>
              </a:lnSpc>
              <a:spcBef>
                <a:spcPct val="20000"/>
              </a:spcBef>
              <a:spcAft>
                <a:spcPts val="0"/>
              </a:spcAft>
              <a:buClr>
                <a:srgbClr val="AD0101"/>
              </a:buClr>
              <a:buFont typeface="Arial" pitchFamily="34" charset="0"/>
              <a:buChar char="•"/>
              <a:defRPr/>
            </a:pPr>
            <a:r>
              <a:rPr lang="da-DK" dirty="0">
                <a:solidFill>
                  <a:srgbClr val="303030"/>
                </a:solidFill>
                <a:latin typeface="Times New Roman"/>
                <a:cs typeface="+mn-cs"/>
              </a:rPr>
              <a:t>… Jeg vil ikke droppe håndbolden, fordi det også er et frirum. At lave noget helt andet. Det vil jeg aldrig nogensinde droppe. Jeg prioriterer det rimeligt højt.</a:t>
            </a:r>
            <a:br>
              <a:rPr lang="da-DK" dirty="0">
                <a:solidFill>
                  <a:srgbClr val="303030"/>
                </a:solidFill>
                <a:latin typeface="Times New Roman"/>
                <a:cs typeface="+mn-cs"/>
              </a:rPr>
            </a:br>
            <a:r>
              <a:rPr lang="da-DK" dirty="0">
                <a:solidFill>
                  <a:srgbClr val="303030"/>
                </a:solidFill>
                <a:latin typeface="Times New Roman"/>
                <a:cs typeface="+mn-cs"/>
              </a:rPr>
              <a:t>(Pige, 3.g)</a:t>
            </a:r>
          </a:p>
          <a:p>
            <a:pPr marL="274320" indent="-274320" eaLnBrk="1" fontAlgn="auto" hangingPunct="1">
              <a:lnSpc>
                <a:spcPct val="80000"/>
              </a:lnSpc>
              <a:spcBef>
                <a:spcPct val="20000"/>
              </a:spcBef>
              <a:spcAft>
                <a:spcPts val="0"/>
              </a:spcAft>
              <a:buClr>
                <a:srgbClr val="AD0101"/>
              </a:buClr>
              <a:buFont typeface="Arial" pitchFamily="34" charset="0"/>
              <a:buChar char="•"/>
              <a:defRPr/>
            </a:pPr>
            <a:endParaRPr lang="da-DK" dirty="0">
              <a:solidFill>
                <a:srgbClr val="303030"/>
              </a:solidFill>
              <a:latin typeface="Times New Roman"/>
              <a:cs typeface="+mn-cs"/>
            </a:endParaRPr>
          </a:p>
          <a:p>
            <a:pPr marL="274320" indent="-274320" eaLnBrk="1" fontAlgn="auto" hangingPunct="1">
              <a:lnSpc>
                <a:spcPct val="80000"/>
              </a:lnSpc>
              <a:spcBef>
                <a:spcPct val="20000"/>
              </a:spcBef>
              <a:spcAft>
                <a:spcPts val="0"/>
              </a:spcAft>
              <a:buClr>
                <a:srgbClr val="AD0101"/>
              </a:buClr>
              <a:buFont typeface="Arial" pitchFamily="34" charset="0"/>
              <a:buChar char="•"/>
              <a:defRPr/>
            </a:pPr>
            <a:r>
              <a:rPr lang="da-DK" dirty="0">
                <a:solidFill>
                  <a:srgbClr val="303030"/>
                </a:solidFill>
                <a:latin typeface="Times New Roman"/>
                <a:cs typeface="+mn-cs"/>
              </a:rPr>
              <a:t>… Så kommer jeg hjem fra fodbold, og så er jeg også mere frisket op, synes jeg. Når man har udøvet en fysisk aktivitet, så er man mere klar til at lave lektier ... </a:t>
            </a:r>
            <a:br>
              <a:rPr lang="da-DK" dirty="0">
                <a:solidFill>
                  <a:srgbClr val="303030"/>
                </a:solidFill>
                <a:latin typeface="Times New Roman"/>
                <a:cs typeface="+mn-cs"/>
              </a:rPr>
            </a:br>
            <a:r>
              <a:rPr lang="da-DK" dirty="0">
                <a:solidFill>
                  <a:srgbClr val="303030"/>
                </a:solidFill>
                <a:latin typeface="Times New Roman"/>
                <a:cs typeface="+mn-cs"/>
              </a:rPr>
              <a:t>(Dreng, 1.g) </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365625"/>
            <a:ext cx="2706688"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7620000" cy="2108200"/>
          </a:xfrm>
          <a:extLst/>
        </p:spPr>
        <p:txBody>
          <a:bodyPr rtlCol="0">
            <a:normAutofit/>
          </a:bodyPr>
          <a:lstStyle/>
          <a:p>
            <a:pPr defTabSz="914305" eaLnBrk="1" fontAlgn="auto" hangingPunct="1">
              <a:spcAft>
                <a:spcPts val="0"/>
              </a:spcAft>
              <a:defRPr/>
            </a:pPr>
            <a:r>
              <a:rPr lang="da-DK" sz="2903" dirty="0"/>
              <a:t>Drenge vokser op med forbilleder der har klaret sig på trods af manglende flid i skolen - piger vokser op med Helle T, Inger </a:t>
            </a:r>
            <a:r>
              <a:rPr lang="da-DK" sz="2903" dirty="0" err="1"/>
              <a:t>Støjberg</a:t>
            </a:r>
            <a:r>
              <a:rPr lang="da-DK" sz="2903" dirty="0"/>
              <a:t>, Medina og Amalie – og hendes mor….</a:t>
            </a:r>
          </a:p>
        </p:txBody>
      </p:sp>
      <p:sp>
        <p:nvSpPr>
          <p:cNvPr id="28675" name="Rectangle 3"/>
          <p:cNvSpPr>
            <a:spLocks noGrp="1" noChangeArrowheads="1"/>
          </p:cNvSpPr>
          <p:nvPr>
            <p:ph idx="1"/>
          </p:nvPr>
        </p:nvSpPr>
        <p:spPr>
          <a:xfrm>
            <a:off x="457200" y="2514600"/>
            <a:ext cx="7620000" cy="3886200"/>
          </a:xfrm>
        </p:spPr>
        <p:txBody>
          <a:bodyPr rtlCol="0">
            <a:normAutofit/>
          </a:bodyPr>
          <a:lstStyle/>
          <a:p>
            <a:pPr eaLnBrk="1" fontAlgn="auto" hangingPunct="1">
              <a:lnSpc>
                <a:spcPct val="85000"/>
              </a:lnSpc>
              <a:spcAft>
                <a:spcPts val="0"/>
              </a:spcAft>
              <a:buFont typeface="Arial" panose="020B0604020202020204" pitchFamily="34" charset="0"/>
              <a:buChar char="•"/>
              <a:defRPr/>
            </a:pPr>
            <a:r>
              <a:rPr lang="da-DK" altLang="da-DK" sz="2540" smtClean="0"/>
              <a:t>Og så giver det jo meget god mening at læse lektier….for man skulle jo nødig ende som Amalie….</a:t>
            </a:r>
          </a:p>
          <a:p>
            <a:pPr eaLnBrk="1" fontAlgn="auto" hangingPunct="1">
              <a:lnSpc>
                <a:spcPct val="85000"/>
              </a:lnSpc>
              <a:spcAft>
                <a:spcPts val="0"/>
              </a:spcAft>
              <a:buFont typeface="Arial" panose="020B0604020202020204" pitchFamily="34" charset="0"/>
              <a:buChar char="•"/>
              <a:defRPr/>
            </a:pPr>
            <a:r>
              <a:rPr lang="da-DK" altLang="da-DK" sz="2540" smtClean="0"/>
              <a:t>Piger er eksponenter for en kultur, hvor det gælder om at være gode til det hele – drenge vælger nogle få arenaer de satser på….</a:t>
            </a:r>
          </a:p>
          <a:p>
            <a:pPr eaLnBrk="1" fontAlgn="auto" hangingPunct="1">
              <a:lnSpc>
                <a:spcPct val="85000"/>
              </a:lnSpc>
              <a:spcAft>
                <a:spcPts val="0"/>
              </a:spcAft>
              <a:buFont typeface="Arial" panose="020B0604020202020204" pitchFamily="34" charset="0"/>
              <a:buChar char="•"/>
              <a:defRPr/>
            </a:pPr>
            <a:r>
              <a:rPr lang="da-DK" altLang="da-DK" sz="2540" smtClean="0"/>
              <a:t>For piger består udfordringen i at skulle kombinere ”macho”-inspireret ”bitchedness” med ”hyper- feminitet” – hvilket ikke altid er helt enkelt!</a:t>
            </a:r>
            <a:endParaRPr lang="da-DK" altLang="da-DK" sz="2540" b="1" smtClean="0"/>
          </a:p>
        </p:txBody>
      </p:sp>
      <p:sp>
        <p:nvSpPr>
          <p:cNvPr id="28676" name="Pladsholder til sidefod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77">
                <a:solidFill>
                  <a:schemeClr val="tx1"/>
                </a:solidFill>
                <a:latin typeface="Times New Roman" panose="02020603050405020304" pitchFamily="18" charset="0"/>
              </a:defRPr>
            </a:lvl1pPr>
            <a:lvl2pPr marL="673930" indent="-259204">
              <a:defRPr sz="2177">
                <a:solidFill>
                  <a:schemeClr val="tx1"/>
                </a:solidFill>
                <a:latin typeface="Times New Roman" panose="02020603050405020304" pitchFamily="18" charset="0"/>
              </a:defRPr>
            </a:lvl2pPr>
            <a:lvl3pPr marL="1036815" indent="-207363">
              <a:defRPr sz="2177">
                <a:solidFill>
                  <a:schemeClr val="tx1"/>
                </a:solidFill>
                <a:latin typeface="Times New Roman" panose="02020603050405020304" pitchFamily="18" charset="0"/>
              </a:defRPr>
            </a:lvl3pPr>
            <a:lvl4pPr marL="1451541" indent="-207363">
              <a:defRPr sz="2177">
                <a:solidFill>
                  <a:schemeClr val="tx1"/>
                </a:solidFill>
                <a:latin typeface="Times New Roman" panose="02020603050405020304" pitchFamily="18" charset="0"/>
              </a:defRPr>
            </a:lvl4pPr>
            <a:lvl5pPr marL="1866268" indent="-207363">
              <a:defRPr sz="2177">
                <a:solidFill>
                  <a:schemeClr val="tx1"/>
                </a:solidFill>
                <a:latin typeface="Times New Roman" panose="02020603050405020304" pitchFamily="18" charset="0"/>
              </a:defRPr>
            </a:lvl5pPr>
            <a:lvl6pPr marL="2280994" indent="-207363" eaLnBrk="0" fontAlgn="base" hangingPunct="0">
              <a:spcBef>
                <a:spcPct val="0"/>
              </a:spcBef>
              <a:spcAft>
                <a:spcPct val="0"/>
              </a:spcAft>
              <a:defRPr sz="2177">
                <a:solidFill>
                  <a:schemeClr val="tx1"/>
                </a:solidFill>
                <a:latin typeface="Times New Roman" panose="02020603050405020304" pitchFamily="18" charset="0"/>
              </a:defRPr>
            </a:lvl6pPr>
            <a:lvl7pPr marL="2695720" indent="-207363" eaLnBrk="0" fontAlgn="base" hangingPunct="0">
              <a:spcBef>
                <a:spcPct val="0"/>
              </a:spcBef>
              <a:spcAft>
                <a:spcPct val="0"/>
              </a:spcAft>
              <a:defRPr sz="2177">
                <a:solidFill>
                  <a:schemeClr val="tx1"/>
                </a:solidFill>
                <a:latin typeface="Times New Roman" panose="02020603050405020304" pitchFamily="18" charset="0"/>
              </a:defRPr>
            </a:lvl7pPr>
            <a:lvl8pPr marL="3110446" indent="-207363" eaLnBrk="0" fontAlgn="base" hangingPunct="0">
              <a:spcBef>
                <a:spcPct val="0"/>
              </a:spcBef>
              <a:spcAft>
                <a:spcPct val="0"/>
              </a:spcAft>
              <a:defRPr sz="2177">
                <a:solidFill>
                  <a:schemeClr val="tx1"/>
                </a:solidFill>
                <a:latin typeface="Times New Roman" panose="02020603050405020304" pitchFamily="18" charset="0"/>
              </a:defRPr>
            </a:lvl8pPr>
            <a:lvl9pPr marL="3525172" indent="-207363" eaLnBrk="0" fontAlgn="base" hangingPunct="0">
              <a:spcBef>
                <a:spcPct val="0"/>
              </a:spcBef>
              <a:spcAft>
                <a:spcPct val="0"/>
              </a:spcAft>
              <a:defRPr sz="2177">
                <a:solidFill>
                  <a:schemeClr val="tx1"/>
                </a:solidFill>
                <a:latin typeface="Times New Roman" panose="02020603050405020304" pitchFamily="18" charset="0"/>
              </a:defRPr>
            </a:lvl9pPr>
          </a:lstStyle>
          <a:p>
            <a:pPr algn="l">
              <a:defRPr/>
            </a:pPr>
            <a:r>
              <a:rPr lang="en-US" altLang="da-DK" sz="1179" smtClean="0">
                <a:solidFill>
                  <a:schemeClr val="bg2"/>
                </a:solidFill>
              </a:rPr>
              <a:t>Center for Ungdomsstudier (CUR)</a:t>
            </a:r>
          </a:p>
        </p:txBody>
      </p:sp>
      <p:pic>
        <p:nvPicPr>
          <p:cNvPr id="33797" name="Billed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5467350"/>
            <a:ext cx="7353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algn="ctr" defTabSz="912813" eaLnBrk="1" hangingPunct="1"/>
            <a:r>
              <a:rPr lang="en-GB" altLang="da-DK" smtClean="0"/>
              <a:t>Fra forældre til logistik-chef </a:t>
            </a:r>
          </a:p>
        </p:txBody>
      </p:sp>
      <p:sp>
        <p:nvSpPr>
          <p:cNvPr id="31747" name="Rectangle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GB" altLang="da-DK" sz="2540" smtClean="0"/>
              <a:t>Om behovet for metaintentionelle voksne!</a:t>
            </a:r>
          </a:p>
          <a:p>
            <a:pPr eaLnBrk="1" fontAlgn="auto" hangingPunct="1">
              <a:spcAft>
                <a:spcPts val="0"/>
              </a:spcAft>
              <a:buFont typeface="Arial" panose="020B0604020202020204" pitchFamily="34" charset="0"/>
              <a:buChar char="•"/>
              <a:defRPr/>
            </a:pPr>
            <a:endParaRPr lang="en-GB" altLang="da-DK" smtClean="0"/>
          </a:p>
          <a:p>
            <a:pPr eaLnBrk="1" fontAlgn="auto" hangingPunct="1">
              <a:spcAft>
                <a:spcPts val="0"/>
              </a:spcAft>
              <a:buFont typeface="Arial" panose="020B0604020202020204" pitchFamily="34" charset="0"/>
              <a:buChar char="•"/>
              <a:defRPr/>
            </a:pPr>
            <a:endParaRPr lang="en-GB" altLang="da-DK" smtClean="0"/>
          </a:p>
        </p:txBody>
      </p:sp>
      <p:sp>
        <p:nvSpPr>
          <p:cNvPr id="31748" name="Pladsholder til sidefod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77">
                <a:solidFill>
                  <a:schemeClr val="tx1"/>
                </a:solidFill>
                <a:latin typeface="Times New Roman" panose="02020603050405020304" pitchFamily="18" charset="0"/>
              </a:defRPr>
            </a:lvl1pPr>
            <a:lvl2pPr marL="673930" indent="-259204">
              <a:defRPr sz="2177">
                <a:solidFill>
                  <a:schemeClr val="tx1"/>
                </a:solidFill>
                <a:latin typeface="Times New Roman" panose="02020603050405020304" pitchFamily="18" charset="0"/>
              </a:defRPr>
            </a:lvl2pPr>
            <a:lvl3pPr marL="1036815" indent="-207363">
              <a:defRPr sz="2177">
                <a:solidFill>
                  <a:schemeClr val="tx1"/>
                </a:solidFill>
                <a:latin typeface="Times New Roman" panose="02020603050405020304" pitchFamily="18" charset="0"/>
              </a:defRPr>
            </a:lvl3pPr>
            <a:lvl4pPr marL="1451541" indent="-207363">
              <a:defRPr sz="2177">
                <a:solidFill>
                  <a:schemeClr val="tx1"/>
                </a:solidFill>
                <a:latin typeface="Times New Roman" panose="02020603050405020304" pitchFamily="18" charset="0"/>
              </a:defRPr>
            </a:lvl4pPr>
            <a:lvl5pPr marL="1866268" indent="-207363">
              <a:defRPr sz="2177">
                <a:solidFill>
                  <a:schemeClr val="tx1"/>
                </a:solidFill>
                <a:latin typeface="Times New Roman" panose="02020603050405020304" pitchFamily="18" charset="0"/>
              </a:defRPr>
            </a:lvl5pPr>
            <a:lvl6pPr marL="2280994" indent="-207363" eaLnBrk="0" fontAlgn="base" hangingPunct="0">
              <a:spcBef>
                <a:spcPct val="0"/>
              </a:spcBef>
              <a:spcAft>
                <a:spcPct val="0"/>
              </a:spcAft>
              <a:defRPr sz="2177">
                <a:solidFill>
                  <a:schemeClr val="tx1"/>
                </a:solidFill>
                <a:latin typeface="Times New Roman" panose="02020603050405020304" pitchFamily="18" charset="0"/>
              </a:defRPr>
            </a:lvl6pPr>
            <a:lvl7pPr marL="2695720" indent="-207363" eaLnBrk="0" fontAlgn="base" hangingPunct="0">
              <a:spcBef>
                <a:spcPct val="0"/>
              </a:spcBef>
              <a:spcAft>
                <a:spcPct val="0"/>
              </a:spcAft>
              <a:defRPr sz="2177">
                <a:solidFill>
                  <a:schemeClr val="tx1"/>
                </a:solidFill>
                <a:latin typeface="Times New Roman" panose="02020603050405020304" pitchFamily="18" charset="0"/>
              </a:defRPr>
            </a:lvl7pPr>
            <a:lvl8pPr marL="3110446" indent="-207363" eaLnBrk="0" fontAlgn="base" hangingPunct="0">
              <a:spcBef>
                <a:spcPct val="0"/>
              </a:spcBef>
              <a:spcAft>
                <a:spcPct val="0"/>
              </a:spcAft>
              <a:defRPr sz="2177">
                <a:solidFill>
                  <a:schemeClr val="tx1"/>
                </a:solidFill>
                <a:latin typeface="Times New Roman" panose="02020603050405020304" pitchFamily="18" charset="0"/>
              </a:defRPr>
            </a:lvl8pPr>
            <a:lvl9pPr marL="3525172" indent="-207363" eaLnBrk="0" fontAlgn="base" hangingPunct="0">
              <a:spcBef>
                <a:spcPct val="0"/>
              </a:spcBef>
              <a:spcAft>
                <a:spcPct val="0"/>
              </a:spcAft>
              <a:defRPr sz="2177">
                <a:solidFill>
                  <a:schemeClr val="tx1"/>
                </a:solidFill>
                <a:latin typeface="Times New Roman" panose="02020603050405020304" pitchFamily="18" charset="0"/>
              </a:defRPr>
            </a:lvl9pPr>
          </a:lstStyle>
          <a:p>
            <a:pPr algn="l">
              <a:defRPr/>
            </a:pPr>
            <a:r>
              <a:rPr lang="en-US" altLang="da-DK" sz="1179" smtClean="0">
                <a:solidFill>
                  <a:schemeClr val="bg2"/>
                </a:solidFill>
              </a:rPr>
              <a:t>Center for Ungdomsstudier (CUR)</a:t>
            </a:r>
          </a:p>
        </p:txBody>
      </p:sp>
      <p:pic>
        <p:nvPicPr>
          <p:cNvPr id="34821" name="Billed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2312988"/>
            <a:ext cx="62325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algn="ctr" defTabSz="912813" eaLnBrk="1" hangingPunct="1"/>
            <a:r>
              <a:rPr lang="da-DK" altLang="da-DK" smtClean="0"/>
              <a:t>Familien står for det praktiske</a:t>
            </a:r>
            <a:endParaRPr lang="en-GB" altLang="da-DK" smtClean="0"/>
          </a:p>
        </p:txBody>
      </p:sp>
      <p:sp>
        <p:nvSpPr>
          <p:cNvPr id="34819" name="Rectangle 3"/>
          <p:cNvSpPr>
            <a:spLocks noGrp="1"/>
          </p:cNvSpPr>
          <p:nvPr>
            <p:ph idx="1"/>
          </p:nvPr>
        </p:nvSpPr>
        <p:spPr/>
        <p:txBody>
          <a:bodyPr rtlCol="0">
            <a:normAutofit lnSpcReduction="10000"/>
          </a:bodyPr>
          <a:lstStyle/>
          <a:p>
            <a:pPr marL="115202" indent="0" eaLnBrk="1" fontAlgn="auto" hangingPunct="1">
              <a:lnSpc>
                <a:spcPct val="150000"/>
              </a:lnSpc>
              <a:spcAft>
                <a:spcPts val="0"/>
              </a:spcAft>
              <a:buFont typeface="Arial" panose="020B0604020202020204" pitchFamily="34" charset="0"/>
              <a:buNone/>
              <a:defRPr/>
            </a:pPr>
            <a:r>
              <a:rPr lang="da-DK" altLang="zh-CN" b="1" i="1" smtClean="0">
                <a:latin typeface="Arial" panose="020B0604020202020204" pitchFamily="34" charset="0"/>
              </a:rPr>
              <a:t>”</a:t>
            </a:r>
            <a:r>
              <a:rPr lang="da-DK" altLang="zh-CN" i="1" smtClean="0">
                <a:latin typeface="Arial" panose="020B0604020202020204" pitchFamily="34" charset="0"/>
              </a:rPr>
              <a:t>Jeg bruger min forældre til støtte og hjælp. F.eks. hvis jeg har svært ved en opgave i skolen. Mine forældre er en pengeautomat. Hvis jeg mangler noget, kan jeg få det af dem. Jeg gider ikke lave mad og vasketøj, og det gør de jo. De er bare maskiner, deres hverdag er det samme. De sover, arbejder, tager hjem og hører på vores mundlort… Ej, jeg var faktisk meget sød ved mor i går. Hun fik lov til at se en film oppe på mit værelse. Det var okay.” </a:t>
            </a:r>
          </a:p>
          <a:p>
            <a:pPr lvl="1" eaLnBrk="1" fontAlgn="auto" hangingPunct="1">
              <a:lnSpc>
                <a:spcPct val="150000"/>
              </a:lnSpc>
              <a:spcAft>
                <a:spcPts val="0"/>
              </a:spcAft>
              <a:buFont typeface="Arial" panose="020B0604020202020204" pitchFamily="34" charset="0"/>
              <a:buChar char="•"/>
              <a:defRPr/>
            </a:pPr>
            <a:r>
              <a:rPr lang="da-DK" altLang="zh-CN" smtClean="0">
                <a:latin typeface="Arial" panose="020B0604020202020204" pitchFamily="34" charset="0"/>
              </a:rPr>
              <a:t>(Sebastian)</a:t>
            </a:r>
            <a:r>
              <a:rPr lang="da-DK" altLang="zh-CN" smtClean="0"/>
              <a:t> </a:t>
            </a:r>
            <a:endParaRPr lang="da-DK" altLang="da-DK" smtClean="0"/>
          </a:p>
        </p:txBody>
      </p:sp>
      <p:sp>
        <p:nvSpPr>
          <p:cNvPr id="34820" name="Pladsholder til sidefod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77">
                <a:solidFill>
                  <a:schemeClr val="tx1"/>
                </a:solidFill>
                <a:latin typeface="Times New Roman" panose="02020603050405020304" pitchFamily="18" charset="0"/>
              </a:defRPr>
            </a:lvl1pPr>
            <a:lvl2pPr marL="673930" indent="-259204">
              <a:defRPr sz="2177">
                <a:solidFill>
                  <a:schemeClr val="tx1"/>
                </a:solidFill>
                <a:latin typeface="Times New Roman" panose="02020603050405020304" pitchFamily="18" charset="0"/>
              </a:defRPr>
            </a:lvl2pPr>
            <a:lvl3pPr marL="1036815" indent="-207363">
              <a:defRPr sz="2177">
                <a:solidFill>
                  <a:schemeClr val="tx1"/>
                </a:solidFill>
                <a:latin typeface="Times New Roman" panose="02020603050405020304" pitchFamily="18" charset="0"/>
              </a:defRPr>
            </a:lvl3pPr>
            <a:lvl4pPr marL="1451541" indent="-207363">
              <a:defRPr sz="2177">
                <a:solidFill>
                  <a:schemeClr val="tx1"/>
                </a:solidFill>
                <a:latin typeface="Times New Roman" panose="02020603050405020304" pitchFamily="18" charset="0"/>
              </a:defRPr>
            </a:lvl4pPr>
            <a:lvl5pPr marL="1866268" indent="-207363">
              <a:defRPr sz="2177">
                <a:solidFill>
                  <a:schemeClr val="tx1"/>
                </a:solidFill>
                <a:latin typeface="Times New Roman" panose="02020603050405020304" pitchFamily="18" charset="0"/>
              </a:defRPr>
            </a:lvl5pPr>
            <a:lvl6pPr marL="2280994" indent="-207363" eaLnBrk="0" fontAlgn="base" hangingPunct="0">
              <a:spcBef>
                <a:spcPct val="0"/>
              </a:spcBef>
              <a:spcAft>
                <a:spcPct val="0"/>
              </a:spcAft>
              <a:defRPr sz="2177">
                <a:solidFill>
                  <a:schemeClr val="tx1"/>
                </a:solidFill>
                <a:latin typeface="Times New Roman" panose="02020603050405020304" pitchFamily="18" charset="0"/>
              </a:defRPr>
            </a:lvl6pPr>
            <a:lvl7pPr marL="2695720" indent="-207363" eaLnBrk="0" fontAlgn="base" hangingPunct="0">
              <a:spcBef>
                <a:spcPct val="0"/>
              </a:spcBef>
              <a:spcAft>
                <a:spcPct val="0"/>
              </a:spcAft>
              <a:defRPr sz="2177">
                <a:solidFill>
                  <a:schemeClr val="tx1"/>
                </a:solidFill>
                <a:latin typeface="Times New Roman" panose="02020603050405020304" pitchFamily="18" charset="0"/>
              </a:defRPr>
            </a:lvl7pPr>
            <a:lvl8pPr marL="3110446" indent="-207363" eaLnBrk="0" fontAlgn="base" hangingPunct="0">
              <a:spcBef>
                <a:spcPct val="0"/>
              </a:spcBef>
              <a:spcAft>
                <a:spcPct val="0"/>
              </a:spcAft>
              <a:defRPr sz="2177">
                <a:solidFill>
                  <a:schemeClr val="tx1"/>
                </a:solidFill>
                <a:latin typeface="Times New Roman" panose="02020603050405020304" pitchFamily="18" charset="0"/>
              </a:defRPr>
            </a:lvl8pPr>
            <a:lvl9pPr marL="3525172" indent="-207363" eaLnBrk="0" fontAlgn="base" hangingPunct="0">
              <a:spcBef>
                <a:spcPct val="0"/>
              </a:spcBef>
              <a:spcAft>
                <a:spcPct val="0"/>
              </a:spcAft>
              <a:defRPr sz="2177">
                <a:solidFill>
                  <a:schemeClr val="tx1"/>
                </a:solidFill>
                <a:latin typeface="Times New Roman" panose="02020603050405020304" pitchFamily="18" charset="0"/>
              </a:defRPr>
            </a:lvl9pPr>
          </a:lstStyle>
          <a:p>
            <a:pPr algn="l">
              <a:defRPr/>
            </a:pPr>
            <a:r>
              <a:rPr lang="en-US" altLang="da-DK" sz="1179" smtClean="0">
                <a:solidFill>
                  <a:schemeClr val="bg2"/>
                </a:solidFill>
              </a:rPr>
              <a:t>Center for Ungdomsstudier   (CUR)</a:t>
            </a: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238" y="6178550"/>
            <a:ext cx="14255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pPr eaLnBrk="1" hangingPunct="1"/>
            <a:r>
              <a:rPr lang="da-DK" altLang="da-DK" smtClean="0"/>
              <a:t>Fra 1.divison til Superliga på 6 uger…….</a:t>
            </a:r>
          </a:p>
        </p:txBody>
      </p:sp>
      <p:sp>
        <p:nvSpPr>
          <p:cNvPr id="3" name="Pladsholder til indhold 2"/>
          <p:cNvSpPr>
            <a:spLocks noGrp="1"/>
          </p:cNvSpPr>
          <p:nvPr>
            <p:ph idx="1"/>
          </p:nvPr>
        </p:nvSpPr>
        <p:spPr>
          <a:xfrm>
            <a:off x="827088" y="2060575"/>
            <a:ext cx="7334250" cy="3375025"/>
          </a:xfrm>
        </p:spPr>
        <p:txBody>
          <a:bodyPr rtlCol="0">
            <a:normAutofit fontScale="92500" lnSpcReduction="20000"/>
          </a:bodyPr>
          <a:lstStyle/>
          <a:p>
            <a:pPr marL="274320" indent="-274320" eaLnBrk="1" fontAlgn="auto" hangingPunct="1">
              <a:lnSpc>
                <a:spcPct val="80000"/>
              </a:lnSpc>
              <a:spcAft>
                <a:spcPts val="0"/>
              </a:spcAft>
              <a:buClr>
                <a:srgbClr val="AD0101"/>
              </a:buClr>
              <a:buFont typeface="Arial" panose="020B0604020202020204" pitchFamily="34" charset="0"/>
              <a:buChar char="•"/>
              <a:defRPr/>
            </a:pPr>
            <a:r>
              <a:rPr lang="da-DK" sz="2000" i="1" dirty="0">
                <a:solidFill>
                  <a:srgbClr val="303030"/>
                </a:solidFill>
              </a:rPr>
              <a:t>Hvad med </a:t>
            </a:r>
            <a:r>
              <a:rPr lang="da-DK" sz="2000" i="1" dirty="0" smtClean="0">
                <a:solidFill>
                  <a:srgbClr val="303030"/>
                </a:solidFill>
              </a:rPr>
              <a:t>jeres forældre </a:t>
            </a:r>
            <a:r>
              <a:rPr lang="da-DK" sz="2000" i="1" dirty="0">
                <a:solidFill>
                  <a:srgbClr val="303030"/>
                </a:solidFill>
              </a:rPr>
              <a:t>- er de inde over gymnasieprojektet?</a:t>
            </a:r>
            <a:br>
              <a:rPr lang="da-DK" sz="2000" i="1" dirty="0">
                <a:solidFill>
                  <a:srgbClr val="303030"/>
                </a:solidFill>
              </a:rPr>
            </a:br>
            <a:r>
              <a:rPr lang="da-DK" sz="2000" dirty="0">
                <a:solidFill>
                  <a:srgbClr val="303030"/>
                </a:solidFill>
              </a:rPr>
              <a:t>(1): Nej, slet ikke.</a:t>
            </a:r>
          </a:p>
          <a:p>
            <a:pPr marL="274320" indent="-274320" eaLnBrk="1" fontAlgn="auto" hangingPunct="1">
              <a:lnSpc>
                <a:spcPct val="80000"/>
              </a:lnSpc>
              <a:spcAft>
                <a:spcPts val="0"/>
              </a:spcAft>
              <a:buClr>
                <a:srgbClr val="AD0101"/>
              </a:buClr>
              <a:buFont typeface="Arial" panose="020B0604020202020204" pitchFamily="34" charset="0"/>
              <a:buChar char="•"/>
              <a:defRPr/>
            </a:pPr>
            <a:r>
              <a:rPr lang="da-DK" sz="2000" i="1" dirty="0">
                <a:solidFill>
                  <a:srgbClr val="303030"/>
                </a:solidFill>
              </a:rPr>
              <a:t>Hvorfor ikke?</a:t>
            </a:r>
            <a:r>
              <a:rPr lang="da-DK" sz="2000" dirty="0">
                <a:solidFill>
                  <a:srgbClr val="303030"/>
                </a:solidFill>
              </a:rPr>
              <a:t/>
            </a:r>
            <a:br>
              <a:rPr lang="da-DK" sz="2000" dirty="0">
                <a:solidFill>
                  <a:srgbClr val="303030"/>
                </a:solidFill>
              </a:rPr>
            </a:br>
            <a:r>
              <a:rPr lang="da-DK" sz="2000" dirty="0" smtClean="0">
                <a:solidFill>
                  <a:srgbClr val="303030"/>
                </a:solidFill>
              </a:rPr>
              <a:t>(2): </a:t>
            </a:r>
            <a:r>
              <a:rPr lang="da-DK" sz="2000" dirty="0">
                <a:solidFill>
                  <a:srgbClr val="303030"/>
                </a:solidFill>
              </a:rPr>
              <a:t>Sådan er det bare i gymnasiet. Lærerne er f.eks. slet ikke i kontakt med vores forældre. I folkeskolen kendte de jo hinanden. Vi har selv dialogen med læreren, hvis der skulle være noget. </a:t>
            </a:r>
            <a:endParaRPr lang="da-DK" sz="2000" i="1" dirty="0">
              <a:solidFill>
                <a:srgbClr val="303030"/>
              </a:solidFill>
            </a:endParaRPr>
          </a:p>
          <a:p>
            <a:pPr marL="274320" indent="-274320" eaLnBrk="1" fontAlgn="auto" hangingPunct="1">
              <a:lnSpc>
                <a:spcPct val="80000"/>
              </a:lnSpc>
              <a:spcAft>
                <a:spcPts val="0"/>
              </a:spcAft>
              <a:buClr>
                <a:srgbClr val="AD0101"/>
              </a:buClr>
              <a:buFont typeface="Arial" panose="020B0604020202020204" pitchFamily="34" charset="0"/>
              <a:buChar char="•"/>
              <a:defRPr/>
            </a:pPr>
            <a:r>
              <a:rPr lang="da-DK" sz="2000" i="1" dirty="0">
                <a:solidFill>
                  <a:srgbClr val="303030"/>
                </a:solidFill>
              </a:rPr>
              <a:t>Så man kan sige, at I oplever, at gymnasiet betragter jer som ”voksne”?</a:t>
            </a:r>
            <a:br>
              <a:rPr lang="da-DK" sz="2000" i="1" dirty="0">
                <a:solidFill>
                  <a:srgbClr val="303030"/>
                </a:solidFill>
              </a:rPr>
            </a:br>
            <a:r>
              <a:rPr lang="da-DK" sz="2000" dirty="0">
                <a:solidFill>
                  <a:srgbClr val="303030"/>
                </a:solidFill>
              </a:rPr>
              <a:t>(1): Her bliver vi meget behandlet som voksne – det er dit ansvar at få lavet dine ting, og hvis du ikke gør det, så falder hammeren med det samme, og familien bliver ikke blandet ind i det.</a:t>
            </a:r>
            <a:endParaRPr lang="da-DK" sz="2000" i="1" dirty="0">
              <a:solidFill>
                <a:srgbClr val="303030"/>
              </a:solidFill>
            </a:endParaRPr>
          </a:p>
          <a:p>
            <a:pPr marL="274320" indent="-274320" eaLnBrk="1" fontAlgn="auto" hangingPunct="1">
              <a:lnSpc>
                <a:spcPct val="80000"/>
              </a:lnSpc>
              <a:spcAft>
                <a:spcPts val="0"/>
              </a:spcAft>
              <a:buClr>
                <a:srgbClr val="AD0101"/>
              </a:buClr>
              <a:buFont typeface="Arial" panose="020B0604020202020204" pitchFamily="34" charset="0"/>
              <a:buChar char="•"/>
              <a:defRPr/>
            </a:pPr>
            <a:r>
              <a:rPr lang="da-DK" sz="2000" i="1" dirty="0">
                <a:solidFill>
                  <a:srgbClr val="303030"/>
                </a:solidFill>
              </a:rPr>
              <a:t>Hvordan er det selv at stå med ansvaret?</a:t>
            </a:r>
            <a:br>
              <a:rPr lang="da-DK" sz="2000" i="1" dirty="0">
                <a:solidFill>
                  <a:srgbClr val="303030"/>
                </a:solidFill>
              </a:rPr>
            </a:br>
            <a:r>
              <a:rPr lang="da-DK" sz="2000" dirty="0">
                <a:solidFill>
                  <a:srgbClr val="303030"/>
                </a:solidFill>
              </a:rPr>
              <a:t>(1): Det er vel fint nok, og det er vel også sådan det skal være, hvis vi skal udvikle os som mennesker.</a:t>
            </a:r>
            <a:br>
              <a:rPr lang="da-DK" sz="2000" dirty="0">
                <a:solidFill>
                  <a:srgbClr val="303030"/>
                </a:solidFill>
              </a:rPr>
            </a:br>
            <a:r>
              <a:rPr lang="da-DK" sz="2000" dirty="0">
                <a:solidFill>
                  <a:srgbClr val="303030"/>
                </a:solidFill>
              </a:rPr>
              <a:t>(Drenge, 1.g)</a:t>
            </a:r>
          </a:p>
          <a:p>
            <a:pPr eaLnBrk="1" fontAlgn="auto" hangingPunct="1">
              <a:spcAft>
                <a:spcPts val="0"/>
              </a:spcAft>
              <a:buClr>
                <a:srgbClr val="AD0101"/>
              </a:buClr>
              <a:defRPr/>
            </a:pPr>
            <a:endParaRPr lang="da-DK" dirty="0">
              <a:solidFill>
                <a:srgbClr val="303030"/>
              </a:solidFill>
            </a:endParaRPr>
          </a:p>
          <a:p>
            <a:pPr eaLnBrk="1" fontAlgn="auto" hangingPunct="1">
              <a:spcAft>
                <a:spcPts val="0"/>
              </a:spcAft>
              <a:defRPr/>
            </a:pPr>
            <a:endParaRPr lang="da-DK"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611188" y="333375"/>
            <a:ext cx="7416800" cy="638175"/>
          </a:xfrm>
        </p:spPr>
        <p:txBody>
          <a:bodyPr rtlCol="0">
            <a:normAutofit/>
          </a:bodyPr>
          <a:lstStyle/>
          <a:p>
            <a:pPr eaLnBrk="1" fontAlgn="auto" hangingPunct="1">
              <a:spcAft>
                <a:spcPts val="0"/>
              </a:spcAft>
              <a:defRPr/>
            </a:pPr>
            <a:r>
              <a:rPr lang="da-DK" sz="3600" smtClean="0">
                <a:solidFill>
                  <a:schemeClr val="tx1">
                    <a:lumMod val="85000"/>
                    <a:lumOff val="15000"/>
                  </a:schemeClr>
                </a:solidFill>
              </a:rPr>
              <a:t>”Hvad forventer du af dine forældre?”</a:t>
            </a:r>
          </a:p>
        </p:txBody>
      </p:sp>
      <p:graphicFrame>
        <p:nvGraphicFramePr>
          <p:cNvPr id="4" name="Pladsholder til indhold 3"/>
          <p:cNvGraphicFramePr>
            <a:graphicFrameLocks noGrp="1"/>
          </p:cNvGraphicFramePr>
          <p:nvPr>
            <p:ph idx="1"/>
          </p:nvPr>
        </p:nvGraphicFramePr>
        <p:xfrm>
          <a:off x="1403350" y="1425575"/>
          <a:ext cx="5638800" cy="3475038"/>
        </p:xfrm>
        <a:graphic>
          <a:graphicData uri="http://schemas.openxmlformats.org/drawingml/2006/table">
            <a:tbl>
              <a:tblPr firstRow="1" bandRow="1">
                <a:tableStyleId>{5C22544A-7EE6-4342-B048-85BDC9FD1C3A}</a:tableStyleId>
              </a:tblPr>
              <a:tblGrid>
                <a:gridCol w="3909567">
                  <a:extLst>
                    <a:ext uri="{9D8B030D-6E8A-4147-A177-3AD203B41FA5}">
                      <a16:colId xmlns:a16="http://schemas.microsoft.com/office/drawing/2014/main" xmlns="" val="20000"/>
                    </a:ext>
                  </a:extLst>
                </a:gridCol>
                <a:gridCol w="1729233">
                  <a:extLst>
                    <a:ext uri="{9D8B030D-6E8A-4147-A177-3AD203B41FA5}">
                      <a16:colId xmlns:a16="http://schemas.microsoft.com/office/drawing/2014/main" xmlns="" val="20001"/>
                    </a:ext>
                  </a:extLst>
                </a:gridCol>
              </a:tblGrid>
              <a:tr h="640096">
                <a:tc>
                  <a:txBody>
                    <a:bodyPr/>
                    <a:lstStyle/>
                    <a:p>
                      <a:endParaRPr lang="da-DK" sz="1800" dirty="0"/>
                    </a:p>
                  </a:txBody>
                  <a:tcPr marL="91449" marR="91449" marT="45728" marB="45728"/>
                </a:tc>
                <a:tc>
                  <a:txBody>
                    <a:bodyPr/>
                    <a:lstStyle/>
                    <a:p>
                      <a:r>
                        <a:rPr lang="da-DK" sz="1800" dirty="0" smtClean="0"/>
                        <a:t>Meget enig/enig</a:t>
                      </a:r>
                      <a:endParaRPr lang="da-DK" sz="1800" dirty="0"/>
                    </a:p>
                  </a:txBody>
                  <a:tcPr marL="91449" marR="91449" marT="45728" marB="45728"/>
                </a:tc>
                <a:extLst>
                  <a:ext uri="{0D108BD9-81ED-4DB2-BD59-A6C34878D82A}">
                    <a16:rowId xmlns:a16="http://schemas.microsoft.com/office/drawing/2014/main" xmlns="" val="10000"/>
                  </a:ext>
                </a:extLst>
              </a:tr>
              <a:tr h="914496">
                <a:tc>
                  <a:txBody>
                    <a:bodyPr/>
                    <a:lstStyle/>
                    <a:p>
                      <a:r>
                        <a:rPr lang="da-DK" sz="1800" dirty="0" smtClean="0"/>
                        <a:t>I højere grad spørger ind til uddannelsesvalg/</a:t>
                      </a:r>
                      <a:br>
                        <a:rPr lang="da-DK" sz="1800" dirty="0" smtClean="0"/>
                      </a:br>
                      <a:r>
                        <a:rPr lang="da-DK" sz="1800" dirty="0" smtClean="0"/>
                        <a:t>karriere</a:t>
                      </a:r>
                      <a:endParaRPr lang="da-DK" sz="1800" dirty="0"/>
                    </a:p>
                  </a:txBody>
                  <a:tcPr marL="91449" marR="91449" marT="45728" marB="45728"/>
                </a:tc>
                <a:tc>
                  <a:txBody>
                    <a:bodyPr/>
                    <a:lstStyle/>
                    <a:p>
                      <a:r>
                        <a:rPr lang="da-DK" sz="1800" dirty="0" smtClean="0"/>
                        <a:t>57</a:t>
                      </a:r>
                      <a:endParaRPr lang="da-DK" sz="1800" dirty="0"/>
                    </a:p>
                  </a:txBody>
                  <a:tcPr marL="91449" marR="91449" marT="45728" marB="45728"/>
                </a:tc>
                <a:extLst>
                  <a:ext uri="{0D108BD9-81ED-4DB2-BD59-A6C34878D82A}">
                    <a16:rowId xmlns:a16="http://schemas.microsoft.com/office/drawing/2014/main" xmlns="" val="10001"/>
                  </a:ext>
                </a:extLst>
              </a:tr>
              <a:tr h="640149">
                <a:tc>
                  <a:txBody>
                    <a:bodyPr/>
                    <a:lstStyle/>
                    <a:p>
                      <a:r>
                        <a:rPr lang="da-DK" sz="1800" dirty="0" smtClean="0"/>
                        <a:t>I højere grad snakker med mig, hvad der foregår i mit</a:t>
                      </a:r>
                      <a:r>
                        <a:rPr lang="da-DK" sz="1800" baseline="0" dirty="0" smtClean="0"/>
                        <a:t> liv</a:t>
                      </a:r>
                      <a:endParaRPr lang="da-DK" sz="1800" dirty="0"/>
                    </a:p>
                  </a:txBody>
                  <a:tcPr marL="91449" marR="91449" marT="45728" marB="45728"/>
                </a:tc>
                <a:tc>
                  <a:txBody>
                    <a:bodyPr/>
                    <a:lstStyle/>
                    <a:p>
                      <a:r>
                        <a:rPr lang="da-DK" sz="1800" dirty="0" smtClean="0"/>
                        <a:t>54</a:t>
                      </a:r>
                      <a:endParaRPr lang="da-DK" sz="1800" dirty="0"/>
                    </a:p>
                  </a:txBody>
                  <a:tcPr marL="91449" marR="91449" marT="45728" marB="45728"/>
                </a:tc>
                <a:extLst>
                  <a:ext uri="{0D108BD9-81ED-4DB2-BD59-A6C34878D82A}">
                    <a16:rowId xmlns:a16="http://schemas.microsoft.com/office/drawing/2014/main" xmlns="" val="10002"/>
                  </a:ext>
                </a:extLst>
              </a:tr>
              <a:tr h="640149">
                <a:tc>
                  <a:txBody>
                    <a:bodyPr/>
                    <a:lstStyle/>
                    <a:p>
                      <a:r>
                        <a:rPr lang="da-DK" sz="1800" dirty="0" smtClean="0"/>
                        <a:t>At de i højere grad hjælper mig med mine lektier</a:t>
                      </a:r>
                      <a:endParaRPr lang="da-DK" sz="1800" dirty="0"/>
                    </a:p>
                  </a:txBody>
                  <a:tcPr marL="91449" marR="91449" marT="45728" marB="45728"/>
                </a:tc>
                <a:tc>
                  <a:txBody>
                    <a:bodyPr/>
                    <a:lstStyle/>
                    <a:p>
                      <a:r>
                        <a:rPr lang="da-DK" sz="1800" dirty="0" smtClean="0"/>
                        <a:t>43</a:t>
                      </a:r>
                      <a:endParaRPr lang="da-DK" sz="1800" dirty="0"/>
                    </a:p>
                  </a:txBody>
                  <a:tcPr marL="91449" marR="91449" marT="45728" marB="45728"/>
                </a:tc>
                <a:extLst>
                  <a:ext uri="{0D108BD9-81ED-4DB2-BD59-A6C34878D82A}">
                    <a16:rowId xmlns:a16="http://schemas.microsoft.com/office/drawing/2014/main" xmlns="" val="10003"/>
                  </a:ext>
                </a:extLst>
              </a:tr>
              <a:tr h="640149">
                <a:tc>
                  <a:txBody>
                    <a:bodyPr/>
                    <a:lstStyle/>
                    <a:p>
                      <a:r>
                        <a:rPr lang="da-DK" sz="1800" dirty="0" smtClean="0"/>
                        <a:t>At de</a:t>
                      </a:r>
                      <a:r>
                        <a:rPr lang="da-DK" sz="1800" baseline="0" dirty="0" smtClean="0"/>
                        <a:t> har færre forventninger til mit skolearbejde</a:t>
                      </a:r>
                      <a:endParaRPr lang="da-DK" sz="1800" dirty="0"/>
                    </a:p>
                  </a:txBody>
                  <a:tcPr marL="91449" marR="91449" marT="45728" marB="45728"/>
                </a:tc>
                <a:tc>
                  <a:txBody>
                    <a:bodyPr/>
                    <a:lstStyle/>
                    <a:p>
                      <a:r>
                        <a:rPr lang="da-DK" sz="1800" dirty="0" smtClean="0"/>
                        <a:t>23</a:t>
                      </a:r>
                      <a:endParaRPr lang="da-DK" sz="1800" dirty="0"/>
                    </a:p>
                  </a:txBody>
                  <a:tcPr marL="91449" marR="91449" marT="45728" marB="45728"/>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lIns="82935" tIns="41468" rIns="82935" bIns="41468" rtlCol="0">
            <a:normAutofit/>
          </a:bodyPr>
          <a:lstStyle/>
          <a:p>
            <a:pPr algn="ctr" defTabSz="914210" eaLnBrk="1" fontAlgn="auto" hangingPunct="1">
              <a:spcAft>
                <a:spcPts val="0"/>
              </a:spcAft>
              <a:defRPr/>
            </a:pPr>
            <a:r>
              <a:rPr lang="da-DK" sz="2903" dirty="0"/>
              <a:t>Og så er de vokset op med voksne som drømmer om det samme BMI som dem selv…..</a:t>
            </a:r>
          </a:p>
        </p:txBody>
      </p:sp>
      <p:pic>
        <p:nvPicPr>
          <p:cNvPr id="40963" name="Pladsholder til indhold 12"/>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5263" y="1208088"/>
            <a:ext cx="3984625" cy="4970462"/>
          </a:xfrm>
        </p:spPr>
      </p:pic>
      <p:sp>
        <p:nvSpPr>
          <p:cNvPr id="14340" name="Pladsholder til indhold 11"/>
          <p:cNvSpPr>
            <a:spLocks noGrp="1"/>
          </p:cNvSpPr>
          <p:nvPr>
            <p:ph sz="half" idx="2"/>
          </p:nvPr>
        </p:nvSpPr>
        <p:spPr>
          <a:xfrm>
            <a:off x="3852863" y="1536700"/>
            <a:ext cx="4441825" cy="4589463"/>
          </a:xfrm>
        </p:spPr>
        <p:txBody>
          <a:bodyPr lIns="82935" tIns="41468" rIns="82935" bIns="41468" rtlCol="0">
            <a:normAutofit/>
          </a:bodyPr>
          <a:lstStyle/>
          <a:p>
            <a:pPr eaLnBrk="1" fontAlgn="auto" hangingPunct="1">
              <a:spcAft>
                <a:spcPts val="0"/>
              </a:spcAft>
              <a:buFont typeface="Arial" panose="020B0604020202020204" pitchFamily="34" charset="0"/>
              <a:buChar char="•"/>
              <a:defRPr/>
            </a:pPr>
            <a:endParaRPr lang="da-DK" altLang="da-DK" sz="2177" dirty="0" smtClean="0"/>
          </a:p>
          <a:p>
            <a:pPr eaLnBrk="1" fontAlgn="auto" hangingPunct="1">
              <a:spcAft>
                <a:spcPts val="0"/>
              </a:spcAft>
              <a:buFont typeface="Arial" panose="020B0604020202020204" pitchFamily="34" charset="0"/>
              <a:buChar char="•"/>
              <a:defRPr/>
            </a:pPr>
            <a:endParaRPr lang="da-DK" altLang="da-DK" sz="2177" dirty="0" smtClean="0"/>
          </a:p>
          <a:p>
            <a:pPr eaLnBrk="1" fontAlgn="auto" hangingPunct="1">
              <a:spcAft>
                <a:spcPts val="0"/>
              </a:spcAft>
              <a:buFont typeface="Arial" panose="020B0604020202020204" pitchFamily="34" charset="0"/>
              <a:buChar char="•"/>
              <a:defRPr/>
            </a:pPr>
            <a:endParaRPr lang="da-DK" altLang="da-DK" sz="2177" dirty="0" smtClean="0"/>
          </a:p>
          <a:p>
            <a:pPr eaLnBrk="1" fontAlgn="auto" hangingPunct="1">
              <a:spcAft>
                <a:spcPts val="0"/>
              </a:spcAft>
              <a:buFont typeface="Arial" panose="020B0604020202020204" pitchFamily="34" charset="0"/>
              <a:buChar char="•"/>
              <a:defRPr/>
            </a:pPr>
            <a:r>
              <a:rPr lang="da-DK" altLang="da-DK" sz="2177" dirty="0" smtClean="0"/>
              <a:t>Hvilket er en udfordring for såvel dem selv som de ”voksne” der omgiver dem!</a:t>
            </a:r>
          </a:p>
        </p:txBody>
      </p:sp>
      <p:sp>
        <p:nvSpPr>
          <p:cNvPr id="14341" name="Pladsholder til sidefod 1"/>
          <p:cNvSpPr>
            <a:spLocks noGrp="1"/>
          </p:cNvSpPr>
          <p:nvPr>
            <p:ph type="ftr" sz="quarter" idx="11"/>
          </p:nvPr>
        </p:nvSpPr>
        <p:spPr bwMode="auto">
          <a:xfrm rot="16200000">
            <a:off x="7549356" y="4010819"/>
            <a:ext cx="244316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5" tIns="41468" rIns="82935" bIns="41468" numCol="1" anchorCtr="0" compatLnSpc="1">
            <a:prstTxWarp prst="textNoShape">
              <a:avLst/>
            </a:prstTxWarp>
          </a:bodyPr>
          <a:lstStyle>
            <a:lvl1pPr>
              <a:defRPr sz="2177">
                <a:solidFill>
                  <a:schemeClr val="tx1"/>
                </a:solidFill>
                <a:latin typeface="Times New Roman" panose="02020603050405020304" pitchFamily="18" charset="0"/>
              </a:defRPr>
            </a:lvl1pPr>
            <a:lvl2pPr marL="673930" indent="-259204">
              <a:defRPr sz="2177">
                <a:solidFill>
                  <a:schemeClr val="tx1"/>
                </a:solidFill>
                <a:latin typeface="Times New Roman" panose="02020603050405020304" pitchFamily="18" charset="0"/>
              </a:defRPr>
            </a:lvl2pPr>
            <a:lvl3pPr marL="1036815" indent="-207363">
              <a:defRPr sz="2177">
                <a:solidFill>
                  <a:schemeClr val="tx1"/>
                </a:solidFill>
                <a:latin typeface="Times New Roman" panose="02020603050405020304" pitchFamily="18" charset="0"/>
              </a:defRPr>
            </a:lvl3pPr>
            <a:lvl4pPr marL="1451541" indent="-207363">
              <a:defRPr sz="2177">
                <a:solidFill>
                  <a:schemeClr val="tx1"/>
                </a:solidFill>
                <a:latin typeface="Times New Roman" panose="02020603050405020304" pitchFamily="18" charset="0"/>
              </a:defRPr>
            </a:lvl4pPr>
            <a:lvl5pPr marL="1866268" indent="-207363">
              <a:defRPr sz="2177">
                <a:solidFill>
                  <a:schemeClr val="tx1"/>
                </a:solidFill>
                <a:latin typeface="Times New Roman" panose="02020603050405020304" pitchFamily="18" charset="0"/>
              </a:defRPr>
            </a:lvl5pPr>
            <a:lvl6pPr marL="2280994" indent="-207363" eaLnBrk="0" fontAlgn="base" hangingPunct="0">
              <a:spcBef>
                <a:spcPct val="0"/>
              </a:spcBef>
              <a:spcAft>
                <a:spcPct val="0"/>
              </a:spcAft>
              <a:defRPr sz="2177">
                <a:solidFill>
                  <a:schemeClr val="tx1"/>
                </a:solidFill>
                <a:latin typeface="Times New Roman" panose="02020603050405020304" pitchFamily="18" charset="0"/>
              </a:defRPr>
            </a:lvl6pPr>
            <a:lvl7pPr marL="2695720" indent="-207363" eaLnBrk="0" fontAlgn="base" hangingPunct="0">
              <a:spcBef>
                <a:spcPct val="0"/>
              </a:spcBef>
              <a:spcAft>
                <a:spcPct val="0"/>
              </a:spcAft>
              <a:defRPr sz="2177">
                <a:solidFill>
                  <a:schemeClr val="tx1"/>
                </a:solidFill>
                <a:latin typeface="Times New Roman" panose="02020603050405020304" pitchFamily="18" charset="0"/>
              </a:defRPr>
            </a:lvl7pPr>
            <a:lvl8pPr marL="3110446" indent="-207363" eaLnBrk="0" fontAlgn="base" hangingPunct="0">
              <a:spcBef>
                <a:spcPct val="0"/>
              </a:spcBef>
              <a:spcAft>
                <a:spcPct val="0"/>
              </a:spcAft>
              <a:defRPr sz="2177">
                <a:solidFill>
                  <a:schemeClr val="tx1"/>
                </a:solidFill>
                <a:latin typeface="Times New Roman" panose="02020603050405020304" pitchFamily="18" charset="0"/>
              </a:defRPr>
            </a:lvl8pPr>
            <a:lvl9pPr marL="3525172" indent="-207363" eaLnBrk="0" fontAlgn="base" hangingPunct="0">
              <a:spcBef>
                <a:spcPct val="0"/>
              </a:spcBef>
              <a:spcAft>
                <a:spcPct val="0"/>
              </a:spcAft>
              <a:defRPr sz="2177">
                <a:solidFill>
                  <a:schemeClr val="tx1"/>
                </a:solidFill>
                <a:latin typeface="Times New Roman" panose="02020603050405020304" pitchFamily="18" charset="0"/>
              </a:defRPr>
            </a:lvl9pPr>
          </a:lstStyle>
          <a:p>
            <a:pPr algn="l">
              <a:defRPr/>
            </a:pPr>
            <a:r>
              <a:rPr lang="en-US" altLang="da-DK" sz="1270" smtClean="0">
                <a:solidFill>
                  <a:schemeClr val="bg2"/>
                </a:solidFill>
              </a:rPr>
              <a:t>Center for Ungdomsstudier  (CUR)</a:t>
            </a:r>
          </a:p>
        </p:txBody>
      </p:sp>
      <p:pic>
        <p:nvPicPr>
          <p:cNvPr id="409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138" y="6178550"/>
            <a:ext cx="14255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pPr eaLnBrk="1" hangingPunct="1"/>
            <a:r>
              <a:rPr lang="da-DK" altLang="da-DK" smtClean="0"/>
              <a:t>Ungdomsbetingelser i dag</a:t>
            </a:r>
          </a:p>
        </p:txBody>
      </p:sp>
      <p:sp>
        <p:nvSpPr>
          <p:cNvPr id="29699" name="Pladsholder til indhold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da-DK" altLang="da-DK" sz="2812" smtClean="0"/>
              <a:t>Udvikle selvdannelse i mange kontekster</a:t>
            </a:r>
          </a:p>
          <a:p>
            <a:pPr eaLnBrk="1" fontAlgn="auto" hangingPunct="1">
              <a:spcAft>
                <a:spcPts val="0"/>
              </a:spcAft>
              <a:buFont typeface="Arial" panose="020B0604020202020204" pitchFamily="34" charset="0"/>
              <a:buChar char="•"/>
              <a:defRPr/>
            </a:pPr>
            <a:r>
              <a:rPr lang="da-DK" altLang="da-DK" sz="2812" smtClean="0"/>
              <a:t>Udvikle selvsikkerhed og refleksivitet</a:t>
            </a:r>
          </a:p>
          <a:p>
            <a:pPr eaLnBrk="1" fontAlgn="auto" hangingPunct="1">
              <a:spcAft>
                <a:spcPts val="0"/>
              </a:spcAft>
              <a:buFont typeface="Arial" panose="020B0604020202020204" pitchFamily="34" charset="0"/>
              <a:buChar char="•"/>
              <a:defRPr/>
            </a:pPr>
            <a:r>
              <a:rPr lang="da-DK" altLang="da-DK" sz="2812" smtClean="0"/>
              <a:t>Udvikle social praksis med viden om forskellige kontekster</a:t>
            </a:r>
          </a:p>
          <a:p>
            <a:pPr eaLnBrk="1" fontAlgn="auto" hangingPunct="1">
              <a:spcAft>
                <a:spcPts val="0"/>
              </a:spcAft>
              <a:buFont typeface="Arial" panose="020B0604020202020204" pitchFamily="34" charset="0"/>
              <a:buChar char="•"/>
              <a:defRPr/>
            </a:pPr>
            <a:r>
              <a:rPr lang="da-DK" altLang="da-DK" sz="2812" smtClean="0"/>
              <a:t>Udvikle individuelle kvalifikationer og kompetencer</a:t>
            </a:r>
          </a:p>
          <a:p>
            <a:pPr eaLnBrk="1" fontAlgn="auto" hangingPunct="1">
              <a:spcAft>
                <a:spcPts val="0"/>
              </a:spcAft>
              <a:buFont typeface="Arial" panose="020B0604020202020204" pitchFamily="34" charset="0"/>
              <a:buChar char="•"/>
              <a:defRPr/>
            </a:pPr>
            <a:endParaRPr lang="da-DK" altLang="da-DK" smtClean="0"/>
          </a:p>
        </p:txBody>
      </p:sp>
      <p:sp>
        <p:nvSpPr>
          <p:cNvPr id="29700" name="Pladsholder til diasnummer 3"/>
          <p:cNvSpPr>
            <a:spLocks noGrp="1"/>
          </p:cNvSpPr>
          <p:nvPr>
            <p:ph type="sldNum" sz="quarter" idx="12"/>
          </p:nvPr>
        </p:nvSpPr>
        <p:spPr bwMode="auto">
          <a:xfrm>
            <a:off x="628650" y="6356350"/>
            <a:ext cx="2057400" cy="365125"/>
          </a:xfrm>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cs typeface="Arial" charset="0"/>
              </a:defRPr>
            </a:lvl1pPr>
            <a:lvl2pPr marL="673100" indent="-258763">
              <a:defRPr>
                <a:solidFill>
                  <a:schemeClr val="tx1"/>
                </a:solidFill>
                <a:latin typeface="Arial" charset="0"/>
                <a:cs typeface="Arial" charset="0"/>
              </a:defRPr>
            </a:lvl2pPr>
            <a:lvl3pPr marL="1036638" indent="-206375">
              <a:defRPr>
                <a:solidFill>
                  <a:schemeClr val="tx1"/>
                </a:solidFill>
                <a:latin typeface="Arial" charset="0"/>
                <a:cs typeface="Arial" charset="0"/>
              </a:defRPr>
            </a:lvl3pPr>
            <a:lvl4pPr marL="1450975" indent="-206375">
              <a:defRPr>
                <a:solidFill>
                  <a:schemeClr val="tx1"/>
                </a:solidFill>
                <a:latin typeface="Arial" charset="0"/>
                <a:cs typeface="Arial" charset="0"/>
              </a:defRPr>
            </a:lvl4pPr>
            <a:lvl5pPr marL="1865313" indent="-206375">
              <a:defRPr>
                <a:solidFill>
                  <a:schemeClr val="tx1"/>
                </a:solidFill>
                <a:latin typeface="Arial" charset="0"/>
                <a:cs typeface="Arial" charset="0"/>
              </a:defRPr>
            </a:lvl5pPr>
            <a:lvl6pPr marL="2322513" indent="-206375" eaLnBrk="0" fontAlgn="base" hangingPunct="0">
              <a:spcBef>
                <a:spcPct val="0"/>
              </a:spcBef>
              <a:spcAft>
                <a:spcPct val="0"/>
              </a:spcAft>
              <a:defRPr>
                <a:solidFill>
                  <a:schemeClr val="tx1"/>
                </a:solidFill>
                <a:latin typeface="Arial" charset="0"/>
                <a:cs typeface="Arial" charset="0"/>
              </a:defRPr>
            </a:lvl6pPr>
            <a:lvl7pPr marL="2779713" indent="-206375" eaLnBrk="0" fontAlgn="base" hangingPunct="0">
              <a:spcBef>
                <a:spcPct val="0"/>
              </a:spcBef>
              <a:spcAft>
                <a:spcPct val="0"/>
              </a:spcAft>
              <a:defRPr>
                <a:solidFill>
                  <a:schemeClr val="tx1"/>
                </a:solidFill>
                <a:latin typeface="Arial" charset="0"/>
                <a:cs typeface="Arial" charset="0"/>
              </a:defRPr>
            </a:lvl7pPr>
            <a:lvl8pPr marL="3236913" indent="-206375" eaLnBrk="0" fontAlgn="base" hangingPunct="0">
              <a:spcBef>
                <a:spcPct val="0"/>
              </a:spcBef>
              <a:spcAft>
                <a:spcPct val="0"/>
              </a:spcAft>
              <a:defRPr>
                <a:solidFill>
                  <a:schemeClr val="tx1"/>
                </a:solidFill>
                <a:latin typeface="Arial" charset="0"/>
                <a:cs typeface="Arial" charset="0"/>
              </a:defRPr>
            </a:lvl8pPr>
            <a:lvl9pPr marL="3694113" indent="-206375" eaLnBrk="0" fontAlgn="base" hangingPunct="0">
              <a:spcBef>
                <a:spcPct val="0"/>
              </a:spcBef>
              <a:spcAft>
                <a:spcPct val="0"/>
              </a:spcAft>
              <a:defRPr>
                <a:solidFill>
                  <a:schemeClr val="tx1"/>
                </a:solidFill>
                <a:latin typeface="Arial" charset="0"/>
                <a:cs typeface="Arial" charset="0"/>
              </a:defRPr>
            </a:lvl9pPr>
          </a:lstStyle>
          <a:p>
            <a:pPr algn="l"/>
            <a:r>
              <a:rPr lang="da-DK" altLang="da-DK" sz="1800">
                <a:solidFill>
                  <a:srgbClr val="FFFFFF"/>
                </a:solidFill>
                <a:latin typeface="Times New Roman" pitchFamily="18" charset="0"/>
              </a:rPr>
              <a:t>Side </a:t>
            </a:r>
            <a:fld id="{C6ACE28F-AFD6-4715-9E18-CF7041311B11}" type="slidenum">
              <a:rPr lang="da-DK" altLang="da-DK" sz="1800">
                <a:solidFill>
                  <a:srgbClr val="FFFFFF"/>
                </a:solidFill>
                <a:latin typeface="Times New Roman" pitchFamily="18" charset="0"/>
              </a:rPr>
              <a:pPr algn="l"/>
              <a:t>29</a:t>
            </a:fld>
            <a:endParaRPr lang="da-DK" altLang="da-DK" sz="180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algn="ctr" eaLnBrk="1" hangingPunct="1"/>
            <a:r>
              <a:rPr lang="da-DK" altLang="da-DK" sz="4800" b="1" smtClean="0"/>
              <a:t>Studenter 2015</a:t>
            </a:r>
          </a:p>
        </p:txBody>
      </p:sp>
      <p:pic>
        <p:nvPicPr>
          <p:cNvPr id="7171"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1638" y="1825625"/>
            <a:ext cx="5800725" cy="435133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pPr eaLnBrk="1" hangingPunct="1"/>
            <a:r>
              <a:rPr lang="da-DK" altLang="da-DK" smtClean="0"/>
              <a:t>Bagsiden af medaljen</a:t>
            </a:r>
          </a:p>
        </p:txBody>
      </p:sp>
      <p:sp>
        <p:nvSpPr>
          <p:cNvPr id="30723" name="Pladsholder til indhold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da-DK" altLang="da-DK" sz="3266" b="1" smtClean="0"/>
              <a:t>Tomhed</a:t>
            </a:r>
            <a:r>
              <a:rPr lang="da-DK" altLang="da-DK" sz="3266" smtClean="0"/>
              <a:t> (manglende mening)</a:t>
            </a:r>
          </a:p>
          <a:p>
            <a:pPr eaLnBrk="1" fontAlgn="auto" hangingPunct="1">
              <a:spcAft>
                <a:spcPts val="0"/>
              </a:spcAft>
              <a:buFont typeface="Arial" panose="020B0604020202020204" pitchFamily="34" charset="0"/>
              <a:buChar char="•"/>
              <a:defRPr/>
            </a:pPr>
            <a:r>
              <a:rPr lang="da-DK" altLang="da-DK" sz="3266" b="1" smtClean="0"/>
              <a:t>Uro</a:t>
            </a:r>
            <a:r>
              <a:rPr lang="da-DK" altLang="da-DK" sz="3266" smtClean="0"/>
              <a:t> (konstant søgen efter mening)</a:t>
            </a:r>
          </a:p>
          <a:p>
            <a:pPr eaLnBrk="1" fontAlgn="auto" hangingPunct="1">
              <a:spcAft>
                <a:spcPts val="0"/>
              </a:spcAft>
              <a:buFont typeface="Arial" panose="020B0604020202020204" pitchFamily="34" charset="0"/>
              <a:buChar char="•"/>
              <a:defRPr/>
            </a:pPr>
            <a:r>
              <a:rPr lang="da-DK" altLang="da-DK" sz="3266" b="1" smtClean="0"/>
              <a:t>Udmattelse og depression </a:t>
            </a:r>
            <a:r>
              <a:rPr lang="da-DK" altLang="da-DK" sz="3266" smtClean="0"/>
              <a:t>(prisen for hele tiden at skulle være på vej i eget liv)</a:t>
            </a:r>
          </a:p>
        </p:txBody>
      </p:sp>
      <p:sp>
        <p:nvSpPr>
          <p:cNvPr id="30724" name="Pladsholder til diasnummer 3"/>
          <p:cNvSpPr>
            <a:spLocks noGrp="1"/>
          </p:cNvSpPr>
          <p:nvPr>
            <p:ph type="sldNum" sz="quarter" idx="12"/>
          </p:nvPr>
        </p:nvSpPr>
        <p:spPr bwMode="auto">
          <a:xfrm>
            <a:off x="628650" y="6356350"/>
            <a:ext cx="2057400" cy="365125"/>
          </a:xfrm>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cs typeface="Arial" charset="0"/>
              </a:defRPr>
            </a:lvl1pPr>
            <a:lvl2pPr marL="673100" indent="-258763">
              <a:defRPr>
                <a:solidFill>
                  <a:schemeClr val="tx1"/>
                </a:solidFill>
                <a:latin typeface="Arial" charset="0"/>
                <a:cs typeface="Arial" charset="0"/>
              </a:defRPr>
            </a:lvl2pPr>
            <a:lvl3pPr marL="1036638" indent="-206375">
              <a:defRPr>
                <a:solidFill>
                  <a:schemeClr val="tx1"/>
                </a:solidFill>
                <a:latin typeface="Arial" charset="0"/>
                <a:cs typeface="Arial" charset="0"/>
              </a:defRPr>
            </a:lvl3pPr>
            <a:lvl4pPr marL="1450975" indent="-206375">
              <a:defRPr>
                <a:solidFill>
                  <a:schemeClr val="tx1"/>
                </a:solidFill>
                <a:latin typeface="Arial" charset="0"/>
                <a:cs typeface="Arial" charset="0"/>
              </a:defRPr>
            </a:lvl4pPr>
            <a:lvl5pPr marL="1865313" indent="-206375">
              <a:defRPr>
                <a:solidFill>
                  <a:schemeClr val="tx1"/>
                </a:solidFill>
                <a:latin typeface="Arial" charset="0"/>
                <a:cs typeface="Arial" charset="0"/>
              </a:defRPr>
            </a:lvl5pPr>
            <a:lvl6pPr marL="2322513" indent="-206375" eaLnBrk="0" fontAlgn="base" hangingPunct="0">
              <a:spcBef>
                <a:spcPct val="0"/>
              </a:spcBef>
              <a:spcAft>
                <a:spcPct val="0"/>
              </a:spcAft>
              <a:defRPr>
                <a:solidFill>
                  <a:schemeClr val="tx1"/>
                </a:solidFill>
                <a:latin typeface="Arial" charset="0"/>
                <a:cs typeface="Arial" charset="0"/>
              </a:defRPr>
            </a:lvl6pPr>
            <a:lvl7pPr marL="2779713" indent="-206375" eaLnBrk="0" fontAlgn="base" hangingPunct="0">
              <a:spcBef>
                <a:spcPct val="0"/>
              </a:spcBef>
              <a:spcAft>
                <a:spcPct val="0"/>
              </a:spcAft>
              <a:defRPr>
                <a:solidFill>
                  <a:schemeClr val="tx1"/>
                </a:solidFill>
                <a:latin typeface="Arial" charset="0"/>
                <a:cs typeface="Arial" charset="0"/>
              </a:defRPr>
            </a:lvl7pPr>
            <a:lvl8pPr marL="3236913" indent="-206375" eaLnBrk="0" fontAlgn="base" hangingPunct="0">
              <a:spcBef>
                <a:spcPct val="0"/>
              </a:spcBef>
              <a:spcAft>
                <a:spcPct val="0"/>
              </a:spcAft>
              <a:defRPr>
                <a:solidFill>
                  <a:schemeClr val="tx1"/>
                </a:solidFill>
                <a:latin typeface="Arial" charset="0"/>
                <a:cs typeface="Arial" charset="0"/>
              </a:defRPr>
            </a:lvl8pPr>
            <a:lvl9pPr marL="3694113" indent="-206375" eaLnBrk="0" fontAlgn="base" hangingPunct="0">
              <a:spcBef>
                <a:spcPct val="0"/>
              </a:spcBef>
              <a:spcAft>
                <a:spcPct val="0"/>
              </a:spcAft>
              <a:defRPr>
                <a:solidFill>
                  <a:schemeClr val="tx1"/>
                </a:solidFill>
                <a:latin typeface="Arial" charset="0"/>
                <a:cs typeface="Arial" charset="0"/>
              </a:defRPr>
            </a:lvl9pPr>
          </a:lstStyle>
          <a:p>
            <a:pPr algn="l"/>
            <a:r>
              <a:rPr lang="da-DK" altLang="da-DK" sz="1800">
                <a:solidFill>
                  <a:srgbClr val="FFFFFF"/>
                </a:solidFill>
                <a:latin typeface="Times New Roman" pitchFamily="18" charset="0"/>
              </a:rPr>
              <a:t>Side </a:t>
            </a:r>
            <a:fld id="{627C250F-D788-4C77-B766-25C3397758FC}" type="slidenum">
              <a:rPr lang="da-DK" altLang="da-DK" sz="1800">
                <a:solidFill>
                  <a:srgbClr val="FFFFFF"/>
                </a:solidFill>
                <a:latin typeface="Times New Roman" pitchFamily="18" charset="0"/>
              </a:rPr>
              <a:pPr algn="l"/>
              <a:t>30</a:t>
            </a:fld>
            <a:endParaRPr lang="da-DK" altLang="da-DK" sz="180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a-DK" altLang="da-DK" smtClean="0"/>
              <a:t>”….Det er så fucking meningsløst fordi det ikke har noget med virkeligheden at gøre….”</a:t>
            </a:r>
          </a:p>
        </p:txBody>
      </p:sp>
      <p:sp>
        <p:nvSpPr>
          <p:cNvPr id="3" name="Pladsholder til indhold 2"/>
          <p:cNvSpPr>
            <a:spLocks noGrp="1"/>
          </p:cNvSpPr>
          <p:nvPr>
            <p:ph idx="1"/>
          </p:nvPr>
        </p:nvSpPr>
        <p:spPr/>
        <p:txBody>
          <a:bodyPr/>
          <a:lstStyle/>
          <a:p>
            <a:pPr>
              <a:buFont typeface="Arial" panose="020B0604020202020204" pitchFamily="34" charset="0"/>
              <a:buChar char="•"/>
              <a:defRPr/>
            </a:pPr>
            <a:endParaRPr lang="da-DK" dirty="0" smtClean="0"/>
          </a:p>
          <a:p>
            <a:pPr>
              <a:buFont typeface="Arial" panose="020B0604020202020204" pitchFamily="34" charset="0"/>
              <a:buChar char="•"/>
              <a:defRPr/>
            </a:pPr>
            <a:endParaRPr lang="da-DK" dirty="0"/>
          </a:p>
          <a:p>
            <a:pPr>
              <a:buFont typeface="Arial" panose="020B0604020202020204" pitchFamily="34" charset="0"/>
              <a:buChar char="•"/>
              <a:defRPr/>
            </a:pPr>
            <a:endParaRPr lang="da-DK" dirty="0" smtClean="0"/>
          </a:p>
          <a:p>
            <a:pPr>
              <a:buFont typeface="Arial" panose="020B0604020202020204" pitchFamily="34" charset="0"/>
              <a:buChar char="•"/>
              <a:defRPr/>
            </a:pPr>
            <a:endParaRPr lang="da-DK" dirty="0"/>
          </a:p>
          <a:p>
            <a:pPr>
              <a:buFont typeface="Arial" panose="020B0604020202020204" pitchFamily="34" charset="0"/>
              <a:buChar char="•"/>
              <a:defRPr/>
            </a:pPr>
            <a:endParaRPr lang="da-DK" dirty="0" smtClean="0"/>
          </a:p>
          <a:p>
            <a:pPr>
              <a:buFont typeface="Arial" panose="020B0604020202020204" pitchFamily="34" charset="0"/>
              <a:buChar char="•"/>
              <a:defRPr/>
            </a:pPr>
            <a:endParaRPr lang="da-DK" dirty="0"/>
          </a:p>
          <a:p>
            <a:pPr marL="0" indent="0" algn="ctr">
              <a:buFont typeface="Arial" panose="020B0604020202020204" pitchFamily="34" charset="0"/>
              <a:buNone/>
              <a:defRPr/>
            </a:pPr>
            <a:r>
              <a:rPr lang="da-DK" dirty="0" smtClean="0"/>
              <a:t>Perspektiver på motivation</a:t>
            </a:r>
            <a:endParaRPr lang="da-DK"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pPr eaLnBrk="1" hangingPunct="1"/>
            <a:r>
              <a:rPr lang="da-DK" altLang="da-DK" b="1" smtClean="0"/>
              <a:t>Fra motivation til motivationer…..</a:t>
            </a:r>
          </a:p>
        </p:txBody>
      </p:sp>
      <p:sp>
        <p:nvSpPr>
          <p:cNvPr id="14339" name="Pladsholder til indhold 2"/>
          <p:cNvSpPr>
            <a:spLocks noGrp="1"/>
          </p:cNvSpPr>
          <p:nvPr>
            <p:ph idx="1"/>
          </p:nvPr>
        </p:nvSpPr>
        <p:spPr/>
        <p:txBody>
          <a:bodyPr/>
          <a:lstStyle/>
          <a:p>
            <a:pPr eaLnBrk="1" hangingPunct="1">
              <a:buFont typeface="Arial" panose="020B0604020202020204" pitchFamily="34" charset="0"/>
              <a:buChar char="•"/>
              <a:defRPr/>
            </a:pPr>
            <a:endParaRPr lang="da-DK" altLang="da-DK" dirty="0" smtClean="0"/>
          </a:p>
          <a:p>
            <a:pPr marL="0" indent="0" eaLnBrk="1" hangingPunct="1">
              <a:buFont typeface="Arial" panose="020B0604020202020204" pitchFamily="34" charset="0"/>
              <a:buNone/>
              <a:defRPr/>
            </a:pPr>
            <a:r>
              <a:rPr lang="da-DK" altLang="da-DK" sz="4400" dirty="0" smtClean="0"/>
              <a:t>”Alle unge bevæges af noget, men deres motivationsorienteringer har deres tyngde forskellige steder...”(Pless </a:t>
            </a:r>
            <a:r>
              <a:rPr lang="da-DK" altLang="da-DK" sz="4400" dirty="0" err="1" smtClean="0"/>
              <a:t>m.fl</a:t>
            </a:r>
            <a:r>
              <a:rPr lang="da-DK" altLang="da-DK" sz="4400" dirty="0" smtClean="0"/>
              <a:t> 2015)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pPr eaLnBrk="1" hangingPunct="1"/>
            <a:r>
              <a:rPr lang="da-DK" altLang="da-DK" smtClean="0"/>
              <a:t>Det er vigtigere at bestå end at lære noget!</a:t>
            </a:r>
          </a:p>
        </p:txBody>
      </p:sp>
      <p:graphicFrame>
        <p:nvGraphicFramePr>
          <p:cNvPr id="4" name="Pladsholder til indhold 3"/>
          <p:cNvGraphicFramePr>
            <a:graphicFrameLocks noGrp="1"/>
          </p:cNvGraphicFramePr>
          <p:nvPr>
            <p:ph idx="1"/>
          </p:nvPr>
        </p:nvGraphicFramePr>
        <p:xfrm>
          <a:off x="628650" y="1825625"/>
          <a:ext cx="7886700" cy="3675063"/>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tblGrid>
              <a:tr h="370808">
                <a:tc>
                  <a:txBody>
                    <a:bodyPr/>
                    <a:lstStyle/>
                    <a:p>
                      <a:r>
                        <a:rPr lang="da-DK" sz="1300" dirty="0" smtClean="0"/>
                        <a:t>Hvad motivere r dig?</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Hele landet</a:t>
                      </a:r>
                      <a:endParaRPr lang="da-DK" sz="1300" dirty="0"/>
                    </a:p>
                  </a:txBody>
                  <a:tcPr marL="95596" marR="95596" marT="45716" marB="45716"/>
                </a:tc>
                <a:extLst>
                  <a:ext uri="{0D108BD9-81ED-4DB2-BD59-A6C34878D82A}">
                    <a16:rowId xmlns:a16="http://schemas.microsoft.com/office/drawing/2014/main" xmlns="" val="10000"/>
                  </a:ext>
                </a:extLst>
              </a:tr>
              <a:tr h="708599">
                <a:tc>
                  <a:txBody>
                    <a:bodyPr/>
                    <a:lstStyle/>
                    <a:p>
                      <a:r>
                        <a:rPr lang="da-DK" sz="1300" dirty="0" smtClean="0"/>
                        <a:t>At jeg skal bruge min studentereksamen til</a:t>
                      </a:r>
                      <a:r>
                        <a:rPr lang="da-DK" sz="1300" baseline="0" dirty="0" smtClean="0"/>
                        <a:t> senere uddannelse…</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86,8</a:t>
                      </a:r>
                      <a:endParaRPr lang="da-DK" sz="1300" dirty="0"/>
                    </a:p>
                  </a:txBody>
                  <a:tcPr marL="95596" marR="95596" marT="45716" marB="45716"/>
                </a:tc>
                <a:extLst>
                  <a:ext uri="{0D108BD9-81ED-4DB2-BD59-A6C34878D82A}">
                    <a16:rowId xmlns:a16="http://schemas.microsoft.com/office/drawing/2014/main" xmlns="" val="10001"/>
                  </a:ext>
                </a:extLst>
              </a:tr>
              <a:tr h="370808">
                <a:tc>
                  <a:txBody>
                    <a:bodyPr/>
                    <a:lstStyle/>
                    <a:p>
                      <a:r>
                        <a:rPr lang="da-DK" sz="1300" dirty="0" smtClean="0"/>
                        <a:t>Karakterer</a:t>
                      </a:r>
                      <a:r>
                        <a:rPr lang="da-DK" sz="1300" baseline="0" dirty="0" smtClean="0"/>
                        <a:t> </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74,2</a:t>
                      </a:r>
                      <a:endParaRPr lang="da-DK" sz="1300" dirty="0"/>
                    </a:p>
                  </a:txBody>
                  <a:tcPr marL="95596" marR="95596" marT="45716" marB="45716"/>
                </a:tc>
                <a:extLst>
                  <a:ext uri="{0D108BD9-81ED-4DB2-BD59-A6C34878D82A}">
                    <a16:rowId xmlns:a16="http://schemas.microsoft.com/office/drawing/2014/main" xmlns="" val="10002"/>
                  </a:ext>
                </a:extLst>
              </a:tr>
              <a:tr h="370808">
                <a:tc>
                  <a:txBody>
                    <a:bodyPr/>
                    <a:lstStyle/>
                    <a:p>
                      <a:r>
                        <a:rPr lang="da-DK" sz="1300" dirty="0" smtClean="0"/>
                        <a:t>At mødes med mine venner </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70,8</a:t>
                      </a:r>
                      <a:endParaRPr lang="da-DK" sz="1300" dirty="0"/>
                    </a:p>
                  </a:txBody>
                  <a:tcPr marL="95596" marR="95596" marT="45716" marB="45716"/>
                </a:tc>
                <a:extLst>
                  <a:ext uri="{0D108BD9-81ED-4DB2-BD59-A6C34878D82A}">
                    <a16:rowId xmlns:a16="http://schemas.microsoft.com/office/drawing/2014/main" xmlns="" val="10003"/>
                  </a:ext>
                </a:extLst>
              </a:tr>
              <a:tr h="370808">
                <a:tc>
                  <a:txBody>
                    <a:bodyPr/>
                    <a:lstStyle/>
                    <a:p>
                      <a:r>
                        <a:rPr lang="da-DK" sz="1300" dirty="0" smtClean="0"/>
                        <a:t>Tilbagemeldinger fra lærerne</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67,9</a:t>
                      </a:r>
                      <a:endParaRPr lang="da-DK" sz="1300" dirty="0"/>
                    </a:p>
                  </a:txBody>
                  <a:tcPr marL="95596" marR="95596" marT="45716" marB="45716"/>
                </a:tc>
                <a:extLst>
                  <a:ext uri="{0D108BD9-81ED-4DB2-BD59-A6C34878D82A}">
                    <a16:rowId xmlns:a16="http://schemas.microsoft.com/office/drawing/2014/main" xmlns="" val="10004"/>
                  </a:ext>
                </a:extLst>
              </a:tr>
              <a:tr h="370808">
                <a:tc>
                  <a:txBody>
                    <a:bodyPr/>
                    <a:lstStyle/>
                    <a:p>
                      <a:r>
                        <a:rPr lang="da-DK" sz="1300" dirty="0" smtClean="0"/>
                        <a:t>Lærernes engagement</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67,0</a:t>
                      </a:r>
                      <a:endParaRPr lang="da-DK" sz="1300" dirty="0"/>
                    </a:p>
                  </a:txBody>
                  <a:tcPr marL="95596" marR="95596" marT="45716" marB="45716"/>
                </a:tc>
                <a:extLst>
                  <a:ext uri="{0D108BD9-81ED-4DB2-BD59-A6C34878D82A}">
                    <a16:rowId xmlns:a16="http://schemas.microsoft.com/office/drawing/2014/main" xmlns="" val="10005"/>
                  </a:ext>
                </a:extLst>
              </a:tr>
              <a:tr h="370808">
                <a:tc>
                  <a:txBody>
                    <a:bodyPr/>
                    <a:lstStyle/>
                    <a:p>
                      <a:r>
                        <a:rPr lang="da-DK" sz="1300" dirty="0" smtClean="0"/>
                        <a:t>At lære noget nyt</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63,2</a:t>
                      </a:r>
                      <a:endParaRPr lang="da-DK" sz="1300" dirty="0"/>
                    </a:p>
                  </a:txBody>
                  <a:tcPr marL="95596" marR="95596" marT="45716" marB="45716"/>
                </a:tc>
                <a:extLst>
                  <a:ext uri="{0D108BD9-81ED-4DB2-BD59-A6C34878D82A}">
                    <a16:rowId xmlns:a16="http://schemas.microsoft.com/office/drawing/2014/main" xmlns="" val="10006"/>
                  </a:ext>
                </a:extLst>
              </a:tr>
              <a:tr h="370808">
                <a:tc>
                  <a:txBody>
                    <a:bodyPr/>
                    <a:lstStyle/>
                    <a:p>
                      <a:r>
                        <a:rPr lang="da-DK" sz="1300" dirty="0" smtClean="0"/>
                        <a:t>De faglige udfordringer</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53,3</a:t>
                      </a:r>
                      <a:endParaRPr lang="da-DK" sz="1300" dirty="0"/>
                    </a:p>
                  </a:txBody>
                  <a:tcPr marL="95596" marR="95596" marT="45716" marB="45716"/>
                </a:tc>
                <a:extLst>
                  <a:ext uri="{0D108BD9-81ED-4DB2-BD59-A6C34878D82A}">
                    <a16:rowId xmlns:a16="http://schemas.microsoft.com/office/drawing/2014/main" xmlns="" val="10007"/>
                  </a:ext>
                </a:extLst>
              </a:tr>
              <a:tr h="370808">
                <a:tc>
                  <a:txBody>
                    <a:bodyPr/>
                    <a:lstStyle/>
                    <a:p>
                      <a:r>
                        <a:rPr lang="da-DK" sz="1300" dirty="0" smtClean="0"/>
                        <a:t>De faglige</a:t>
                      </a:r>
                      <a:r>
                        <a:rPr lang="da-DK" sz="1300" baseline="0" dirty="0" smtClean="0"/>
                        <a:t> udfordringer </a:t>
                      </a:r>
                      <a:endParaRPr lang="da-DK" sz="1300" dirty="0"/>
                    </a:p>
                  </a:txBody>
                  <a:tcPr marL="95596" marR="95596" marT="45716" marB="45716"/>
                </a:tc>
                <a:tc>
                  <a:txBody>
                    <a:bodyPr/>
                    <a:lstStyle/>
                    <a:p>
                      <a:pPr algn="ctr"/>
                      <a:endParaRPr lang="da-DK" sz="1300" dirty="0"/>
                    </a:p>
                  </a:txBody>
                  <a:tcPr marL="95596" marR="95596" marT="45716" marB="45716"/>
                </a:tc>
                <a:tc>
                  <a:txBody>
                    <a:bodyPr/>
                    <a:lstStyle/>
                    <a:p>
                      <a:pPr algn="ctr"/>
                      <a:r>
                        <a:rPr lang="da-DK" sz="1300" dirty="0" smtClean="0"/>
                        <a:t>43,3</a:t>
                      </a:r>
                      <a:endParaRPr lang="da-DK" sz="1300" dirty="0"/>
                    </a:p>
                  </a:txBody>
                  <a:tcPr marL="95596" marR="95596" marT="45716" marB="45716"/>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pPr algn="ctr" eaLnBrk="1" hangingPunct="1"/>
            <a:r>
              <a:rPr lang="da-DK" altLang="da-DK" smtClean="0"/>
              <a:t>Studentereksamen ”i sig selv” motiverer mest i 1.g…..og mere piger end drenge  </a:t>
            </a:r>
          </a:p>
        </p:txBody>
      </p:sp>
      <p:sp>
        <p:nvSpPr>
          <p:cNvPr id="47107" name="Pladsholder til indhold 2"/>
          <p:cNvSpPr>
            <a:spLocks noGrp="1"/>
          </p:cNvSpPr>
          <p:nvPr>
            <p:ph idx="1"/>
          </p:nvPr>
        </p:nvSpPr>
        <p:spPr/>
        <p:txBody>
          <a:bodyPr/>
          <a:lstStyle/>
          <a:p>
            <a:pPr eaLnBrk="1" hangingPunct="1"/>
            <a:endParaRPr lang="da-DK" altLang="da-DK" smtClean="0"/>
          </a:p>
          <a:p>
            <a:pPr eaLnBrk="1" hangingPunct="1"/>
            <a:endParaRPr lang="da-DK" altLang="da-DK" smtClean="0"/>
          </a:p>
          <a:p>
            <a:pPr eaLnBrk="1" hangingPunct="1"/>
            <a:r>
              <a:rPr lang="da-DK" altLang="da-DK" sz="4800" smtClean="0"/>
              <a:t>1.g: 93%			3.G: 79%</a:t>
            </a:r>
          </a:p>
          <a:p>
            <a:pPr eaLnBrk="1" hangingPunct="1"/>
            <a:endParaRPr lang="da-DK" altLang="da-DK" sz="4800" smtClean="0"/>
          </a:p>
          <a:p>
            <a:pPr eaLnBrk="1" hangingPunct="1"/>
            <a:r>
              <a:rPr lang="da-DK" altLang="da-DK" sz="4800" smtClean="0"/>
              <a:t>Piger: 91%		Drenge: 81%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xfrm>
            <a:off x="468313" y="404813"/>
            <a:ext cx="8229600" cy="1143000"/>
          </a:xfrm>
        </p:spPr>
        <p:txBody>
          <a:bodyPr/>
          <a:lstStyle/>
          <a:p>
            <a:pPr eaLnBrk="1" hangingPunct="1"/>
            <a:r>
              <a:rPr lang="da-DK" altLang="da-DK" sz="3200" smtClean="0"/>
              <a:t>Fremtiden fylder en del – især hos pigerne …</a:t>
            </a:r>
          </a:p>
        </p:txBody>
      </p:sp>
      <p:graphicFrame>
        <p:nvGraphicFramePr>
          <p:cNvPr id="4" name="Pladsholder til indhold 3"/>
          <p:cNvGraphicFramePr>
            <a:graphicFrameLocks noGrp="1"/>
          </p:cNvGraphicFramePr>
          <p:nvPr>
            <p:ph idx="1"/>
          </p:nvPr>
        </p:nvGraphicFramePr>
        <p:xfrm>
          <a:off x="539750" y="1773238"/>
          <a:ext cx="6911975" cy="1292225"/>
        </p:xfrm>
        <a:graphic>
          <a:graphicData uri="http://schemas.openxmlformats.org/drawingml/2006/table">
            <a:tbl>
              <a:tblPr firstRow="1" bandRow="1">
                <a:tableStyleId>{5C22544A-7EE6-4342-B048-85BDC9FD1C3A}</a:tableStyleId>
              </a:tblPr>
              <a:tblGrid>
                <a:gridCol w="1645731">
                  <a:extLst>
                    <a:ext uri="{9D8B030D-6E8A-4147-A177-3AD203B41FA5}">
                      <a16:colId xmlns:a16="http://schemas.microsoft.com/office/drawing/2014/main" xmlns="" val="20000"/>
                    </a:ext>
                  </a:extLst>
                </a:gridCol>
                <a:gridCol w="1645731">
                  <a:extLst>
                    <a:ext uri="{9D8B030D-6E8A-4147-A177-3AD203B41FA5}">
                      <a16:colId xmlns:a16="http://schemas.microsoft.com/office/drawing/2014/main" xmlns="" val="20001"/>
                    </a:ext>
                  </a:extLst>
                </a:gridCol>
                <a:gridCol w="1645731">
                  <a:extLst>
                    <a:ext uri="{9D8B030D-6E8A-4147-A177-3AD203B41FA5}">
                      <a16:colId xmlns:a16="http://schemas.microsoft.com/office/drawing/2014/main" xmlns="" val="20002"/>
                    </a:ext>
                  </a:extLst>
                </a:gridCol>
                <a:gridCol w="1974781">
                  <a:extLst>
                    <a:ext uri="{9D8B030D-6E8A-4147-A177-3AD203B41FA5}">
                      <a16:colId xmlns:a16="http://schemas.microsoft.com/office/drawing/2014/main" xmlns="" val="20003"/>
                    </a:ext>
                  </a:extLst>
                </a:gridCol>
              </a:tblGrid>
              <a:tr h="560351">
                <a:tc>
                  <a:txBody>
                    <a:bodyPr/>
                    <a:lstStyle/>
                    <a:p>
                      <a:endParaRPr lang="da-DK" sz="1800" dirty="0"/>
                    </a:p>
                  </a:txBody>
                  <a:tcPr marL="91430" marR="91430" marT="45741" marB="45741"/>
                </a:tc>
                <a:tc>
                  <a:txBody>
                    <a:bodyPr/>
                    <a:lstStyle/>
                    <a:p>
                      <a:r>
                        <a:rPr lang="da-DK" sz="1800" dirty="0" smtClean="0"/>
                        <a:t>I høj</a:t>
                      </a:r>
                      <a:r>
                        <a:rPr lang="da-DK" sz="1800" baseline="0" dirty="0" smtClean="0"/>
                        <a:t> grad</a:t>
                      </a:r>
                      <a:endParaRPr lang="da-DK" sz="1800" dirty="0"/>
                    </a:p>
                  </a:txBody>
                  <a:tcPr marL="91430" marR="91430" marT="45741" marB="45741"/>
                </a:tc>
                <a:tc>
                  <a:txBody>
                    <a:bodyPr/>
                    <a:lstStyle/>
                    <a:p>
                      <a:r>
                        <a:rPr lang="da-DK" sz="1800" dirty="0" smtClean="0"/>
                        <a:t>I nogen grad</a:t>
                      </a:r>
                      <a:endParaRPr lang="da-DK" sz="1800" dirty="0"/>
                    </a:p>
                  </a:txBody>
                  <a:tcPr marL="91430" marR="91430" marT="45741" marB="45741"/>
                </a:tc>
                <a:tc>
                  <a:txBody>
                    <a:bodyPr/>
                    <a:lstStyle/>
                    <a:p>
                      <a:r>
                        <a:rPr lang="da-DK" sz="1800" dirty="0" smtClean="0"/>
                        <a:t>I mindre</a:t>
                      </a:r>
                      <a:r>
                        <a:rPr lang="da-DK" sz="1800" baseline="0" dirty="0" smtClean="0"/>
                        <a:t> grad</a:t>
                      </a:r>
                      <a:endParaRPr lang="da-DK" sz="1800" dirty="0"/>
                    </a:p>
                  </a:txBody>
                  <a:tcPr marL="91430" marR="91430" marT="45741" marB="45741"/>
                </a:tc>
                <a:extLst>
                  <a:ext uri="{0D108BD9-81ED-4DB2-BD59-A6C34878D82A}">
                    <a16:rowId xmlns:a16="http://schemas.microsoft.com/office/drawing/2014/main" xmlns="" val="10000"/>
                  </a:ext>
                </a:extLst>
              </a:tr>
              <a:tr h="365937">
                <a:tc>
                  <a:txBody>
                    <a:bodyPr/>
                    <a:lstStyle/>
                    <a:p>
                      <a:r>
                        <a:rPr lang="da-DK" sz="1800" dirty="0" smtClean="0"/>
                        <a:t>Dreng</a:t>
                      </a:r>
                      <a:endParaRPr lang="da-DK" sz="1800" dirty="0"/>
                    </a:p>
                  </a:txBody>
                  <a:tcPr marL="91430" marR="91430" marT="45741" marB="45741"/>
                </a:tc>
                <a:tc>
                  <a:txBody>
                    <a:bodyPr/>
                    <a:lstStyle/>
                    <a:p>
                      <a:r>
                        <a:rPr lang="da-DK" sz="1800" dirty="0" smtClean="0"/>
                        <a:t>45</a:t>
                      </a:r>
                      <a:endParaRPr lang="da-DK" sz="1800" dirty="0"/>
                    </a:p>
                  </a:txBody>
                  <a:tcPr marL="91430" marR="91430" marT="45741" marB="45741"/>
                </a:tc>
                <a:tc>
                  <a:txBody>
                    <a:bodyPr/>
                    <a:lstStyle/>
                    <a:p>
                      <a:r>
                        <a:rPr lang="da-DK" sz="1800" dirty="0" smtClean="0"/>
                        <a:t>42</a:t>
                      </a:r>
                      <a:endParaRPr lang="da-DK" sz="1800" dirty="0"/>
                    </a:p>
                  </a:txBody>
                  <a:tcPr marL="91430" marR="91430" marT="45741" marB="45741"/>
                </a:tc>
                <a:tc>
                  <a:txBody>
                    <a:bodyPr/>
                    <a:lstStyle/>
                    <a:p>
                      <a:r>
                        <a:rPr lang="da-DK" sz="1800" dirty="0" smtClean="0"/>
                        <a:t>13</a:t>
                      </a:r>
                      <a:endParaRPr lang="da-DK" sz="1800" dirty="0"/>
                    </a:p>
                  </a:txBody>
                  <a:tcPr marL="91430" marR="91430" marT="45741" marB="45741"/>
                </a:tc>
                <a:extLst>
                  <a:ext uri="{0D108BD9-81ED-4DB2-BD59-A6C34878D82A}">
                    <a16:rowId xmlns:a16="http://schemas.microsoft.com/office/drawing/2014/main" xmlns="" val="10001"/>
                  </a:ext>
                </a:extLst>
              </a:tr>
              <a:tr h="365937">
                <a:tc>
                  <a:txBody>
                    <a:bodyPr/>
                    <a:lstStyle/>
                    <a:p>
                      <a:r>
                        <a:rPr lang="da-DK" sz="1800" dirty="0" smtClean="0"/>
                        <a:t>Pige</a:t>
                      </a:r>
                      <a:endParaRPr lang="da-DK" sz="1800" dirty="0"/>
                    </a:p>
                  </a:txBody>
                  <a:tcPr marL="91430" marR="91430" marT="45741" marB="45741"/>
                </a:tc>
                <a:tc>
                  <a:txBody>
                    <a:bodyPr/>
                    <a:lstStyle/>
                    <a:p>
                      <a:r>
                        <a:rPr lang="da-DK" sz="1800" dirty="0" smtClean="0"/>
                        <a:t>58</a:t>
                      </a:r>
                      <a:endParaRPr lang="da-DK" sz="1800" dirty="0"/>
                    </a:p>
                  </a:txBody>
                  <a:tcPr marL="91430" marR="91430" marT="45741" marB="45741"/>
                </a:tc>
                <a:tc>
                  <a:txBody>
                    <a:bodyPr/>
                    <a:lstStyle/>
                    <a:p>
                      <a:r>
                        <a:rPr lang="da-DK" sz="1800" dirty="0" smtClean="0"/>
                        <a:t>33</a:t>
                      </a:r>
                      <a:endParaRPr lang="da-DK" sz="1800" dirty="0"/>
                    </a:p>
                  </a:txBody>
                  <a:tcPr marL="91430" marR="91430" marT="45741" marB="45741"/>
                </a:tc>
                <a:tc>
                  <a:txBody>
                    <a:bodyPr/>
                    <a:lstStyle/>
                    <a:p>
                      <a:r>
                        <a:rPr lang="da-DK" sz="1800" dirty="0" smtClean="0"/>
                        <a:t>9</a:t>
                      </a:r>
                      <a:endParaRPr lang="da-DK" sz="1800" dirty="0"/>
                    </a:p>
                  </a:txBody>
                  <a:tcPr marL="91430" marR="91430" marT="45741" marB="45741"/>
                </a:tc>
                <a:extLst>
                  <a:ext uri="{0D108BD9-81ED-4DB2-BD59-A6C34878D82A}">
                    <a16:rowId xmlns:a16="http://schemas.microsoft.com/office/drawing/2014/main" xmlns="" val="10002"/>
                  </a:ext>
                </a:extLst>
              </a:tr>
            </a:tbl>
          </a:graphicData>
        </a:graphic>
      </p:graphicFrame>
      <p:sp>
        <p:nvSpPr>
          <p:cNvPr id="6" name="Pladsholder til indhold 2"/>
          <p:cNvSpPr txBox="1">
            <a:spLocks/>
          </p:cNvSpPr>
          <p:nvPr/>
        </p:nvSpPr>
        <p:spPr bwMode="auto">
          <a:xfrm>
            <a:off x="395288" y="4076700"/>
            <a:ext cx="8229600" cy="509588"/>
          </a:xfrm>
          <a:prstGeom prst="rect">
            <a:avLst/>
          </a:prstGeom>
          <a:noFill/>
          <a:ln w="9525">
            <a:noFill/>
            <a:miter lim="800000"/>
            <a:headEnd/>
            <a:tailEnd/>
          </a:ln>
        </p:spPr>
        <p:txBody>
          <a:bodyPr/>
          <a:lstStyle/>
          <a:p>
            <a:pPr marL="273050" indent="-273050">
              <a:spcBef>
                <a:spcPct val="20000"/>
              </a:spcBef>
              <a:buClr>
                <a:srgbClr val="0BD0D9"/>
              </a:buClr>
              <a:buSzPct val="95000"/>
              <a:defRPr/>
            </a:pPr>
            <a:endParaRPr lang="da-DK" sz="2600" dirty="0">
              <a:latin typeface="+mn-lt"/>
              <a:cs typeface="+mn-cs"/>
            </a:endParaRPr>
          </a:p>
        </p:txBody>
      </p:sp>
      <p:pic>
        <p:nvPicPr>
          <p:cNvPr id="4815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3933825"/>
            <a:ext cx="55721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55" name="Rektangel 1"/>
          <p:cNvSpPr>
            <a:spLocks noChangeArrowheads="1"/>
          </p:cNvSpPr>
          <p:nvPr/>
        </p:nvSpPr>
        <p:spPr bwMode="auto">
          <a:xfrm>
            <a:off x="395288" y="3238500"/>
            <a:ext cx="756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nSpc>
                <a:spcPct val="100000"/>
              </a:lnSpc>
              <a:spcBef>
                <a:spcPct val="20000"/>
              </a:spcBef>
              <a:buClr>
                <a:srgbClr val="0BD0D9"/>
              </a:buClr>
              <a:buSzPct val="95000"/>
              <a:buFontTx/>
              <a:buNone/>
            </a:pPr>
            <a:r>
              <a:rPr lang="da-DK" altLang="da-DK" sz="2000">
                <a:solidFill>
                  <a:srgbClr val="000000"/>
                </a:solidFill>
                <a:latin typeface="Times New Roman" pitchFamily="18" charset="0"/>
              </a:rPr>
              <a:t>Overvejer du, hvad du skal lave efter gymnasiet? Fordeling på køn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pPr eaLnBrk="1" hangingPunct="1"/>
            <a:r>
              <a:rPr lang="da-DK" altLang="da-DK" smtClean="0"/>
              <a:t>Vidensmotivation</a:t>
            </a:r>
          </a:p>
        </p:txBody>
      </p:sp>
      <p:sp>
        <p:nvSpPr>
          <p:cNvPr id="50179" name="Pladsholder til indhold 2"/>
          <p:cNvSpPr>
            <a:spLocks noGrp="1"/>
          </p:cNvSpPr>
          <p:nvPr>
            <p:ph idx="1"/>
          </p:nvPr>
        </p:nvSpPr>
        <p:spPr/>
        <p:txBody>
          <a:bodyPr/>
          <a:lstStyle/>
          <a:p>
            <a:pPr eaLnBrk="1" hangingPunct="1"/>
            <a:r>
              <a:rPr lang="da-DK" altLang="da-DK" sz="2800" smtClean="0"/>
              <a:t>Nysgerrighed</a:t>
            </a:r>
          </a:p>
          <a:p>
            <a:pPr eaLnBrk="1" hangingPunct="1"/>
            <a:r>
              <a:rPr lang="da-DK" altLang="da-DK" sz="2800" smtClean="0"/>
              <a:t>Videnbegær</a:t>
            </a:r>
          </a:p>
          <a:p>
            <a:pPr eaLnBrk="1" hangingPunct="1"/>
            <a:r>
              <a:rPr lang="da-DK" altLang="da-DK" sz="2800" smtClean="0"/>
              <a:t>Optagethed af ”omverdenen” – af at række udover sig selv…OG ET FOKUS PÅ ANVENDELIGHED!</a:t>
            </a:r>
          </a:p>
          <a:p>
            <a:pPr eaLnBrk="1" hangingPunct="1"/>
            <a:r>
              <a:rPr lang="da-DK" altLang="da-DK" sz="2800" smtClean="0"/>
              <a:t>Særinteresser</a:t>
            </a:r>
          </a:p>
          <a:p>
            <a:pPr eaLnBrk="1" hangingPunct="1"/>
            <a:r>
              <a:rPr lang="da-DK" altLang="da-DK" sz="2800" smtClean="0"/>
              <a:t>Har fokus på ”anvendelighed”…..</a:t>
            </a:r>
          </a:p>
          <a:p>
            <a:pPr eaLnBrk="1" hangingPunct="1"/>
            <a:r>
              <a:rPr lang="da-DK" altLang="da-DK" sz="2800" smtClean="0"/>
              <a:t>OK at være faglig dygtig, men særligt for drengene opleves som svært at skulle håndtere krydspresset mellem at være ”ærgerrig” og ”loose”….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pPr eaLnBrk="1" hangingPunct="1"/>
            <a:r>
              <a:rPr lang="da-DK" altLang="da-DK" smtClean="0"/>
              <a:t>Præstationsmotivation</a:t>
            </a:r>
          </a:p>
        </p:txBody>
      </p:sp>
      <p:sp>
        <p:nvSpPr>
          <p:cNvPr id="51203" name="Pladsholder til indhold 2"/>
          <p:cNvSpPr>
            <a:spLocks noGrp="1"/>
          </p:cNvSpPr>
          <p:nvPr>
            <p:ph idx="1"/>
          </p:nvPr>
        </p:nvSpPr>
        <p:spPr/>
        <p:txBody>
          <a:bodyPr/>
          <a:lstStyle/>
          <a:p>
            <a:pPr eaLnBrk="1" hangingPunct="1"/>
            <a:r>
              <a:rPr lang="da-DK" altLang="da-DK" sz="3600" smtClean="0"/>
              <a:t>Fokus på karakterer og placering i elev-hierakiet….</a:t>
            </a:r>
          </a:p>
          <a:p>
            <a:pPr eaLnBrk="1" hangingPunct="1"/>
            <a:r>
              <a:rPr lang="da-DK" altLang="da-DK" sz="3600" smtClean="0"/>
              <a:t>Konkurrence</a:t>
            </a:r>
          </a:p>
          <a:p>
            <a:pPr eaLnBrk="1" hangingPunct="1"/>
            <a:r>
              <a:rPr lang="da-DK" altLang="da-DK" sz="3600" smtClean="0"/>
              <a:t>Fokus på at gøre det godt snarere end at lære nyt, på at bestå snarere end at forstå og en stor villighed til lære noget med der opleves som ”meningsløst” fordi det tjener et højere formål…...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da-DK" altLang="da-DK" smtClean="0"/>
              <a:t>Mestringsmotivation</a:t>
            </a:r>
          </a:p>
        </p:txBody>
      </p:sp>
      <p:sp>
        <p:nvSpPr>
          <p:cNvPr id="52227" name="Pladsholder til indhold 2"/>
          <p:cNvSpPr>
            <a:spLocks noGrp="1"/>
          </p:cNvSpPr>
          <p:nvPr>
            <p:ph idx="1"/>
          </p:nvPr>
        </p:nvSpPr>
        <p:spPr/>
        <p:txBody>
          <a:bodyPr/>
          <a:lstStyle/>
          <a:p>
            <a:pPr eaLnBrk="1" hangingPunct="1"/>
            <a:r>
              <a:rPr lang="da-DK" altLang="da-DK" sz="2800" smtClean="0"/>
              <a:t>Tæt knyttet til elevernes mestringserfaringer fra Folkeskolen OG andre arenaer – og i høj grad knyttet til de læringsmiljøer de indgår i….</a:t>
            </a:r>
          </a:p>
          <a:p>
            <a:pPr eaLnBrk="1" hangingPunct="1"/>
            <a:r>
              <a:rPr lang="da-DK" altLang="da-DK" sz="2800" smtClean="0"/>
              <a:t>Progression forstået som en passende mængde af udfordring….og de har ikke brug for at begynde med en ”kold tyrker”…..</a:t>
            </a:r>
          </a:p>
          <a:p>
            <a:pPr eaLnBrk="1" hangingPunct="1"/>
            <a:r>
              <a:rPr lang="da-DK" altLang="da-DK" sz="2800" smtClean="0"/>
              <a:t>Fra mestring på ”individ-niveau” til mestring på ”kollektivt niveau”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pPr eaLnBrk="1" hangingPunct="1"/>
            <a:r>
              <a:rPr lang="da-DK" altLang="da-DK" smtClean="0"/>
              <a:t>Relationsmotivation – forstået som relationen til læreren…..</a:t>
            </a:r>
          </a:p>
        </p:txBody>
      </p:sp>
      <p:sp>
        <p:nvSpPr>
          <p:cNvPr id="53251" name="Pladsholder til indhold 2"/>
          <p:cNvSpPr>
            <a:spLocks noGrp="1"/>
          </p:cNvSpPr>
          <p:nvPr>
            <p:ph idx="1"/>
          </p:nvPr>
        </p:nvSpPr>
        <p:spPr/>
        <p:txBody>
          <a:bodyPr/>
          <a:lstStyle/>
          <a:p>
            <a:pPr eaLnBrk="1" hangingPunct="1"/>
            <a:r>
              <a:rPr lang="da-DK" altLang="da-DK" smtClean="0"/>
              <a:t>Relationer til læreren – og respekten opstår som følge af en gensidighed i relationen….ikke fordi man sætter sig i respekt…..</a:t>
            </a:r>
          </a:p>
          <a:p>
            <a:pPr eaLnBrk="1" hangingPunct="1"/>
            <a:r>
              <a:rPr lang="da-DK" altLang="da-DK" smtClean="0"/>
              <a:t>Relationsgrammatiken er ædnret:</a:t>
            </a:r>
          </a:p>
          <a:p>
            <a:pPr eaLnBrk="1" hangingPunct="1"/>
            <a:r>
              <a:rPr lang="da-DK" altLang="da-DK" smtClean="0"/>
              <a:t>”….Autoritet er magten er til at få andre til at ville noget af sig selv. Og den autoritet besidder manikke længere bare fordi man er voksen. Man er nødt til at vinde relationen gennem forhandlinger med eleverne. I den nye relationsgrammatik er også voksnes  realtioner til eleverne – og dermed autoritetsforholdet – præget af en uafhængig afhængighed”, der løbende må forhandles på plads. Men når man først har gjort det, bærer man det med sig som en slags relationskapital…”(Trondmann 2013)</a:t>
            </a:r>
          </a:p>
          <a:p>
            <a:pPr eaLnBrk="1" hangingPunct="1"/>
            <a:endParaRPr lang="da-DK" altLang="da-DK" smtClean="0"/>
          </a:p>
          <a:p>
            <a:pPr eaLnBrk="1" hangingPunct="1"/>
            <a:endParaRPr lang="da-DK" altLang="da-DK"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375" y="293688"/>
            <a:ext cx="7620000" cy="1143000"/>
          </a:xfrm>
        </p:spPr>
        <p:txBody>
          <a:bodyPr rtlCol="0">
            <a:normAutofit/>
          </a:bodyPr>
          <a:lstStyle/>
          <a:p>
            <a:pPr algn="ctr" eaLnBrk="1" fontAlgn="auto" hangingPunct="1">
              <a:spcAft>
                <a:spcPts val="0"/>
              </a:spcAft>
              <a:defRPr/>
            </a:pPr>
            <a:r>
              <a:rPr lang="da-DK" sz="3266" dirty="0"/>
              <a:t>Et par spørgsmål til overvejelse</a:t>
            </a:r>
          </a:p>
        </p:txBody>
      </p:sp>
      <p:sp>
        <p:nvSpPr>
          <p:cNvPr id="7171" name="Pladsholder til indhold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da-DK" altLang="da-DK" sz="2540" dirty="0" smtClean="0"/>
              <a:t>Hvad er deres de vigtige historiske begivenheder i deres liv? Hvor mange gode sekundære voksne har de i deres liv? Tænker de på kineserne? Hvor mange af dem har en kæreste? Hvor mange dyrker idræt? Hvor mange har erhvervsarbejde?  – Hvad ved I?</a:t>
            </a:r>
          </a:p>
          <a:p>
            <a:pPr eaLnBrk="1" fontAlgn="auto" hangingPunct="1">
              <a:spcAft>
                <a:spcPts val="0"/>
              </a:spcAft>
              <a:buFont typeface="Arial" panose="020B0604020202020204" pitchFamily="34" charset="0"/>
              <a:buChar char="•"/>
              <a:defRPr/>
            </a:pPr>
            <a:r>
              <a:rPr lang="da-DK" altLang="da-DK" sz="2540" dirty="0" smtClean="0"/>
              <a:t>De er en flok egoistiske, selvfede såkaldt ”kritiske” forbrugere, der kun har fokus på dem selv er de B4N – Hvad synes I om dem?</a:t>
            </a:r>
          </a:p>
          <a:p>
            <a:pPr eaLnBrk="1" fontAlgn="auto" hangingPunct="1">
              <a:spcAft>
                <a:spcPts val="0"/>
              </a:spcAft>
              <a:buFont typeface="Arial" panose="020B0604020202020204" pitchFamily="34" charset="0"/>
              <a:buChar char="•"/>
              <a:defRPr/>
            </a:pPr>
            <a:r>
              <a:rPr lang="da-DK" altLang="da-DK" sz="2540" dirty="0" smtClean="0"/>
              <a:t>Hvad er den største udfordring når man er underviser/vejleder dem? </a:t>
            </a:r>
          </a:p>
          <a:p>
            <a:pPr eaLnBrk="1" fontAlgn="auto" hangingPunct="1">
              <a:spcAft>
                <a:spcPts val="0"/>
              </a:spcAft>
              <a:buFont typeface="Arial" panose="020B0604020202020204" pitchFamily="34" charset="0"/>
              <a:buChar char="•"/>
              <a:defRPr/>
            </a:pPr>
            <a:r>
              <a:rPr lang="da-DK" altLang="da-DK" sz="2540" dirty="0" smtClean="0"/>
              <a:t>Er motivation noget man har med når man møder ind om morgenen – det man kunne kalde ”general motivation” - eller er det i højere grad resultatet af noget der foregår i skolen – </a:t>
            </a:r>
            <a:r>
              <a:rPr lang="da-DK" altLang="da-DK" sz="2540" dirty="0" err="1" smtClean="0"/>
              <a:t>mao</a:t>
            </a:r>
            <a:r>
              <a:rPr lang="da-DK" altLang="da-DK" sz="2540" dirty="0" smtClean="0"/>
              <a:t>. situeret?</a:t>
            </a:r>
          </a:p>
        </p:txBody>
      </p:sp>
      <p:sp>
        <p:nvSpPr>
          <p:cNvPr id="7172" name="Pladsholder til sidefod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77">
                <a:solidFill>
                  <a:schemeClr val="tx1"/>
                </a:solidFill>
                <a:latin typeface="Times New Roman" panose="02020603050405020304" pitchFamily="18" charset="0"/>
              </a:defRPr>
            </a:lvl1pPr>
            <a:lvl2pPr marL="673930" indent="-259204">
              <a:defRPr sz="2177">
                <a:solidFill>
                  <a:schemeClr val="tx1"/>
                </a:solidFill>
                <a:latin typeface="Times New Roman" panose="02020603050405020304" pitchFamily="18" charset="0"/>
              </a:defRPr>
            </a:lvl2pPr>
            <a:lvl3pPr marL="1036815" indent="-207363">
              <a:defRPr sz="2177">
                <a:solidFill>
                  <a:schemeClr val="tx1"/>
                </a:solidFill>
                <a:latin typeface="Times New Roman" panose="02020603050405020304" pitchFamily="18" charset="0"/>
              </a:defRPr>
            </a:lvl3pPr>
            <a:lvl4pPr marL="1451541" indent="-207363">
              <a:defRPr sz="2177">
                <a:solidFill>
                  <a:schemeClr val="tx1"/>
                </a:solidFill>
                <a:latin typeface="Times New Roman" panose="02020603050405020304" pitchFamily="18" charset="0"/>
              </a:defRPr>
            </a:lvl4pPr>
            <a:lvl5pPr marL="1866268" indent="-207363">
              <a:defRPr sz="2177">
                <a:solidFill>
                  <a:schemeClr val="tx1"/>
                </a:solidFill>
                <a:latin typeface="Times New Roman" panose="02020603050405020304" pitchFamily="18" charset="0"/>
              </a:defRPr>
            </a:lvl5pPr>
            <a:lvl6pPr marL="2280994" indent="-207363" eaLnBrk="0" fontAlgn="base" hangingPunct="0">
              <a:spcBef>
                <a:spcPct val="0"/>
              </a:spcBef>
              <a:spcAft>
                <a:spcPct val="0"/>
              </a:spcAft>
              <a:defRPr sz="2177">
                <a:solidFill>
                  <a:schemeClr val="tx1"/>
                </a:solidFill>
                <a:latin typeface="Times New Roman" panose="02020603050405020304" pitchFamily="18" charset="0"/>
              </a:defRPr>
            </a:lvl6pPr>
            <a:lvl7pPr marL="2695720" indent="-207363" eaLnBrk="0" fontAlgn="base" hangingPunct="0">
              <a:spcBef>
                <a:spcPct val="0"/>
              </a:spcBef>
              <a:spcAft>
                <a:spcPct val="0"/>
              </a:spcAft>
              <a:defRPr sz="2177">
                <a:solidFill>
                  <a:schemeClr val="tx1"/>
                </a:solidFill>
                <a:latin typeface="Times New Roman" panose="02020603050405020304" pitchFamily="18" charset="0"/>
              </a:defRPr>
            </a:lvl7pPr>
            <a:lvl8pPr marL="3110446" indent="-207363" eaLnBrk="0" fontAlgn="base" hangingPunct="0">
              <a:spcBef>
                <a:spcPct val="0"/>
              </a:spcBef>
              <a:spcAft>
                <a:spcPct val="0"/>
              </a:spcAft>
              <a:defRPr sz="2177">
                <a:solidFill>
                  <a:schemeClr val="tx1"/>
                </a:solidFill>
                <a:latin typeface="Times New Roman" panose="02020603050405020304" pitchFamily="18" charset="0"/>
              </a:defRPr>
            </a:lvl8pPr>
            <a:lvl9pPr marL="3525172" indent="-207363" eaLnBrk="0" fontAlgn="base" hangingPunct="0">
              <a:spcBef>
                <a:spcPct val="0"/>
              </a:spcBef>
              <a:spcAft>
                <a:spcPct val="0"/>
              </a:spcAft>
              <a:defRPr sz="2177">
                <a:solidFill>
                  <a:schemeClr val="tx1"/>
                </a:solidFill>
                <a:latin typeface="Times New Roman" panose="02020603050405020304" pitchFamily="18" charset="0"/>
              </a:defRPr>
            </a:lvl9pPr>
          </a:lstStyle>
          <a:p>
            <a:pPr>
              <a:defRPr/>
            </a:pPr>
            <a:r>
              <a:rPr lang="en-US" altLang="da-DK" sz="1179" smtClean="0">
                <a:solidFill>
                  <a:schemeClr val="bg2"/>
                </a:solidFill>
              </a:rPr>
              <a:t>Center for Ungdomstudier (CUR)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a:bodyPr>
          <a:lstStyle/>
          <a:p>
            <a:pPr eaLnBrk="1" fontAlgn="auto" hangingPunct="1">
              <a:spcAft>
                <a:spcPts val="0"/>
              </a:spcAft>
              <a:defRPr/>
            </a:pPr>
            <a:r>
              <a:rPr lang="da-DK" dirty="0" smtClean="0">
                <a:solidFill>
                  <a:schemeClr val="tx1">
                    <a:lumMod val="85000"/>
                    <a:lumOff val="15000"/>
                  </a:schemeClr>
                </a:solidFill>
              </a:rPr>
              <a:t>Forventninger til lærerne……</a:t>
            </a:r>
          </a:p>
        </p:txBody>
      </p:sp>
      <p:sp>
        <p:nvSpPr>
          <p:cNvPr id="54275" name="Rectangle 3"/>
          <p:cNvSpPr>
            <a:spLocks noGrp="1" noChangeArrowheads="1"/>
          </p:cNvSpPr>
          <p:nvPr>
            <p:ph idx="1"/>
          </p:nvPr>
        </p:nvSpPr>
        <p:spPr/>
        <p:txBody>
          <a:bodyPr/>
          <a:lstStyle/>
          <a:p>
            <a:pPr eaLnBrk="1" hangingPunct="1"/>
            <a:r>
              <a:rPr lang="da-DK" altLang="da-DK" smtClean="0"/>
              <a:t>At de er fagligt dygtige 					94 %</a:t>
            </a:r>
          </a:p>
          <a:p>
            <a:pPr eaLnBrk="1" hangingPunct="1"/>
            <a:r>
              <a:rPr lang="da-DK" altLang="da-DK" smtClean="0"/>
              <a:t>At de skal være gode til at engagere os		87 %</a:t>
            </a:r>
          </a:p>
          <a:p>
            <a:pPr eaLnBrk="1" hangingPunct="1"/>
            <a:r>
              <a:rPr lang="da-DK" altLang="da-DK" smtClean="0"/>
              <a:t>At de brænder for deres stof				77 %</a:t>
            </a:r>
          </a:p>
          <a:p>
            <a:pPr eaLnBrk="1" hangingPunct="1"/>
            <a:r>
              <a:rPr lang="da-DK" altLang="da-DK" smtClean="0"/>
              <a:t>At de skal formidle, hvordan det, jeg lærer,</a:t>
            </a:r>
          </a:p>
          <a:p>
            <a:pPr eaLnBrk="1" hangingPunct="1">
              <a:buFont typeface="Wingdings 2" pitchFamily="18" charset="2"/>
              <a:buNone/>
            </a:pPr>
            <a:r>
              <a:rPr lang="da-DK" altLang="da-DK" smtClean="0"/>
              <a:t>    kan bruges i virkeligheden			            73 %</a:t>
            </a:r>
          </a:p>
          <a:p>
            <a:pPr eaLnBrk="1" hangingPunct="1"/>
            <a:r>
              <a:rPr lang="da-DK" altLang="da-DK" smtClean="0"/>
              <a:t>At de tager hensyn til, </a:t>
            </a:r>
            <a:br>
              <a:rPr lang="da-DK" altLang="da-DK" smtClean="0"/>
            </a:br>
            <a:r>
              <a:rPr lang="da-DK" altLang="da-DK" smtClean="0"/>
              <a:t>hvad der i øvrigt sker i mit liv                        		 30 %</a:t>
            </a:r>
          </a:p>
          <a:p>
            <a:pPr eaLnBrk="1" hangingPunct="1"/>
            <a:r>
              <a:rPr lang="da-DK" altLang="da-DK" smtClean="0"/>
              <a:t>Jeg har ingen forventninger			               2%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pPr eaLnBrk="1" hangingPunct="1"/>
            <a:endParaRPr lang="da-DK" altLang="da-DK" smtClean="0"/>
          </a:p>
        </p:txBody>
      </p:sp>
      <p:sp>
        <p:nvSpPr>
          <p:cNvPr id="4" name="Tekstboks 3"/>
          <p:cNvSpPr txBox="1"/>
          <p:nvPr/>
        </p:nvSpPr>
        <p:spPr>
          <a:xfrm>
            <a:off x="755650" y="908050"/>
            <a:ext cx="7632700" cy="4376738"/>
          </a:xfrm>
          <a:prstGeom prst="rect">
            <a:avLst/>
          </a:prstGeom>
          <a:noFill/>
        </p:spPr>
        <p:txBody>
          <a:bodyPr>
            <a:spAutoFit/>
          </a:bodyPr>
          <a:lstStyle/>
          <a:p>
            <a:pPr marL="274320" indent="-274320" eaLnBrk="1" fontAlgn="auto" hangingPunct="1">
              <a:spcBef>
                <a:spcPct val="20000"/>
              </a:spcBef>
              <a:spcAft>
                <a:spcPts val="0"/>
              </a:spcAft>
              <a:buClr>
                <a:srgbClr val="AD0101"/>
              </a:buClr>
              <a:defRPr/>
            </a:pPr>
            <a:r>
              <a:rPr lang="da-DK" sz="2400" i="1" dirty="0">
                <a:solidFill>
                  <a:srgbClr val="303030"/>
                </a:solidFill>
                <a:latin typeface="Times New Roman"/>
                <a:cs typeface="+mn-cs"/>
              </a:rPr>
              <a:t>Hvor stor betydning har læreren i forhold til, hvilke lektier og afleveringer, man prioriterer?  I har begge den samme dansklærer?</a:t>
            </a:r>
          </a:p>
          <a:p>
            <a:pPr marL="274320" indent="-274320" eaLnBrk="1" fontAlgn="auto" hangingPunct="1">
              <a:spcBef>
                <a:spcPct val="20000"/>
              </a:spcBef>
              <a:spcAft>
                <a:spcPts val="0"/>
              </a:spcAft>
              <a:buClr>
                <a:srgbClr val="AD0101"/>
              </a:buClr>
              <a:defRPr/>
            </a:pPr>
            <a:r>
              <a:rPr lang="da-DK" sz="2400" dirty="0">
                <a:solidFill>
                  <a:srgbClr val="303030"/>
                </a:solidFill>
                <a:latin typeface="Times New Roman"/>
                <a:cs typeface="+mn-cs"/>
              </a:rPr>
              <a:t>Han er afsindig dygtig.</a:t>
            </a:r>
          </a:p>
          <a:p>
            <a:pPr marL="274320" indent="-274320" eaLnBrk="1" fontAlgn="auto" hangingPunct="1">
              <a:spcBef>
                <a:spcPct val="20000"/>
              </a:spcBef>
              <a:spcAft>
                <a:spcPts val="0"/>
              </a:spcAft>
              <a:buClr>
                <a:srgbClr val="AD0101"/>
              </a:buClr>
              <a:defRPr/>
            </a:pPr>
            <a:r>
              <a:rPr lang="da-DK" sz="2400" i="1" dirty="0">
                <a:solidFill>
                  <a:srgbClr val="303030"/>
                </a:solidFill>
                <a:latin typeface="Times New Roman"/>
                <a:cs typeface="+mn-cs"/>
              </a:rPr>
              <a:t>Og er det sværere at skuffe ham end det f.eks. er at skuffe fransklæreren?</a:t>
            </a:r>
          </a:p>
          <a:p>
            <a:pPr marL="274320" indent="-274320" eaLnBrk="1" fontAlgn="auto" hangingPunct="1">
              <a:spcBef>
                <a:spcPct val="20000"/>
              </a:spcBef>
              <a:spcAft>
                <a:spcPts val="0"/>
              </a:spcAft>
              <a:buClr>
                <a:srgbClr val="AD0101"/>
              </a:buClr>
              <a:defRPr/>
            </a:pPr>
            <a:r>
              <a:rPr lang="da-DK" sz="2400" dirty="0">
                <a:solidFill>
                  <a:srgbClr val="303030"/>
                </a:solidFill>
                <a:latin typeface="Times New Roman"/>
                <a:cs typeface="+mn-cs"/>
              </a:rPr>
              <a:t>Man går mere op i det. I fransk er jeg ligeglad med, hvilken karakter jeg får – det interesserer mig ikke. Men hvis jeg går op i dansk og får en dårlig karakter, så ville jeg have det rigtig dårligt med det.</a:t>
            </a:r>
            <a:br>
              <a:rPr lang="da-DK" sz="2400" dirty="0">
                <a:solidFill>
                  <a:srgbClr val="303030"/>
                </a:solidFill>
                <a:latin typeface="Times New Roman"/>
                <a:cs typeface="+mn-cs"/>
              </a:rPr>
            </a:br>
            <a:r>
              <a:rPr lang="da-DK" sz="2400" dirty="0">
                <a:solidFill>
                  <a:srgbClr val="303030"/>
                </a:solidFill>
                <a:latin typeface="Times New Roman"/>
                <a:cs typeface="+mn-cs"/>
              </a:rPr>
              <a:t>(Drenge, 3.g)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a-DK" altLang="da-DK" smtClean="0"/>
              <a:t>Relationsmotivation – forstået som  relationer mellem eleverne…</a:t>
            </a:r>
          </a:p>
        </p:txBody>
      </p:sp>
      <p:sp>
        <p:nvSpPr>
          <p:cNvPr id="58371" name="Pladsholder til indhold 2"/>
          <p:cNvSpPr>
            <a:spLocks noGrp="1"/>
          </p:cNvSpPr>
          <p:nvPr>
            <p:ph idx="1"/>
          </p:nvPr>
        </p:nvSpPr>
        <p:spPr/>
        <p:txBody>
          <a:bodyPr/>
          <a:lstStyle/>
          <a:p>
            <a:pPr eaLnBrk="1" hangingPunct="1"/>
            <a:r>
              <a:rPr lang="da-DK" altLang="da-DK" smtClean="0"/>
              <a:t>”En klassediskussion, hvor man selv skal tage stilling, hvor man hører andres synspunkter og selv skal tænke over det – det motiverer mig.” (elevudsagn) </a:t>
            </a:r>
          </a:p>
          <a:p>
            <a:pPr eaLnBrk="1" hangingPunct="1"/>
            <a:r>
              <a:rPr lang="da-DK" altLang="da-DK" smtClean="0"/>
              <a:t>Relationer til ”medstuderende” – om det at høre til…..og det turde skille sig ud….fordi vi ikke behøverat være enige om alt….</a:t>
            </a:r>
          </a:p>
          <a:p>
            <a:pPr eaLnBrk="1" hangingPunct="1"/>
            <a:r>
              <a:rPr lang="da-DK" altLang="da-DK" smtClean="0"/>
              <a:t>Eleverne skal lære gruppearbejdsformen. Alt for ofte forudsætter lærerne, at dette er noget, de kan. Men det kræver en række kompetencer for at kunne arbejde effektivt i et gruppemiljø. Det kræver evnen til at lytte, til at forhandle og nå et resultat.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pPr eaLnBrk="1" hangingPunct="1"/>
            <a:r>
              <a:rPr lang="da-DK" altLang="da-DK" smtClean="0"/>
              <a:t>Involveringsmotivation…..</a:t>
            </a:r>
          </a:p>
        </p:txBody>
      </p:sp>
      <p:sp>
        <p:nvSpPr>
          <p:cNvPr id="19459" name="Pladsholder til indhold 2"/>
          <p:cNvSpPr>
            <a:spLocks noGrp="1"/>
          </p:cNvSpPr>
          <p:nvPr>
            <p:ph idx="1"/>
          </p:nvPr>
        </p:nvSpPr>
        <p:spPr/>
        <p:txBody>
          <a:bodyPr/>
          <a:lstStyle/>
          <a:p>
            <a:pPr eaLnBrk="1" hangingPunct="1">
              <a:buFont typeface="Arial" panose="020B0604020202020204" pitchFamily="34" charset="0"/>
              <a:buChar char="•"/>
              <a:defRPr/>
            </a:pPr>
            <a:r>
              <a:rPr lang="da-DK" altLang="da-DK" dirty="0" smtClean="0"/>
              <a:t>Bedstemors lov: ”Kun den der arbejder lærer noget”.</a:t>
            </a:r>
          </a:p>
          <a:p>
            <a:pPr eaLnBrk="1" hangingPunct="1">
              <a:buFont typeface="Arial" panose="020B0604020202020204" pitchFamily="34" charset="0"/>
              <a:buChar char="•"/>
              <a:defRPr/>
            </a:pPr>
            <a:r>
              <a:rPr lang="da-DK" altLang="da-DK" dirty="0" smtClean="0"/>
              <a:t>Muligheden for at have indflydelse på egen læring med inddragelse af den ”virkelighed” som optager eleverne…</a:t>
            </a:r>
            <a:r>
              <a:rPr lang="da-DK" altLang="da-DK" dirty="0" err="1" smtClean="0"/>
              <a:t>mao</a:t>
            </a:r>
            <a:r>
              <a:rPr lang="da-DK" altLang="da-DK" dirty="0" smtClean="0"/>
              <a:t>. Aktør i eget liv….</a:t>
            </a:r>
          </a:p>
          <a:p>
            <a:pPr eaLnBrk="1" hangingPunct="1">
              <a:buFont typeface="Arial" panose="020B0604020202020204" pitchFamily="34" charset="0"/>
              <a:buChar char="•"/>
              <a:defRPr/>
            </a:pPr>
            <a:r>
              <a:rPr lang="da-DK" altLang="da-DK" dirty="0" smtClean="0"/>
              <a:t>Udfordringen er ofte at det kræver meget klare rammer – og at eleverne ofte ikke tager ansvar men får ansvar….</a:t>
            </a:r>
          </a:p>
          <a:p>
            <a:pPr eaLnBrk="1" hangingPunct="1">
              <a:buFont typeface="Arial" panose="020B0604020202020204" pitchFamily="34" charset="0"/>
              <a:buChar char="•"/>
              <a:defRPr/>
            </a:pPr>
            <a:r>
              <a:rPr lang="da-DK" altLang="da-DK" dirty="0" smtClean="0"/>
              <a:t>Det Strukturerede frirum</a:t>
            </a:r>
          </a:p>
          <a:p>
            <a:pPr eaLnBrk="1" hangingPunct="1">
              <a:buFont typeface="Arial" panose="020B0604020202020204" pitchFamily="34" charset="0"/>
              <a:buChar char="•"/>
              <a:defRPr/>
            </a:pPr>
            <a:r>
              <a:rPr lang="da-DK" altLang="da-DK" dirty="0" smtClean="0"/>
              <a:t>Selvbeskyttelse”</a:t>
            </a:r>
          </a:p>
          <a:p>
            <a:pPr marL="0" indent="0" eaLnBrk="1" hangingPunct="1">
              <a:buFont typeface="Arial" panose="020B0604020202020204" pitchFamily="34" charset="0"/>
              <a:buNone/>
              <a:defRPr/>
            </a:pPr>
            <a:endParaRPr lang="da-DK" altLang="da-DK" dirty="0" smtClean="0"/>
          </a:p>
          <a:p>
            <a:pPr eaLnBrk="1" hangingPunct="1">
              <a:buFont typeface="Arial" panose="020B0604020202020204" pitchFamily="34" charset="0"/>
              <a:buChar char="•"/>
              <a:defRPr/>
            </a:pPr>
            <a:endParaRPr lang="da-DK" altLang="da-DK"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dsholder til indhold 1"/>
          <p:cNvSpPr>
            <a:spLocks noGrp="1"/>
          </p:cNvSpPr>
          <p:nvPr>
            <p:ph sz="half" idx="1"/>
          </p:nvPr>
        </p:nvSpPr>
        <p:spPr/>
        <p:txBody>
          <a:bodyPr/>
          <a:lstStyle/>
          <a:p>
            <a:r>
              <a:rPr lang="da-DK" altLang="da-DK" smtClean="0"/>
              <a:t>Vær nysgerrig!</a:t>
            </a:r>
          </a:p>
          <a:p>
            <a:r>
              <a:rPr lang="da-DK" altLang="da-DK" smtClean="0"/>
              <a:t>Skab rum for såvel individuel som kollektiv refleksion!</a:t>
            </a:r>
          </a:p>
          <a:p>
            <a:r>
              <a:rPr lang="da-DK" altLang="da-DK" smtClean="0"/>
              <a:t>Alle unge er motiveret af noget – vores udfodring er at finde ud af hvad!</a:t>
            </a:r>
          </a:p>
        </p:txBody>
      </p:sp>
      <p:pic>
        <p:nvPicPr>
          <p:cNvPr id="60419" name="Pladsholder til indhold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395413"/>
            <a:ext cx="3600450" cy="4841875"/>
          </a:xfrm>
        </p:spPr>
      </p:pic>
      <p:sp>
        <p:nvSpPr>
          <p:cNvPr id="4" name="Pladsholder til sidefod 3"/>
          <p:cNvSpPr>
            <a:spLocks noGrp="1"/>
          </p:cNvSpPr>
          <p:nvPr>
            <p:ph type="ftr" sz="quarter" idx="11"/>
          </p:nvPr>
        </p:nvSpPr>
        <p:spPr/>
        <p:txBody>
          <a:bodyPr/>
          <a:lstStyle/>
          <a:p>
            <a:pPr>
              <a:defRPr/>
            </a:pPr>
            <a:r>
              <a:rPr lang="da-DK" smtClean="0"/>
              <a:t>Center for Ungdomsstudier    www.cur.nu</a:t>
            </a:r>
            <a:endParaRPr lang="da-DK"/>
          </a:p>
        </p:txBody>
      </p:sp>
      <p:sp>
        <p:nvSpPr>
          <p:cNvPr id="60421" name="Titel 2"/>
          <p:cNvSpPr>
            <a:spLocks noGrp="1"/>
          </p:cNvSpPr>
          <p:nvPr>
            <p:ph type="title"/>
          </p:nvPr>
        </p:nvSpPr>
        <p:spPr/>
        <p:txBody>
          <a:bodyPr/>
          <a:lstStyle/>
          <a:p>
            <a:r>
              <a:rPr lang="da-DK" altLang="da-DK" smtClean="0"/>
              <a:t>This is whY- et par udfordringer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algn="ctr" eaLnBrk="1" fontAlgn="auto" hangingPunct="1">
              <a:spcAft>
                <a:spcPts val="0"/>
              </a:spcAft>
              <a:defRPr/>
            </a:pPr>
            <a:r>
              <a:rPr lang="da-DK" sz="3266" b="1" dirty="0"/>
              <a:t>Vi lever i en verden hvor udviklingen indenfor mange områder udvikler sig med eksponentiel vækst….</a:t>
            </a:r>
          </a:p>
        </p:txBody>
      </p:sp>
      <p:pic>
        <p:nvPicPr>
          <p:cNvPr id="9219" name="Pladsholder til indhold 3" descr="Vækstkurve.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989138"/>
            <a:ext cx="6121400" cy="43926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rtlCol="0">
            <a:normAutofit/>
          </a:bodyPr>
          <a:lstStyle/>
          <a:p>
            <a:pPr algn="ctr" eaLnBrk="1" fontAlgn="auto" hangingPunct="1">
              <a:spcAft>
                <a:spcPts val="0"/>
              </a:spcAft>
              <a:defRPr/>
            </a:pPr>
            <a:r>
              <a:rPr lang="da-DK" sz="3628" b="1" dirty="0"/>
              <a:t>Globalt orienterede og </a:t>
            </a:r>
            <a:r>
              <a:rPr lang="da-DK" sz="3628" b="1" u="sng" dirty="0"/>
              <a:t>udfordrede unge</a:t>
            </a:r>
            <a:r>
              <a:rPr lang="da-DK" sz="3628" b="1" dirty="0"/>
              <a:t>….</a:t>
            </a:r>
          </a:p>
        </p:txBody>
      </p:sp>
      <p:pic>
        <p:nvPicPr>
          <p:cNvPr id="10243" name="Pladsholder til indhold 6"/>
          <p:cNvPicPr>
            <a:picLocks noChangeAspect="1"/>
          </p:cNvPicPr>
          <p:nvPr/>
        </p:nvPicPr>
        <p:blipFill>
          <a:blip r:embed="rId2">
            <a:extLst>
              <a:ext uri="{28A0092B-C50C-407E-A947-70E740481C1C}">
                <a14:useLocalDpi xmlns:a14="http://schemas.microsoft.com/office/drawing/2010/main" val="0"/>
              </a:ext>
            </a:extLst>
          </a:blip>
          <a:srcRect l="6686" r="6686"/>
          <a:stretch>
            <a:fillRect/>
          </a:stretch>
        </p:blipFill>
        <p:spPr bwMode="auto">
          <a:xfrm>
            <a:off x="685800" y="2060575"/>
            <a:ext cx="84582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algn="ctr" eaLnBrk="1" fontAlgn="auto" hangingPunct="1">
              <a:spcAft>
                <a:spcPts val="0"/>
              </a:spcAft>
              <a:defRPr/>
            </a:pPr>
            <a:r>
              <a:rPr lang="da-DK" sz="4354" b="1" dirty="0"/>
              <a:t>Målrettede er unge der gerne skal ramme plet…</a:t>
            </a:r>
          </a:p>
        </p:txBody>
      </p:sp>
      <p:pic>
        <p:nvPicPr>
          <p:cNvPr id="11267" name="Pladsholder til indhold 3" descr="Målrettede ung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60475" y="1844675"/>
            <a:ext cx="6191250" cy="43307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dsholder til indhold 1"/>
          <p:cNvSpPr>
            <a:spLocks noGrp="1"/>
          </p:cNvSpPr>
          <p:nvPr>
            <p:ph idx="1"/>
          </p:nvPr>
        </p:nvSpPr>
        <p:spPr>
          <a:xfrm>
            <a:off x="3995738" y="981075"/>
            <a:ext cx="4968875" cy="5256213"/>
          </a:xfrm>
        </p:spPr>
        <p:txBody>
          <a:bodyPr/>
          <a:lstStyle/>
          <a:p>
            <a:pPr>
              <a:lnSpc>
                <a:spcPct val="120000"/>
              </a:lnSpc>
            </a:pPr>
            <a:r>
              <a:rPr lang="da-DK" altLang="da-DK" smtClean="0"/>
              <a:t>er dygtige, men ofte selektive brugere </a:t>
            </a:r>
          </a:p>
          <a:p>
            <a:pPr lvl="1">
              <a:lnSpc>
                <a:spcPct val="120000"/>
              </a:lnSpc>
            </a:pPr>
            <a:r>
              <a:rPr lang="da-DK" altLang="da-DK" sz="1700" smtClean="0"/>
              <a:t>de yngre kan ikke skille og samle en PC </a:t>
            </a:r>
          </a:p>
          <a:p>
            <a:pPr>
              <a:lnSpc>
                <a:spcPct val="120000"/>
              </a:lnSpc>
            </a:pPr>
            <a:r>
              <a:rPr lang="da-DK" altLang="da-DK" smtClean="0"/>
              <a:t>er connected/netværker  </a:t>
            </a:r>
          </a:p>
          <a:p>
            <a:pPr lvl="1">
              <a:lnSpc>
                <a:spcPct val="120000"/>
              </a:lnSpc>
            </a:pPr>
            <a:r>
              <a:rPr lang="da-DK" altLang="da-DK" sz="1700" smtClean="0"/>
              <a:t>også mens de er i skole…</a:t>
            </a:r>
          </a:p>
          <a:p>
            <a:pPr>
              <a:lnSpc>
                <a:spcPct val="120000"/>
              </a:lnSpc>
            </a:pPr>
            <a:r>
              <a:rPr lang="da-DK" altLang="da-DK" smtClean="0"/>
              <a:t>er afhængige</a:t>
            </a:r>
          </a:p>
          <a:p>
            <a:pPr lvl="1">
              <a:lnSpc>
                <a:spcPct val="120000"/>
              </a:lnSpc>
            </a:pPr>
            <a:r>
              <a:rPr lang="da-DK" altLang="da-DK" sz="1700" smtClean="0"/>
              <a:t>nuet betyder rigtig meget, (en opdatering fra en veninde kan godt opleves lige så vigtig som en besked på Lectio)</a:t>
            </a:r>
          </a:p>
          <a:p>
            <a:pPr>
              <a:lnSpc>
                <a:spcPct val="120000"/>
              </a:lnSpc>
            </a:pPr>
            <a:r>
              <a:rPr lang="da-DK" altLang="da-DK" smtClean="0"/>
              <a:t>lever deres liv i tre rum – offentlige, private og virtuelle – og disse rum smelter sammen!</a:t>
            </a:r>
          </a:p>
        </p:txBody>
      </p:sp>
      <p:pic>
        <p:nvPicPr>
          <p:cNvPr id="12291"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38163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p:txBody>
          <a:bodyPr>
            <a:normAutofit fontScale="90000"/>
          </a:bodyPr>
          <a:lstStyle/>
          <a:p>
            <a:pPr>
              <a:defRPr/>
            </a:pPr>
            <a:r>
              <a:rPr lang="da-DK" dirty="0" smtClean="0"/>
              <a:t>Digital </a:t>
            </a:r>
            <a:r>
              <a:rPr lang="da-DK" dirty="0"/>
              <a:t>N</a:t>
            </a:r>
            <a:r>
              <a:rPr lang="da-DK" dirty="0" smtClean="0"/>
              <a:t>atives &amp; </a:t>
            </a:r>
            <a:r>
              <a:rPr lang="da-DK" dirty="0" err="1"/>
              <a:t>A</a:t>
            </a:r>
            <a:r>
              <a:rPr lang="da-DK" dirty="0" err="1" smtClean="0"/>
              <a:t>ddicts</a:t>
            </a:r>
            <a:r>
              <a:rPr lang="da-DK" dirty="0" smtClean="0"/>
              <a:t>…..der vinder 20.000 i dansktimen!</a:t>
            </a:r>
            <a:br>
              <a:rPr lang="da-DK" dirty="0" smtClean="0"/>
            </a:br>
            <a:endParaRPr lang="da-DK" dirty="0"/>
          </a:p>
        </p:txBody>
      </p:sp>
      <p:sp>
        <p:nvSpPr>
          <p:cNvPr id="4" name="Pladsholder til sidefod 3"/>
          <p:cNvSpPr>
            <a:spLocks noGrp="1"/>
          </p:cNvSpPr>
          <p:nvPr>
            <p:ph type="ftr" sz="quarter" idx="11"/>
          </p:nvPr>
        </p:nvSpPr>
        <p:spPr/>
        <p:txBody>
          <a:bodyPr/>
          <a:lstStyle/>
          <a:p>
            <a:pPr>
              <a:defRPr/>
            </a:pPr>
            <a:r>
              <a:rPr lang="da-DK" smtClean="0"/>
              <a:t>Center for Ungdomsstudier    www.cur.nu</a:t>
            </a:r>
            <a:endParaRPr lang="da-DK"/>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algn="ctr" eaLnBrk="1" hangingPunct="1"/>
            <a:r>
              <a:rPr lang="da-DK" altLang="da-DK" smtClean="0"/>
              <a:t>Smilende unge der opfører sig pænt, men som ikke har det godt!</a:t>
            </a:r>
          </a:p>
        </p:txBody>
      </p:sp>
      <p:pic>
        <p:nvPicPr>
          <p:cNvPr id="13315" name="Pladsholder til indhold 3" descr="Unge der opfører sig pæ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8175" y="2492375"/>
            <a:ext cx="5688013" cy="39751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1576</TotalTime>
  <Words>2588</Words>
  <Application>Microsoft Office PowerPoint</Application>
  <PresentationFormat>Skærmshow (4:3)</PresentationFormat>
  <Paragraphs>313</Paragraphs>
  <Slides>44</Slides>
  <Notes>11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Diastitler</vt:lpstr>
      </vt:variant>
      <vt:variant>
        <vt:i4>44</vt:i4>
      </vt:variant>
    </vt:vector>
  </HeadingPairs>
  <TitlesOfParts>
    <vt:vector size="52" baseType="lpstr">
      <vt:lpstr>Arial</vt:lpstr>
      <vt:lpstr>Calibri Light</vt:lpstr>
      <vt:lpstr>Calibri</vt:lpstr>
      <vt:lpstr>Times New Roman</vt:lpstr>
      <vt:lpstr>StarSymbol</vt:lpstr>
      <vt:lpstr>SimSun</vt:lpstr>
      <vt:lpstr>Wingdings 2</vt:lpstr>
      <vt:lpstr>Office-tema</vt:lpstr>
      <vt:lpstr>”…Hør efter, I risikerer at trække dette til eksamen…”  – perspektiver på unge, gymnasieliv og motivation! </vt:lpstr>
      <vt:lpstr>Studenter 1985</vt:lpstr>
      <vt:lpstr>Studenter 2015</vt:lpstr>
      <vt:lpstr>Et par spørgsmål til overvejelse</vt:lpstr>
      <vt:lpstr>Vi lever i en verden hvor udviklingen indenfor mange områder udvikler sig med eksponentiel vækst….</vt:lpstr>
      <vt:lpstr>Globalt orienterede og udfordrede unge….</vt:lpstr>
      <vt:lpstr>Målrettede er unge der gerne skal ramme plet…</vt:lpstr>
      <vt:lpstr>Digital Natives &amp; Addicts…..der vinder 20.000 i dansktimen! </vt:lpstr>
      <vt:lpstr>Smilende unge der opfører sig pænt, men som ikke har det godt!</vt:lpstr>
      <vt:lpstr>PowerPoint-præsentation</vt:lpstr>
      <vt:lpstr>Man SKAL bryde sammen…..</vt:lpstr>
      <vt:lpstr>PowerPoint-præsentation</vt:lpstr>
      <vt:lpstr>Når kulturbærerne og legemestrene forsvinder</vt:lpstr>
      <vt:lpstr>Venner kan man jo ikke rigtig bruge til noget!</vt:lpstr>
      <vt:lpstr>De vokser op i en ”synes godt om”-kultur</vt:lpstr>
      <vt:lpstr>Rum for refleksion</vt:lpstr>
      <vt:lpstr>De mange valg - i en understruktureret verden  - hvor man er på 24/7!</vt:lpstr>
      <vt:lpstr>Den unikke individualitet! – hvor man søger det trygge!</vt:lpstr>
      <vt:lpstr>Erhvervsarbejde er den primære fritidsaktivitet</vt:lpstr>
      <vt:lpstr>Lektier kan tilpasses </vt:lpstr>
      <vt:lpstr>Hvor meget tid anvender de på lektier?</vt:lpstr>
      <vt:lpstr>PowerPoint-præsentation</vt:lpstr>
      <vt:lpstr>Drenge vokser op med forbilleder der har klaret sig på trods af manglende flid i skolen - piger vokser op med Helle T, Inger Støjberg, Medina og Amalie – og hendes mor….</vt:lpstr>
      <vt:lpstr>Fra forældre til logistik-chef </vt:lpstr>
      <vt:lpstr>Familien står for det praktiske</vt:lpstr>
      <vt:lpstr>Fra 1.divison til Superliga på 6 uger…….</vt:lpstr>
      <vt:lpstr>”Hvad forventer du af dine forældre?”</vt:lpstr>
      <vt:lpstr>Og så er de vokset op med voksne som drømmer om det samme BMI som dem selv…..</vt:lpstr>
      <vt:lpstr>Ungdomsbetingelser i dag</vt:lpstr>
      <vt:lpstr>Bagsiden af medaljen</vt:lpstr>
      <vt:lpstr>”….Det er så fucking meningsløst fordi det ikke har noget med virkeligheden at gøre….”</vt:lpstr>
      <vt:lpstr>Fra motivation til motivationer…..</vt:lpstr>
      <vt:lpstr>Det er vigtigere at bestå end at lære noget!</vt:lpstr>
      <vt:lpstr>Studentereksamen ”i sig selv” motiverer mest i 1.g…..og mere piger end drenge  </vt:lpstr>
      <vt:lpstr>Fremtiden fylder en del – især hos pigerne …</vt:lpstr>
      <vt:lpstr>Vidensmotivation</vt:lpstr>
      <vt:lpstr>Præstationsmotivation</vt:lpstr>
      <vt:lpstr>Mestringsmotivation</vt:lpstr>
      <vt:lpstr>Relationsmotivation – forstået som relationen til læreren…..</vt:lpstr>
      <vt:lpstr>Forventninger til lærerne……</vt:lpstr>
      <vt:lpstr>PowerPoint-præsentation</vt:lpstr>
      <vt:lpstr>Relationsmotivation – forstået som  relationer mellem eleverne…</vt:lpstr>
      <vt:lpstr>Involveringsmotivation…..</vt:lpstr>
      <vt:lpstr>This is whY- et par udfordringer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Jeg har brug for et break</dc:title>
  <dc:creator>Særen</dc:creator>
  <cp:lastModifiedBy>Benny Wielandt - TEC</cp:lastModifiedBy>
  <cp:revision>126</cp:revision>
  <cp:lastPrinted>2012-11-06T18:03:36Z</cp:lastPrinted>
  <dcterms:created xsi:type="dcterms:W3CDTF">2010-03-14T21:20:24Z</dcterms:created>
  <dcterms:modified xsi:type="dcterms:W3CDTF">2015-11-16T08:21:19Z</dcterms:modified>
</cp:coreProperties>
</file>