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 id="261" r:id="rId6"/>
    <p:sldId id="270" r:id="rId7"/>
    <p:sldId id="287" r:id="rId8"/>
    <p:sldId id="275" r:id="rId9"/>
    <p:sldId id="271" r:id="rId10"/>
    <p:sldId id="276" r:id="rId11"/>
  </p:sldIdLst>
  <p:sldSz cx="9144000" cy="6858000" type="screen4x3"/>
  <p:notesSz cx="6858000" cy="9144000"/>
  <p:defaultText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34" d="100"/>
          <a:sy n="134" d="100"/>
        </p:scale>
        <p:origin x="-95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1C4BD681-172B-254F-B8F4-28B43FFF68E1}" type="datetimeFigureOut">
              <a:rPr lang="da-DK" smtClean="0"/>
              <a:t>16-11-2015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E2C05D43-DC58-644D-B1B2-A12A71108A8D}" type="slidenum">
              <a:rPr lang="da-DK" smtClean="0"/>
              <a:t>‹nr.›</a:t>
            </a:fld>
            <a:endParaRPr lang="da-DK"/>
          </a:p>
        </p:txBody>
      </p:sp>
    </p:spTree>
    <p:extLst>
      <p:ext uri="{BB962C8B-B14F-4D97-AF65-F5344CB8AC3E}">
        <p14:creationId xmlns:p14="http://schemas.microsoft.com/office/powerpoint/2010/main" val="2296543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C4BD681-172B-254F-B8F4-28B43FFF68E1}" type="datetimeFigureOut">
              <a:rPr lang="da-DK" smtClean="0"/>
              <a:t>16-11-2015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E2C05D43-DC58-644D-B1B2-A12A71108A8D}" type="slidenum">
              <a:rPr lang="da-DK" smtClean="0"/>
              <a:t>‹nr.›</a:t>
            </a:fld>
            <a:endParaRPr lang="da-DK"/>
          </a:p>
        </p:txBody>
      </p:sp>
    </p:spTree>
    <p:extLst>
      <p:ext uri="{BB962C8B-B14F-4D97-AF65-F5344CB8AC3E}">
        <p14:creationId xmlns:p14="http://schemas.microsoft.com/office/powerpoint/2010/main" val="2603402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C4BD681-172B-254F-B8F4-28B43FFF68E1}" type="datetimeFigureOut">
              <a:rPr lang="da-DK" smtClean="0"/>
              <a:t>16-11-2015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E2C05D43-DC58-644D-B1B2-A12A71108A8D}" type="slidenum">
              <a:rPr lang="da-DK" smtClean="0"/>
              <a:t>‹nr.›</a:t>
            </a:fld>
            <a:endParaRPr lang="da-DK"/>
          </a:p>
        </p:txBody>
      </p:sp>
    </p:spTree>
    <p:extLst>
      <p:ext uri="{BB962C8B-B14F-4D97-AF65-F5344CB8AC3E}">
        <p14:creationId xmlns:p14="http://schemas.microsoft.com/office/powerpoint/2010/main" val="872370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idx="1"/>
          </p:nvPr>
        </p:nvSpPr>
        <p:spPr/>
        <p:txBody>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C4BD681-172B-254F-B8F4-28B43FFF68E1}" type="datetimeFigureOut">
              <a:rPr lang="da-DK" smtClean="0"/>
              <a:t>16-11-2015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E2C05D43-DC58-644D-B1B2-A12A71108A8D}" type="slidenum">
              <a:rPr lang="da-DK" smtClean="0"/>
              <a:t>‹nr.›</a:t>
            </a:fld>
            <a:endParaRPr lang="da-DK"/>
          </a:p>
        </p:txBody>
      </p:sp>
    </p:spTree>
    <p:extLst>
      <p:ext uri="{BB962C8B-B14F-4D97-AF65-F5344CB8AC3E}">
        <p14:creationId xmlns:p14="http://schemas.microsoft.com/office/powerpoint/2010/main" val="984983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teksttypografierne i masteren</a:t>
            </a:r>
          </a:p>
        </p:txBody>
      </p:sp>
      <p:sp>
        <p:nvSpPr>
          <p:cNvPr id="4" name="Pladsholder til dato 3"/>
          <p:cNvSpPr>
            <a:spLocks noGrp="1"/>
          </p:cNvSpPr>
          <p:nvPr>
            <p:ph type="dt" sz="half" idx="10"/>
          </p:nvPr>
        </p:nvSpPr>
        <p:spPr/>
        <p:txBody>
          <a:bodyPr/>
          <a:lstStyle/>
          <a:p>
            <a:fld id="{1C4BD681-172B-254F-B8F4-28B43FFF68E1}" type="datetimeFigureOut">
              <a:rPr lang="da-DK" smtClean="0"/>
              <a:t>16-11-2015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E2C05D43-DC58-644D-B1B2-A12A71108A8D}" type="slidenum">
              <a:rPr lang="da-DK" smtClean="0"/>
              <a:t>‹nr.›</a:t>
            </a:fld>
            <a:endParaRPr lang="da-DK"/>
          </a:p>
        </p:txBody>
      </p:sp>
    </p:spTree>
    <p:extLst>
      <p:ext uri="{BB962C8B-B14F-4D97-AF65-F5344CB8AC3E}">
        <p14:creationId xmlns:p14="http://schemas.microsoft.com/office/powerpoint/2010/main" val="2691506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1C4BD681-172B-254F-B8F4-28B43FFF68E1}" type="datetimeFigureOut">
              <a:rPr lang="da-DK" smtClean="0"/>
              <a:t>16-11-2015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E2C05D43-DC58-644D-B1B2-A12A71108A8D}" type="slidenum">
              <a:rPr lang="da-DK" smtClean="0"/>
              <a:t>‹nr.›</a:t>
            </a:fld>
            <a:endParaRPr lang="da-DK"/>
          </a:p>
        </p:txBody>
      </p:sp>
    </p:spTree>
    <p:extLst>
      <p:ext uri="{BB962C8B-B14F-4D97-AF65-F5344CB8AC3E}">
        <p14:creationId xmlns:p14="http://schemas.microsoft.com/office/powerpoint/2010/main" val="1102125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1C4BD681-172B-254F-B8F4-28B43FFF68E1}" type="datetimeFigureOut">
              <a:rPr lang="da-DK" smtClean="0"/>
              <a:t>16-11-2015</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E2C05D43-DC58-644D-B1B2-A12A71108A8D}" type="slidenum">
              <a:rPr lang="da-DK" smtClean="0"/>
              <a:t>‹nr.›</a:t>
            </a:fld>
            <a:endParaRPr lang="da-DK"/>
          </a:p>
        </p:txBody>
      </p:sp>
    </p:spTree>
    <p:extLst>
      <p:ext uri="{BB962C8B-B14F-4D97-AF65-F5344CB8AC3E}">
        <p14:creationId xmlns:p14="http://schemas.microsoft.com/office/powerpoint/2010/main" val="522785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dato 2"/>
          <p:cNvSpPr>
            <a:spLocks noGrp="1"/>
          </p:cNvSpPr>
          <p:nvPr>
            <p:ph type="dt" sz="half" idx="10"/>
          </p:nvPr>
        </p:nvSpPr>
        <p:spPr/>
        <p:txBody>
          <a:bodyPr/>
          <a:lstStyle/>
          <a:p>
            <a:fld id="{1C4BD681-172B-254F-B8F4-28B43FFF68E1}" type="datetimeFigureOut">
              <a:rPr lang="da-DK" smtClean="0"/>
              <a:t>16-11-2015</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E2C05D43-DC58-644D-B1B2-A12A71108A8D}" type="slidenum">
              <a:rPr lang="da-DK" smtClean="0"/>
              <a:t>‹nr.›</a:t>
            </a:fld>
            <a:endParaRPr lang="da-DK"/>
          </a:p>
        </p:txBody>
      </p:sp>
    </p:spTree>
    <p:extLst>
      <p:ext uri="{BB962C8B-B14F-4D97-AF65-F5344CB8AC3E}">
        <p14:creationId xmlns:p14="http://schemas.microsoft.com/office/powerpoint/2010/main" val="662710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1C4BD681-172B-254F-B8F4-28B43FFF68E1}" type="datetimeFigureOut">
              <a:rPr lang="da-DK" smtClean="0"/>
              <a:t>16-11-2015</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E2C05D43-DC58-644D-B1B2-A12A71108A8D}" type="slidenum">
              <a:rPr lang="da-DK" smtClean="0"/>
              <a:t>‹nr.›</a:t>
            </a:fld>
            <a:endParaRPr lang="da-DK"/>
          </a:p>
        </p:txBody>
      </p:sp>
    </p:spTree>
    <p:extLst>
      <p:ext uri="{BB962C8B-B14F-4D97-AF65-F5344CB8AC3E}">
        <p14:creationId xmlns:p14="http://schemas.microsoft.com/office/powerpoint/2010/main" val="1009054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1C4BD681-172B-254F-B8F4-28B43FFF68E1}" type="datetimeFigureOut">
              <a:rPr lang="da-DK" smtClean="0"/>
              <a:t>16-11-2015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E2C05D43-DC58-644D-B1B2-A12A71108A8D}" type="slidenum">
              <a:rPr lang="da-DK" smtClean="0"/>
              <a:t>‹nr.›</a:t>
            </a:fld>
            <a:endParaRPr lang="da-DK"/>
          </a:p>
        </p:txBody>
      </p:sp>
    </p:spTree>
    <p:extLst>
      <p:ext uri="{BB962C8B-B14F-4D97-AF65-F5344CB8AC3E}">
        <p14:creationId xmlns:p14="http://schemas.microsoft.com/office/powerpoint/2010/main" val="1851964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1C4BD681-172B-254F-B8F4-28B43FFF68E1}" type="datetimeFigureOut">
              <a:rPr lang="da-DK" smtClean="0"/>
              <a:t>16-11-2015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E2C05D43-DC58-644D-B1B2-A12A71108A8D}" type="slidenum">
              <a:rPr lang="da-DK" smtClean="0"/>
              <a:t>‹nr.›</a:t>
            </a:fld>
            <a:endParaRPr lang="da-DK"/>
          </a:p>
        </p:txBody>
      </p:sp>
    </p:spTree>
    <p:extLst>
      <p:ext uri="{BB962C8B-B14F-4D97-AF65-F5344CB8AC3E}">
        <p14:creationId xmlns:p14="http://schemas.microsoft.com/office/powerpoint/2010/main" val="3940842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4BD681-172B-254F-B8F4-28B43FFF68E1}" type="datetimeFigureOut">
              <a:rPr lang="da-DK" smtClean="0"/>
              <a:t>16-11-2015</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C05D43-DC58-644D-B1B2-A12A71108A8D}" type="slidenum">
              <a:rPr lang="da-DK" smtClean="0"/>
              <a:t>‹nr.›</a:t>
            </a:fld>
            <a:endParaRPr lang="da-DK"/>
          </a:p>
        </p:txBody>
      </p:sp>
    </p:spTree>
    <p:extLst>
      <p:ext uri="{BB962C8B-B14F-4D97-AF65-F5344CB8AC3E}">
        <p14:creationId xmlns:p14="http://schemas.microsoft.com/office/powerpoint/2010/main" val="1410135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rasmuswillig.dk"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felt 3"/>
          <p:cNvSpPr txBox="1"/>
          <p:nvPr/>
        </p:nvSpPr>
        <p:spPr>
          <a:xfrm>
            <a:off x="787400" y="1130300"/>
            <a:ext cx="7924800" cy="4951817"/>
          </a:xfrm>
          <a:prstGeom prst="rect">
            <a:avLst/>
          </a:prstGeom>
          <a:noFill/>
        </p:spPr>
        <p:txBody>
          <a:bodyPr wrap="square" rtlCol="0">
            <a:spAutoFit/>
          </a:bodyPr>
          <a:lstStyle/>
          <a:p>
            <a:pPr>
              <a:lnSpc>
                <a:spcPct val="97000"/>
              </a:lnSpc>
              <a:spcAft>
                <a:spcPts val="1425"/>
              </a:spcAft>
              <a:tabLst>
                <a:tab pos="723900" algn="l"/>
                <a:tab pos="1447800" algn="l"/>
                <a:tab pos="2171700" algn="l"/>
                <a:tab pos="2895600" algn="l"/>
                <a:tab pos="3619500" algn="l"/>
                <a:tab pos="4343400" algn="l"/>
              </a:tabLst>
              <a:defRPr/>
            </a:pPr>
            <a:r>
              <a:rPr lang="da-DK" b="1" dirty="0">
                <a:solidFill>
                  <a:srgbClr val="000000"/>
                </a:solidFill>
                <a:latin typeface="Helvetica Neue" charset="0"/>
                <a:ea typeface="Tahoma" charset="0"/>
                <a:cs typeface="Tahoma" charset="0"/>
              </a:rPr>
              <a:t>Rasmus Willig, </a:t>
            </a:r>
            <a:r>
              <a:rPr lang="da-DK" b="1" dirty="0" smtClean="0">
                <a:solidFill>
                  <a:srgbClr val="000000"/>
                </a:solidFill>
                <a:latin typeface="Helvetica Neue" charset="0"/>
                <a:ea typeface="Tahoma" charset="0"/>
                <a:cs typeface="Tahoma" charset="0"/>
              </a:rPr>
              <a:t>Ph.d., </a:t>
            </a:r>
            <a:r>
              <a:rPr lang="da-DK" b="1" dirty="0">
                <a:solidFill>
                  <a:srgbClr val="000000"/>
                </a:solidFill>
                <a:latin typeface="Helvetica Neue" charset="0"/>
                <a:ea typeface="Tahoma" charset="0"/>
                <a:cs typeface="Tahoma" charset="0"/>
              </a:rPr>
              <a:t>lektor ved Institut for Samfund og Globalisering på Roskilde Universitet. Han er tidligere formand for Dansk Sociologforening. Har skrevet fast for dagbladet Information og er en af arkitekterne bag Politikens kritiker- og debattørskole. </a:t>
            </a:r>
          </a:p>
          <a:p>
            <a:pPr>
              <a:lnSpc>
                <a:spcPct val="97000"/>
              </a:lnSpc>
              <a:spcAft>
                <a:spcPts val="1425"/>
              </a:spcAft>
              <a:tabLst>
                <a:tab pos="723900" algn="l"/>
                <a:tab pos="1447800" algn="l"/>
                <a:tab pos="2171700" algn="l"/>
                <a:tab pos="2895600" algn="l"/>
                <a:tab pos="3619500" algn="l"/>
                <a:tab pos="4343400" algn="l"/>
              </a:tabLst>
              <a:defRPr/>
            </a:pPr>
            <a:r>
              <a:rPr lang="da-DK" b="1" dirty="0">
                <a:solidFill>
                  <a:srgbClr val="000000"/>
                </a:solidFill>
                <a:latin typeface="Helvetica Neue" charset="0"/>
                <a:ea typeface="Tahoma" charset="0"/>
                <a:cs typeface="Tahoma" charset="0"/>
              </a:rPr>
              <a:t>Har skrevet (2007) </a:t>
            </a:r>
            <a:r>
              <a:rPr lang="da-DK" b="1" i="1" dirty="0">
                <a:solidFill>
                  <a:srgbClr val="000000"/>
                </a:solidFill>
                <a:latin typeface="Helvetica Neue" charset="0"/>
                <a:ea typeface="Tahoma" charset="0"/>
                <a:cs typeface="Tahoma" charset="0"/>
              </a:rPr>
              <a:t>Til forsvar for kritikken </a:t>
            </a:r>
            <a:r>
              <a:rPr lang="da-DK" b="1" dirty="0">
                <a:solidFill>
                  <a:srgbClr val="000000"/>
                </a:solidFill>
                <a:latin typeface="Helvetica Neue" charset="0"/>
                <a:ea typeface="Tahoma" charset="0"/>
                <a:cs typeface="Tahoma" charset="0"/>
              </a:rPr>
              <a:t>og (2009) </a:t>
            </a:r>
            <a:r>
              <a:rPr lang="da-DK" b="1" i="1" dirty="0">
                <a:solidFill>
                  <a:srgbClr val="000000"/>
                </a:solidFill>
                <a:latin typeface="Helvetica Neue" charset="0"/>
                <a:ea typeface="Tahoma" charset="0"/>
                <a:cs typeface="Tahoma" charset="0"/>
              </a:rPr>
              <a:t>Umyndiggørelse</a:t>
            </a:r>
            <a:r>
              <a:rPr lang="da-DK" b="1" dirty="0">
                <a:solidFill>
                  <a:srgbClr val="000000"/>
                </a:solidFill>
                <a:latin typeface="Helvetica Neue" charset="0"/>
                <a:ea typeface="Tahoma" charset="0"/>
                <a:cs typeface="Tahoma" charset="0"/>
              </a:rPr>
              <a:t>. Seneste bog: (2013) </a:t>
            </a:r>
            <a:r>
              <a:rPr lang="da-DK" b="1" i="1" dirty="0">
                <a:solidFill>
                  <a:srgbClr val="000000"/>
                </a:solidFill>
                <a:latin typeface="Helvetica Neue" charset="0"/>
                <a:ea typeface="Tahoma" charset="0"/>
                <a:cs typeface="Tahoma" charset="0"/>
              </a:rPr>
              <a:t>Kritikkens U-vending</a:t>
            </a:r>
            <a:r>
              <a:rPr lang="da-DK" b="1" dirty="0">
                <a:solidFill>
                  <a:srgbClr val="000000"/>
                </a:solidFill>
                <a:latin typeface="Helvetica Neue" charset="0"/>
                <a:ea typeface="Tahoma" charset="0"/>
                <a:cs typeface="Tahoma" charset="0"/>
              </a:rPr>
              <a:t>. Alle på Hans Reitzels Forlag.</a:t>
            </a:r>
          </a:p>
          <a:p>
            <a:pPr>
              <a:lnSpc>
                <a:spcPct val="97000"/>
              </a:lnSpc>
              <a:spcAft>
                <a:spcPts val="1425"/>
              </a:spcAft>
              <a:tabLst>
                <a:tab pos="723900" algn="l"/>
                <a:tab pos="1447800" algn="l"/>
                <a:tab pos="2171700" algn="l"/>
                <a:tab pos="2895600" algn="l"/>
                <a:tab pos="3619500" algn="l"/>
                <a:tab pos="4343400" algn="l"/>
              </a:tabLst>
              <a:defRPr/>
            </a:pPr>
            <a:r>
              <a:rPr lang="da-DK" b="1" dirty="0">
                <a:solidFill>
                  <a:srgbClr val="000000"/>
                </a:solidFill>
                <a:latin typeface="Helvetica Neue" charset="0"/>
                <a:ea typeface="Tahoma" charset="0"/>
                <a:cs typeface="Tahoma" charset="0"/>
              </a:rPr>
              <a:t>Har redigeret og skrevet introduktion til  flere bøger. Heriblandt  (2003) Axel </a:t>
            </a:r>
            <a:r>
              <a:rPr lang="da-DK" b="1" dirty="0" err="1">
                <a:solidFill>
                  <a:srgbClr val="000000"/>
                </a:solidFill>
                <a:latin typeface="Helvetica Neue" charset="0"/>
                <a:ea typeface="Tahoma" charset="0"/>
                <a:cs typeface="Tahoma" charset="0"/>
              </a:rPr>
              <a:t>Honneth</a:t>
            </a:r>
            <a:r>
              <a:rPr lang="da-DK" b="1" dirty="0">
                <a:solidFill>
                  <a:srgbClr val="000000"/>
                </a:solidFill>
                <a:latin typeface="Helvetica Neue" charset="0"/>
                <a:ea typeface="Tahoma" charset="0"/>
                <a:cs typeface="Tahoma" charset="0"/>
              </a:rPr>
              <a:t>, </a:t>
            </a:r>
            <a:r>
              <a:rPr lang="da-DK" b="1" i="1" dirty="0">
                <a:solidFill>
                  <a:srgbClr val="000000"/>
                </a:solidFill>
                <a:latin typeface="Helvetica Neue" charset="0"/>
                <a:ea typeface="Tahoma" charset="0"/>
                <a:cs typeface="Tahoma" charset="0"/>
              </a:rPr>
              <a:t>Behovet for anerkendelse</a:t>
            </a:r>
            <a:r>
              <a:rPr lang="da-DK" b="1" dirty="0">
                <a:solidFill>
                  <a:srgbClr val="000000"/>
                </a:solidFill>
                <a:latin typeface="Helvetica Neue" charset="0"/>
                <a:ea typeface="Tahoma" charset="0"/>
                <a:cs typeface="Tahoma" charset="0"/>
              </a:rPr>
              <a:t>, (2006) Axel </a:t>
            </a:r>
            <a:r>
              <a:rPr lang="da-DK" b="1" dirty="0" err="1">
                <a:solidFill>
                  <a:srgbClr val="000000"/>
                </a:solidFill>
                <a:latin typeface="Helvetica Neue" charset="0"/>
                <a:ea typeface="Tahoma" charset="0"/>
                <a:cs typeface="Tahoma" charset="0"/>
              </a:rPr>
              <a:t>Honneth</a:t>
            </a:r>
            <a:r>
              <a:rPr lang="da-DK" b="1" dirty="0">
                <a:solidFill>
                  <a:srgbClr val="000000"/>
                </a:solidFill>
                <a:latin typeface="Helvetica Neue" charset="0"/>
                <a:ea typeface="Tahoma" charset="0"/>
                <a:cs typeface="Tahoma" charset="0"/>
              </a:rPr>
              <a:t>, </a:t>
            </a:r>
            <a:r>
              <a:rPr lang="da-DK" b="1" i="1" dirty="0">
                <a:solidFill>
                  <a:srgbClr val="000000"/>
                </a:solidFill>
                <a:latin typeface="Helvetica Neue" charset="0"/>
                <a:ea typeface="Tahoma" charset="0"/>
                <a:cs typeface="Tahoma" charset="0"/>
              </a:rPr>
              <a:t>Kamp om anerkendelse</a:t>
            </a:r>
            <a:r>
              <a:rPr lang="da-DK" b="1" dirty="0">
                <a:solidFill>
                  <a:srgbClr val="000000"/>
                </a:solidFill>
                <a:latin typeface="Helvetica Neue" charset="0"/>
                <a:ea typeface="Tahoma" charset="0"/>
                <a:cs typeface="Tahoma" charset="0"/>
              </a:rPr>
              <a:t>, (2005) </a:t>
            </a:r>
            <a:r>
              <a:rPr lang="da-DK" b="1" i="1" dirty="0">
                <a:solidFill>
                  <a:srgbClr val="000000"/>
                </a:solidFill>
                <a:latin typeface="Helvetica Neue" charset="0"/>
                <a:ea typeface="Tahoma" charset="0"/>
                <a:cs typeface="Tahoma" charset="0"/>
              </a:rPr>
              <a:t>Social patologier</a:t>
            </a:r>
            <a:r>
              <a:rPr lang="da-DK" b="1" dirty="0">
                <a:solidFill>
                  <a:srgbClr val="000000"/>
                </a:solidFill>
                <a:latin typeface="Helvetica Neue" charset="0"/>
                <a:ea typeface="Tahoma" charset="0"/>
                <a:cs typeface="Tahoma" charset="0"/>
              </a:rPr>
              <a:t> (med Marie </a:t>
            </a:r>
            <a:r>
              <a:rPr lang="da-DK" b="1" dirty="0" smtClean="0">
                <a:solidFill>
                  <a:srgbClr val="000000"/>
                </a:solidFill>
                <a:latin typeface="Helvetica Neue" charset="0"/>
                <a:ea typeface="Tahoma" charset="0"/>
                <a:cs typeface="Tahoma" charset="0"/>
              </a:rPr>
              <a:t>Østergaard) (2014) Hartmut Rosa: </a:t>
            </a:r>
            <a:r>
              <a:rPr lang="da-DK" b="1" i="1" dirty="0" smtClean="0">
                <a:solidFill>
                  <a:srgbClr val="000000"/>
                </a:solidFill>
                <a:latin typeface="Helvetica Neue" charset="0"/>
                <a:ea typeface="Tahoma" charset="0"/>
                <a:cs typeface="Tahoma" charset="0"/>
              </a:rPr>
              <a:t>Fremmedgørelse og acceleration</a:t>
            </a:r>
            <a:r>
              <a:rPr lang="da-DK" b="1" dirty="0" smtClean="0">
                <a:solidFill>
                  <a:srgbClr val="000000"/>
                </a:solidFill>
                <a:latin typeface="Helvetica Neue" charset="0"/>
                <a:ea typeface="Tahoma" charset="0"/>
                <a:cs typeface="Tahoma" charset="0"/>
              </a:rPr>
              <a:t>.</a:t>
            </a:r>
          </a:p>
          <a:p>
            <a:pPr>
              <a:lnSpc>
                <a:spcPct val="97000"/>
              </a:lnSpc>
              <a:spcAft>
                <a:spcPts val="1425"/>
              </a:spcAft>
              <a:tabLst>
                <a:tab pos="723900" algn="l"/>
                <a:tab pos="1447800" algn="l"/>
                <a:tab pos="2171700" algn="l"/>
                <a:tab pos="2895600" algn="l"/>
                <a:tab pos="3619500" algn="l"/>
                <a:tab pos="4343400" algn="l"/>
              </a:tabLst>
              <a:defRPr/>
            </a:pPr>
            <a:endParaRPr lang="da-DK" b="1" dirty="0">
              <a:solidFill>
                <a:srgbClr val="000000"/>
              </a:solidFill>
              <a:latin typeface="Helvetica Neue" charset="0"/>
              <a:ea typeface="Tahoma" charset="0"/>
              <a:cs typeface="Tahoma" charset="0"/>
            </a:endParaRPr>
          </a:p>
          <a:p>
            <a:pPr>
              <a:lnSpc>
                <a:spcPct val="97000"/>
              </a:lnSpc>
              <a:spcAft>
                <a:spcPts val="1425"/>
              </a:spcAft>
              <a:tabLst>
                <a:tab pos="723900" algn="l"/>
                <a:tab pos="1447800" algn="l"/>
                <a:tab pos="2171700" algn="l"/>
                <a:tab pos="2895600" algn="l"/>
                <a:tab pos="3619500" algn="l"/>
                <a:tab pos="4343400" algn="l"/>
              </a:tabLst>
              <a:defRPr/>
            </a:pPr>
            <a:r>
              <a:rPr lang="da-DK" b="1" dirty="0" smtClean="0">
                <a:solidFill>
                  <a:srgbClr val="000000"/>
                </a:solidFill>
                <a:latin typeface="Helvetica Neue" charset="0"/>
                <a:ea typeface="Tahoma" charset="0"/>
                <a:cs typeface="Tahoma" charset="0"/>
              </a:rPr>
              <a:t>Se mere på </a:t>
            </a:r>
            <a:r>
              <a:rPr lang="da-DK" b="1" dirty="0" smtClean="0">
                <a:solidFill>
                  <a:srgbClr val="000000"/>
                </a:solidFill>
                <a:latin typeface="Helvetica Neue" charset="0"/>
                <a:ea typeface="Tahoma" charset="0"/>
                <a:cs typeface="Tahoma" charset="0"/>
                <a:hlinkClick r:id="rId2"/>
              </a:rPr>
              <a:t>www.rasmuswillig.dk</a:t>
            </a:r>
            <a:r>
              <a:rPr lang="da-DK" b="1" dirty="0" smtClean="0">
                <a:solidFill>
                  <a:srgbClr val="000000"/>
                </a:solidFill>
                <a:latin typeface="Helvetica Neue" charset="0"/>
                <a:ea typeface="Tahoma" charset="0"/>
                <a:cs typeface="Tahoma" charset="0"/>
              </a:rPr>
              <a:t> </a:t>
            </a:r>
          </a:p>
          <a:p>
            <a:pPr>
              <a:lnSpc>
                <a:spcPct val="97000"/>
              </a:lnSpc>
              <a:spcAft>
                <a:spcPts val="1425"/>
              </a:spcAft>
              <a:tabLst>
                <a:tab pos="723900" algn="l"/>
                <a:tab pos="1447800" algn="l"/>
                <a:tab pos="2171700" algn="l"/>
                <a:tab pos="2895600" algn="l"/>
                <a:tab pos="3619500" algn="l"/>
                <a:tab pos="4343400" algn="l"/>
              </a:tabLst>
              <a:defRPr/>
            </a:pPr>
            <a:r>
              <a:rPr lang="da-DK" b="1" dirty="0" smtClean="0">
                <a:solidFill>
                  <a:srgbClr val="000000"/>
                </a:solidFill>
                <a:latin typeface="Helvetica Neue" charset="0"/>
                <a:ea typeface="Tahoma" charset="0"/>
                <a:cs typeface="Tahoma" charset="0"/>
              </a:rPr>
              <a:t>eller </a:t>
            </a:r>
          </a:p>
          <a:p>
            <a:pPr>
              <a:lnSpc>
                <a:spcPct val="97000"/>
              </a:lnSpc>
              <a:spcAft>
                <a:spcPts val="1425"/>
              </a:spcAft>
              <a:tabLst>
                <a:tab pos="723900" algn="l"/>
                <a:tab pos="1447800" algn="l"/>
                <a:tab pos="2171700" algn="l"/>
                <a:tab pos="2895600" algn="l"/>
                <a:tab pos="3619500" algn="l"/>
                <a:tab pos="4343400" algn="l"/>
              </a:tabLst>
              <a:defRPr/>
            </a:pPr>
            <a:r>
              <a:rPr lang="da-DK" b="1" dirty="0" smtClean="0">
                <a:solidFill>
                  <a:srgbClr val="000000"/>
                </a:solidFill>
                <a:latin typeface="Helvetica Neue" charset="0"/>
                <a:ea typeface="Tahoma" charset="0"/>
                <a:cs typeface="Tahoma" charset="0"/>
              </a:rPr>
              <a:t>følg med på </a:t>
            </a:r>
            <a:r>
              <a:rPr lang="da-DK" b="1" dirty="0" err="1">
                <a:solidFill>
                  <a:srgbClr val="000000"/>
                </a:solidFill>
                <a:latin typeface="Helvetica Neue" charset="0"/>
                <a:ea typeface="Tahoma" charset="0"/>
                <a:cs typeface="Tahoma" charset="0"/>
              </a:rPr>
              <a:t>F</a:t>
            </a:r>
            <a:r>
              <a:rPr lang="da-DK" b="1" dirty="0" err="1" smtClean="0">
                <a:solidFill>
                  <a:srgbClr val="000000"/>
                </a:solidFill>
                <a:latin typeface="Helvetica Neue" charset="0"/>
                <a:ea typeface="Tahoma" charset="0"/>
                <a:cs typeface="Tahoma" charset="0"/>
              </a:rPr>
              <a:t>acebook</a:t>
            </a:r>
            <a:r>
              <a:rPr lang="da-DK" b="1" dirty="0" smtClean="0">
                <a:solidFill>
                  <a:srgbClr val="000000"/>
                </a:solidFill>
                <a:latin typeface="Helvetica Neue" charset="0"/>
                <a:ea typeface="Tahoma" charset="0"/>
                <a:cs typeface="Tahoma" charset="0"/>
              </a:rPr>
              <a:t>/</a:t>
            </a:r>
            <a:r>
              <a:rPr lang="da-DK" b="1" dirty="0" err="1">
                <a:solidFill>
                  <a:srgbClr val="000000"/>
                </a:solidFill>
                <a:latin typeface="Helvetica Neue" charset="0"/>
                <a:ea typeface="Tahoma" charset="0"/>
                <a:cs typeface="Tahoma" charset="0"/>
              </a:rPr>
              <a:t>r</a:t>
            </a:r>
            <a:r>
              <a:rPr lang="da-DK" b="1" dirty="0" err="1" smtClean="0">
                <a:solidFill>
                  <a:srgbClr val="000000"/>
                </a:solidFill>
                <a:latin typeface="Helvetica Neue" charset="0"/>
                <a:ea typeface="Tahoma" charset="0"/>
                <a:cs typeface="Tahoma" charset="0"/>
              </a:rPr>
              <a:t>asmuswillig</a:t>
            </a:r>
            <a:r>
              <a:rPr lang="da-DK" b="1" dirty="0" smtClean="0">
                <a:solidFill>
                  <a:srgbClr val="000000"/>
                </a:solidFill>
                <a:latin typeface="Helvetica Neue" charset="0"/>
                <a:ea typeface="Tahoma" charset="0"/>
                <a:cs typeface="Tahoma" charset="0"/>
              </a:rPr>
              <a:t> </a:t>
            </a:r>
            <a:endParaRPr lang="da-DK" b="1" dirty="0"/>
          </a:p>
        </p:txBody>
      </p:sp>
    </p:spTree>
    <p:extLst>
      <p:ext uri="{BB962C8B-B14F-4D97-AF65-F5344CB8AC3E}">
        <p14:creationId xmlns:p14="http://schemas.microsoft.com/office/powerpoint/2010/main" val="441129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felt 1"/>
          <p:cNvSpPr txBox="1"/>
          <p:nvPr/>
        </p:nvSpPr>
        <p:spPr>
          <a:xfrm>
            <a:off x="723229" y="1305446"/>
            <a:ext cx="7955523" cy="3693319"/>
          </a:xfrm>
          <a:prstGeom prst="rect">
            <a:avLst/>
          </a:prstGeom>
          <a:noFill/>
        </p:spPr>
        <p:txBody>
          <a:bodyPr wrap="square" rtlCol="0">
            <a:spAutoFit/>
          </a:bodyPr>
          <a:lstStyle/>
          <a:p>
            <a:r>
              <a:rPr lang="da-DK" b="1" dirty="0" smtClean="0"/>
              <a:t>Tak for  i dag</a:t>
            </a:r>
          </a:p>
          <a:p>
            <a:endParaRPr lang="da-DK" b="1" dirty="0"/>
          </a:p>
          <a:p>
            <a:r>
              <a:rPr lang="da-DK" b="1" dirty="0" smtClean="0"/>
              <a:t>Hvis du vil læse mere</a:t>
            </a:r>
            <a:r>
              <a:rPr lang="da-DK" b="1" smtClean="0"/>
              <a:t>, se…</a:t>
            </a:r>
            <a:endParaRPr lang="da-DK" b="1" dirty="0" smtClean="0"/>
          </a:p>
          <a:p>
            <a:endParaRPr lang="da-DK" b="1" dirty="0"/>
          </a:p>
          <a:p>
            <a:r>
              <a:rPr lang="da-DK" b="1" dirty="0" smtClean="0"/>
              <a:t>Rasmus Willig 2009: </a:t>
            </a:r>
            <a:r>
              <a:rPr lang="da-DK" b="1" i="1" dirty="0" smtClean="0"/>
              <a:t>Umyndiggørelse</a:t>
            </a:r>
            <a:r>
              <a:rPr lang="da-DK" b="1" dirty="0" smtClean="0"/>
              <a:t>. Hans Reitzels Forlag</a:t>
            </a:r>
          </a:p>
          <a:p>
            <a:endParaRPr lang="da-DK" b="1" dirty="0"/>
          </a:p>
          <a:p>
            <a:r>
              <a:rPr lang="da-DK" b="1" dirty="0" smtClean="0"/>
              <a:t>Rasmus Willig 2013: </a:t>
            </a:r>
            <a:r>
              <a:rPr lang="da-DK" b="1" i="1" dirty="0" smtClean="0"/>
              <a:t>Kritikkens U-vending</a:t>
            </a:r>
            <a:r>
              <a:rPr lang="da-DK" b="1" dirty="0" smtClean="0"/>
              <a:t>. Hans Reitzels Forlag</a:t>
            </a:r>
          </a:p>
          <a:p>
            <a:endParaRPr lang="da-DK" b="1" dirty="0"/>
          </a:p>
          <a:p>
            <a:r>
              <a:rPr lang="da-DK" b="1" dirty="0" smtClean="0"/>
              <a:t>Rasmus Willig (2016): </a:t>
            </a:r>
            <a:r>
              <a:rPr lang="da-DK" b="1" i="1" dirty="0" smtClean="0"/>
              <a:t>Afvæbnet kritik</a:t>
            </a:r>
            <a:r>
              <a:rPr lang="da-DK" b="1" dirty="0" smtClean="0"/>
              <a:t>. Hans Reitzels Forlag</a:t>
            </a:r>
            <a:r>
              <a:rPr lang="da-DK" dirty="0" smtClean="0"/>
              <a:t> (under udgivelse, kan forudbestilles på nettet)</a:t>
            </a:r>
          </a:p>
          <a:p>
            <a:endParaRPr lang="da-DK" dirty="0"/>
          </a:p>
          <a:p>
            <a:endParaRPr lang="da-DK" dirty="0" smtClean="0"/>
          </a:p>
          <a:p>
            <a:endParaRPr lang="da-DK" dirty="0"/>
          </a:p>
        </p:txBody>
      </p:sp>
    </p:spTree>
    <p:extLst>
      <p:ext uri="{BB962C8B-B14F-4D97-AF65-F5344CB8AC3E}">
        <p14:creationId xmlns:p14="http://schemas.microsoft.com/office/powerpoint/2010/main" val="14613712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felt 1"/>
          <p:cNvSpPr txBox="1"/>
          <p:nvPr/>
        </p:nvSpPr>
        <p:spPr>
          <a:xfrm>
            <a:off x="838200" y="889000"/>
            <a:ext cx="7835900" cy="646331"/>
          </a:xfrm>
          <a:prstGeom prst="rect">
            <a:avLst/>
          </a:prstGeom>
          <a:noFill/>
        </p:spPr>
        <p:txBody>
          <a:bodyPr wrap="square" rtlCol="0">
            <a:spAutoFit/>
          </a:bodyPr>
          <a:lstStyle/>
          <a:p>
            <a:r>
              <a:rPr lang="da-DK" b="1" dirty="0" smtClean="0"/>
              <a:t>De organisatoriske fordringer som fleksibilitet, omstillingsparathed og mobilitet flytter skydeskiven for kritik.</a:t>
            </a:r>
            <a:endParaRPr lang="da-DK" b="1" dirty="0"/>
          </a:p>
        </p:txBody>
      </p:sp>
    </p:spTree>
    <p:extLst>
      <p:ext uri="{BB962C8B-B14F-4D97-AF65-F5344CB8AC3E}">
        <p14:creationId xmlns:p14="http://schemas.microsoft.com/office/powerpoint/2010/main" val="11339435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felt 1"/>
          <p:cNvSpPr txBox="1"/>
          <p:nvPr/>
        </p:nvSpPr>
        <p:spPr>
          <a:xfrm>
            <a:off x="609600" y="977900"/>
            <a:ext cx="7924800" cy="923330"/>
          </a:xfrm>
          <a:prstGeom prst="rect">
            <a:avLst/>
          </a:prstGeom>
          <a:noFill/>
        </p:spPr>
        <p:txBody>
          <a:bodyPr wrap="square" rtlCol="0">
            <a:spAutoFit/>
          </a:bodyPr>
          <a:lstStyle/>
          <a:p>
            <a:r>
              <a:rPr lang="da-DK" b="1" dirty="0" smtClean="0"/>
              <a:t>Styringsteknikkerne flytter skydeskiven. Nu er det ikke længere de strukturelle forhold som er objekt for kritik, men den enkelte organisation, afdeling eller individ.</a:t>
            </a:r>
            <a:endParaRPr lang="da-DK" b="1" dirty="0"/>
          </a:p>
        </p:txBody>
      </p:sp>
    </p:spTree>
    <p:extLst>
      <p:ext uri="{BB962C8B-B14F-4D97-AF65-F5344CB8AC3E}">
        <p14:creationId xmlns:p14="http://schemas.microsoft.com/office/powerpoint/2010/main" val="211512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felt 1"/>
          <p:cNvSpPr txBox="1"/>
          <p:nvPr/>
        </p:nvSpPr>
        <p:spPr>
          <a:xfrm>
            <a:off x="584200" y="787400"/>
            <a:ext cx="8064500" cy="1200329"/>
          </a:xfrm>
          <a:prstGeom prst="rect">
            <a:avLst/>
          </a:prstGeom>
          <a:noFill/>
        </p:spPr>
        <p:txBody>
          <a:bodyPr wrap="square" rtlCol="0">
            <a:spAutoFit/>
          </a:bodyPr>
          <a:lstStyle/>
          <a:p>
            <a:r>
              <a:rPr lang="da-DK" b="1" dirty="0" smtClean="0"/>
              <a:t>Et ny sprog som patruljerer og sætter grænserne for adfærd i det fleksible samfund.</a:t>
            </a:r>
          </a:p>
          <a:p>
            <a:endParaRPr lang="da-DK" b="1" dirty="0"/>
          </a:p>
          <a:p>
            <a:endParaRPr lang="da-DK" b="1" dirty="0"/>
          </a:p>
        </p:txBody>
      </p:sp>
    </p:spTree>
    <p:extLst>
      <p:ext uri="{BB962C8B-B14F-4D97-AF65-F5344CB8AC3E}">
        <p14:creationId xmlns:p14="http://schemas.microsoft.com/office/powerpoint/2010/main" val="31162955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felt 1"/>
          <p:cNvSpPr txBox="1"/>
          <p:nvPr/>
        </p:nvSpPr>
        <p:spPr>
          <a:xfrm>
            <a:off x="571500" y="889000"/>
            <a:ext cx="8255000" cy="3416320"/>
          </a:xfrm>
          <a:prstGeom prst="rect">
            <a:avLst/>
          </a:prstGeom>
          <a:noFill/>
        </p:spPr>
        <p:txBody>
          <a:bodyPr wrap="square" rtlCol="0">
            <a:spAutoFit/>
          </a:bodyPr>
          <a:lstStyle/>
          <a:p>
            <a:r>
              <a:rPr lang="da-DK" b="1" dirty="0"/>
              <a:t>”Med den negative attitude skulle du måske tage på </a:t>
            </a:r>
            <a:r>
              <a:rPr lang="da-DK" b="1" dirty="0" err="1"/>
              <a:t>wellness</a:t>
            </a:r>
            <a:r>
              <a:rPr lang="da-DK" b="1" dirty="0"/>
              <a:t>?</a:t>
            </a:r>
            <a:r>
              <a:rPr lang="da-DK" b="1" dirty="0" smtClean="0"/>
              <a:t>”</a:t>
            </a:r>
          </a:p>
          <a:p>
            <a:r>
              <a:rPr lang="da-DK" b="1" dirty="0" smtClean="0"/>
              <a:t> </a:t>
            </a:r>
            <a:r>
              <a:rPr lang="da-DK" b="1" dirty="0"/>
              <a:t>”Negativitet avler </a:t>
            </a:r>
            <a:r>
              <a:rPr lang="da-DK" b="1" dirty="0" smtClean="0"/>
              <a:t>negativitet” </a:t>
            </a:r>
          </a:p>
          <a:p>
            <a:r>
              <a:rPr lang="da-DK" b="1" dirty="0" smtClean="0"/>
              <a:t>”</a:t>
            </a:r>
            <a:r>
              <a:rPr lang="da-DK" b="1" dirty="0"/>
              <a:t>Du skal gøre op med dig selv og overveje om der ikke er noget i vejen i privatlivet</a:t>
            </a:r>
            <a:r>
              <a:rPr lang="da-DK" b="1" dirty="0" smtClean="0"/>
              <a:t>” </a:t>
            </a:r>
            <a:r>
              <a:rPr lang="da-DK" b="1" dirty="0"/>
              <a:t>”Du er da vist udbrændt</a:t>
            </a:r>
            <a:r>
              <a:rPr lang="da-DK" b="1" dirty="0" smtClean="0"/>
              <a:t>” </a:t>
            </a:r>
          </a:p>
          <a:p>
            <a:r>
              <a:rPr lang="da-DK" b="1" dirty="0" smtClean="0"/>
              <a:t>”</a:t>
            </a:r>
            <a:r>
              <a:rPr lang="da-DK" b="1" dirty="0"/>
              <a:t>Det er altså kun dig, der mener at der er en konflikt</a:t>
            </a:r>
            <a:r>
              <a:rPr lang="da-DK" b="1" dirty="0" smtClean="0"/>
              <a:t>” </a:t>
            </a:r>
          </a:p>
          <a:p>
            <a:r>
              <a:rPr lang="da-DK" b="1" dirty="0" smtClean="0"/>
              <a:t>”</a:t>
            </a:r>
            <a:r>
              <a:rPr lang="da-DK" b="1" dirty="0"/>
              <a:t>Skal du have hjælp til at prioritere dine arbejdsopgaver?</a:t>
            </a:r>
            <a:r>
              <a:rPr lang="da-DK" b="1" dirty="0" smtClean="0"/>
              <a:t>” </a:t>
            </a:r>
          </a:p>
          <a:p>
            <a:r>
              <a:rPr lang="da-DK" b="1" dirty="0" smtClean="0"/>
              <a:t>”</a:t>
            </a:r>
            <a:r>
              <a:rPr lang="da-DK" b="1" dirty="0"/>
              <a:t>Behøver du at være en sådan betonsocialist?</a:t>
            </a:r>
            <a:r>
              <a:rPr lang="da-DK" b="1" dirty="0" smtClean="0"/>
              <a:t>” </a:t>
            </a:r>
          </a:p>
          <a:p>
            <a:r>
              <a:rPr lang="da-DK" b="1" dirty="0" smtClean="0"/>
              <a:t>”</a:t>
            </a:r>
            <a:r>
              <a:rPr lang="da-DK" b="1" dirty="0"/>
              <a:t>Du behøver jo ikke at kunne lide dit arbejde</a:t>
            </a:r>
            <a:r>
              <a:rPr lang="da-DK" b="1" dirty="0" smtClean="0"/>
              <a:t>”</a:t>
            </a:r>
          </a:p>
          <a:p>
            <a:r>
              <a:rPr lang="da-DK" b="1" dirty="0" smtClean="0"/>
              <a:t> </a:t>
            </a:r>
            <a:r>
              <a:rPr lang="da-DK" b="1" dirty="0"/>
              <a:t>”Er du ikke forandringsparat?</a:t>
            </a:r>
            <a:r>
              <a:rPr lang="da-DK" b="1" dirty="0" smtClean="0"/>
              <a:t>” </a:t>
            </a:r>
          </a:p>
          <a:p>
            <a:r>
              <a:rPr lang="da-DK" b="1" dirty="0" smtClean="0"/>
              <a:t>”</a:t>
            </a:r>
            <a:r>
              <a:rPr lang="da-DK" b="1" dirty="0"/>
              <a:t>Du skal være glad for at du har et arbejde</a:t>
            </a:r>
            <a:r>
              <a:rPr lang="da-DK" b="1" dirty="0" smtClean="0"/>
              <a:t>” </a:t>
            </a:r>
          </a:p>
          <a:p>
            <a:r>
              <a:rPr lang="da-DK" b="1" dirty="0" smtClean="0"/>
              <a:t>”</a:t>
            </a:r>
            <a:r>
              <a:rPr lang="da-DK" b="1" dirty="0"/>
              <a:t>Du er vist ikke helt fremme i skoen</a:t>
            </a:r>
            <a:r>
              <a:rPr lang="da-DK" b="1" dirty="0" smtClean="0"/>
              <a:t>”</a:t>
            </a:r>
          </a:p>
          <a:p>
            <a:r>
              <a:rPr lang="da-DK" b="1" dirty="0" smtClean="0"/>
              <a:t>”</a:t>
            </a:r>
            <a:r>
              <a:rPr lang="da-DK" b="1" dirty="0"/>
              <a:t>Har du nogen ide til hvad vi skal gøre ved det?</a:t>
            </a:r>
            <a:r>
              <a:rPr lang="da-DK" b="1" dirty="0" smtClean="0"/>
              <a:t>”</a:t>
            </a:r>
            <a:endParaRPr lang="da-DK" b="1" dirty="0"/>
          </a:p>
        </p:txBody>
      </p:sp>
    </p:spTree>
    <p:extLst>
      <p:ext uri="{BB962C8B-B14F-4D97-AF65-F5344CB8AC3E}">
        <p14:creationId xmlns:p14="http://schemas.microsoft.com/office/powerpoint/2010/main" val="26018957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felt 1"/>
          <p:cNvSpPr txBox="1"/>
          <p:nvPr/>
        </p:nvSpPr>
        <p:spPr>
          <a:xfrm>
            <a:off x="749300" y="1122541"/>
            <a:ext cx="7696200" cy="369332"/>
          </a:xfrm>
          <a:prstGeom prst="rect">
            <a:avLst/>
          </a:prstGeom>
          <a:noFill/>
        </p:spPr>
        <p:txBody>
          <a:bodyPr wrap="square" rtlCol="0">
            <a:spAutoFit/>
          </a:bodyPr>
          <a:lstStyle/>
          <a:p>
            <a:r>
              <a:rPr lang="da-DK" b="1" dirty="0"/>
              <a:t>D</a:t>
            </a:r>
            <a:r>
              <a:rPr lang="da-DK" b="1" dirty="0" smtClean="0"/>
              <a:t>er er specielt én sætning som varsler den tid vi går ind i – og den er…</a:t>
            </a:r>
            <a:endParaRPr lang="da-DK" b="1" dirty="0"/>
          </a:p>
        </p:txBody>
      </p:sp>
    </p:spTree>
    <p:extLst>
      <p:ext uri="{BB962C8B-B14F-4D97-AF65-F5344CB8AC3E}">
        <p14:creationId xmlns:p14="http://schemas.microsoft.com/office/powerpoint/2010/main" val="3416619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felt 1"/>
          <p:cNvSpPr txBox="1"/>
          <p:nvPr/>
        </p:nvSpPr>
        <p:spPr>
          <a:xfrm>
            <a:off x="836023" y="1269926"/>
            <a:ext cx="7652824" cy="3416320"/>
          </a:xfrm>
          <a:prstGeom prst="rect">
            <a:avLst/>
          </a:prstGeom>
          <a:noFill/>
        </p:spPr>
        <p:txBody>
          <a:bodyPr wrap="square" rtlCol="0">
            <a:spAutoFit/>
          </a:bodyPr>
          <a:lstStyle/>
          <a:p>
            <a:r>
              <a:rPr lang="da-DK" b="1" dirty="0"/>
              <a:t>Fra opkomsten af den kritiske attitude</a:t>
            </a:r>
          </a:p>
          <a:p>
            <a:endParaRPr lang="da-DK" b="1" dirty="0"/>
          </a:p>
          <a:p>
            <a:endParaRPr lang="da-DK" b="1" dirty="0"/>
          </a:p>
          <a:p>
            <a:endParaRPr lang="da-DK" b="1" dirty="0"/>
          </a:p>
          <a:p>
            <a:endParaRPr lang="da-DK" b="1" dirty="0"/>
          </a:p>
          <a:p>
            <a:r>
              <a:rPr lang="da-DK" b="1" dirty="0"/>
              <a:t>over den positive attitude</a:t>
            </a:r>
          </a:p>
          <a:p>
            <a:endParaRPr lang="da-DK" b="1" dirty="0"/>
          </a:p>
          <a:p>
            <a:endParaRPr lang="da-DK" b="1" dirty="0"/>
          </a:p>
          <a:p>
            <a:endParaRPr lang="da-DK" b="1" dirty="0"/>
          </a:p>
          <a:p>
            <a:endParaRPr lang="da-DK" b="1" dirty="0"/>
          </a:p>
          <a:p>
            <a:r>
              <a:rPr lang="da-DK" b="1" dirty="0"/>
              <a:t>til opkomsten af den </a:t>
            </a:r>
            <a:r>
              <a:rPr lang="da-DK" b="1" dirty="0" err="1"/>
              <a:t>resiliente</a:t>
            </a:r>
            <a:r>
              <a:rPr lang="da-DK" b="1" dirty="0"/>
              <a:t> attitude </a:t>
            </a:r>
          </a:p>
          <a:p>
            <a:endParaRPr lang="da-DK" dirty="0"/>
          </a:p>
        </p:txBody>
      </p:sp>
    </p:spTree>
    <p:extLst>
      <p:ext uri="{BB962C8B-B14F-4D97-AF65-F5344CB8AC3E}">
        <p14:creationId xmlns:p14="http://schemas.microsoft.com/office/powerpoint/2010/main" val="1009199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felt 1"/>
          <p:cNvSpPr txBox="1"/>
          <p:nvPr/>
        </p:nvSpPr>
        <p:spPr>
          <a:xfrm>
            <a:off x="829068" y="776211"/>
            <a:ext cx="7567448" cy="3970318"/>
          </a:xfrm>
          <a:prstGeom prst="rect">
            <a:avLst/>
          </a:prstGeom>
          <a:noFill/>
        </p:spPr>
        <p:txBody>
          <a:bodyPr wrap="square" rtlCol="0">
            <a:spAutoFit/>
          </a:bodyPr>
          <a:lstStyle/>
          <a:p>
            <a:r>
              <a:rPr lang="da-DK" b="1" dirty="0" smtClean="0"/>
              <a:t>Opkomsten af den </a:t>
            </a:r>
            <a:r>
              <a:rPr lang="da-DK" b="1" dirty="0" err="1" smtClean="0"/>
              <a:t>resiliente</a:t>
            </a:r>
            <a:r>
              <a:rPr lang="da-DK" b="1" dirty="0" smtClean="0"/>
              <a:t> attitude er det ny dannelsesideal…</a:t>
            </a:r>
          </a:p>
          <a:p>
            <a:endParaRPr lang="da-DK" b="1" dirty="0"/>
          </a:p>
          <a:p>
            <a:endParaRPr lang="da-DK" b="1" dirty="0" smtClean="0"/>
          </a:p>
          <a:p>
            <a:r>
              <a:rPr lang="da-DK" b="1" dirty="0" err="1"/>
              <a:t>Resiliens</a:t>
            </a:r>
            <a:r>
              <a:rPr lang="da-DK" b="1" dirty="0"/>
              <a:t> kommer af det latinske "</a:t>
            </a:r>
            <a:r>
              <a:rPr lang="da-DK" b="1" dirty="0" err="1"/>
              <a:t>resilio</a:t>
            </a:r>
            <a:r>
              <a:rPr lang="da-DK" b="1" dirty="0"/>
              <a:t>" = "jeg springer tilbage". Eksempler: "</a:t>
            </a:r>
            <a:r>
              <a:rPr lang="da-DK" b="1" dirty="0" err="1"/>
              <a:t>ranæ</a:t>
            </a:r>
            <a:r>
              <a:rPr lang="da-DK" b="1" dirty="0"/>
              <a:t> per </a:t>
            </a:r>
            <a:r>
              <a:rPr lang="da-DK" b="1" dirty="0" err="1"/>
              <a:t>lacus</a:t>
            </a:r>
            <a:r>
              <a:rPr lang="da-DK" b="1" dirty="0"/>
              <a:t> </a:t>
            </a:r>
            <a:r>
              <a:rPr lang="da-DK" b="1" dirty="0" err="1"/>
              <a:t>resiliunt</a:t>
            </a:r>
            <a:r>
              <a:rPr lang="da-DK" b="1" dirty="0"/>
              <a:t>" = "frøerne springer tilbage over søen"; "</a:t>
            </a:r>
            <a:r>
              <a:rPr lang="da-DK" b="1" dirty="0" err="1"/>
              <a:t>grando</a:t>
            </a:r>
            <a:r>
              <a:rPr lang="da-DK" b="1" dirty="0"/>
              <a:t> </a:t>
            </a:r>
            <a:r>
              <a:rPr lang="da-DK" b="1" dirty="0" err="1"/>
              <a:t>resiliet</a:t>
            </a:r>
            <a:r>
              <a:rPr lang="da-DK" b="1" dirty="0"/>
              <a:t> a </a:t>
            </a:r>
            <a:r>
              <a:rPr lang="da-DK" b="1" dirty="0" err="1"/>
              <a:t>culmine</a:t>
            </a:r>
            <a:r>
              <a:rPr lang="da-DK" b="1" dirty="0"/>
              <a:t> </a:t>
            </a:r>
            <a:r>
              <a:rPr lang="da-DK" b="1" dirty="0" err="1"/>
              <a:t>tecti</a:t>
            </a:r>
            <a:r>
              <a:rPr lang="da-DK" b="1" dirty="0"/>
              <a:t>" = "haglet preller af mod tagryggen". Ordet har sidenhen været en tur gennem den psykologisk-tekniske vridemaskine, hvorved det har fået sin nuværende betydning. I dag har adjektivet “</a:t>
            </a:r>
            <a:r>
              <a:rPr lang="da-DK" b="1" dirty="0" err="1"/>
              <a:t>resilient</a:t>
            </a:r>
            <a:r>
              <a:rPr lang="da-DK" b="1" dirty="0"/>
              <a:t>” synonymer som "hærdet", "hårdfør", "modstandsdygtig", "resistent", "robust" og "udholdende"</a:t>
            </a:r>
            <a:r>
              <a:rPr lang="da-DK" b="1" dirty="0" smtClean="0"/>
              <a:t>.</a:t>
            </a:r>
          </a:p>
          <a:p>
            <a:endParaRPr lang="da-DK" b="1" dirty="0"/>
          </a:p>
          <a:p>
            <a:endParaRPr lang="da-DK" b="1" dirty="0" smtClean="0"/>
          </a:p>
          <a:p>
            <a:r>
              <a:rPr lang="da-DK" b="1" dirty="0"/>
              <a:t>Begrebet "rehabilitering" (</a:t>
            </a:r>
            <a:r>
              <a:rPr lang="da-DK" b="1" i="1" dirty="0"/>
              <a:t>re-</a:t>
            </a:r>
            <a:r>
              <a:rPr lang="da-DK" b="1" dirty="0"/>
              <a:t> (</a:t>
            </a:r>
            <a:r>
              <a:rPr lang="da-DK" b="1" dirty="0" err="1"/>
              <a:t>lat</a:t>
            </a:r>
            <a:r>
              <a:rPr lang="da-DK" b="1" dirty="0"/>
              <a:t>. "igen, tilbage") og afledning af </a:t>
            </a:r>
            <a:r>
              <a:rPr lang="da-DK" b="1" i="1" dirty="0" err="1"/>
              <a:t>habilis</a:t>
            </a:r>
            <a:r>
              <a:rPr lang="da-DK" b="1" dirty="0"/>
              <a:t> (</a:t>
            </a:r>
            <a:r>
              <a:rPr lang="da-DK" b="1" dirty="0" err="1"/>
              <a:t>lat</a:t>
            </a:r>
            <a:r>
              <a:rPr lang="da-DK" b="1" dirty="0"/>
              <a:t>. "duelig")</a:t>
            </a:r>
            <a:r>
              <a:rPr lang="da-DK" b="1" dirty="0" smtClean="0"/>
              <a:t> </a:t>
            </a:r>
            <a:endParaRPr lang="da-DK" b="1" dirty="0"/>
          </a:p>
        </p:txBody>
      </p:sp>
    </p:spTree>
    <p:extLst>
      <p:ext uri="{BB962C8B-B14F-4D97-AF65-F5344CB8AC3E}">
        <p14:creationId xmlns:p14="http://schemas.microsoft.com/office/powerpoint/2010/main" val="32002686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felt 1"/>
          <p:cNvSpPr txBox="1"/>
          <p:nvPr/>
        </p:nvSpPr>
        <p:spPr>
          <a:xfrm>
            <a:off x="723900" y="901700"/>
            <a:ext cx="7848600" cy="2308324"/>
          </a:xfrm>
          <a:prstGeom prst="rect">
            <a:avLst/>
          </a:prstGeom>
          <a:noFill/>
        </p:spPr>
        <p:txBody>
          <a:bodyPr wrap="square" rtlCol="0">
            <a:spAutoFit/>
          </a:bodyPr>
          <a:lstStyle/>
          <a:p>
            <a:r>
              <a:rPr lang="da-DK" b="1" dirty="0" smtClean="0"/>
              <a:t>Organisatorisk fordringer flytter skydeskiven for kritik</a:t>
            </a:r>
          </a:p>
          <a:p>
            <a:endParaRPr lang="da-DK" b="1" dirty="0"/>
          </a:p>
          <a:p>
            <a:r>
              <a:rPr lang="da-DK" b="1" dirty="0" smtClean="0"/>
              <a:t>Styringsteknikkerne vender skydeskiven for kritik</a:t>
            </a:r>
          </a:p>
          <a:p>
            <a:endParaRPr lang="da-DK" b="1" dirty="0"/>
          </a:p>
          <a:p>
            <a:r>
              <a:rPr lang="da-DK" b="1" dirty="0" smtClean="0"/>
              <a:t>Sproget neutraliserer, afvæbner og vender kritikken. Nu er du/I skydeskive for kritik</a:t>
            </a:r>
          </a:p>
          <a:p>
            <a:endParaRPr lang="da-DK" dirty="0"/>
          </a:p>
          <a:p>
            <a:endParaRPr lang="da-DK" dirty="0"/>
          </a:p>
        </p:txBody>
      </p:sp>
    </p:spTree>
    <p:extLst>
      <p:ext uri="{BB962C8B-B14F-4D97-AF65-F5344CB8AC3E}">
        <p14:creationId xmlns:p14="http://schemas.microsoft.com/office/powerpoint/2010/main" val="1357371189"/>
      </p:ext>
    </p:extLst>
  </p:cSld>
  <p:clrMapOvr>
    <a:masterClrMapping/>
  </p:clrMapOvr>
  <p:timing>
    <p:tnLst>
      <p:par>
        <p:cTn id="1" dur="indefinite" restart="never" nodeType="tmRoot"/>
      </p:par>
    </p:tnLst>
  </p:timing>
</p:sld>
</file>

<file path=ppt/theme/theme1.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10612</TotalTime>
  <Words>506</Words>
  <Application>Microsoft Office PowerPoint</Application>
  <PresentationFormat>Skærmshow (4:3)</PresentationFormat>
  <Paragraphs>55</Paragraphs>
  <Slides>10</Slides>
  <Notes>0</Notes>
  <HiddenSlides>0</HiddenSlides>
  <MMClips>0</MMClips>
  <ScaleCrop>false</ScaleCrop>
  <HeadingPairs>
    <vt:vector size="4" baseType="variant">
      <vt:variant>
        <vt:lpstr>Tema</vt:lpstr>
      </vt:variant>
      <vt:variant>
        <vt:i4>1</vt:i4>
      </vt:variant>
      <vt:variant>
        <vt:lpstr>Diastitler</vt:lpstr>
      </vt:variant>
      <vt:variant>
        <vt:i4>10</vt:i4>
      </vt:variant>
    </vt:vector>
  </HeadingPairs>
  <TitlesOfParts>
    <vt:vector size="11" baseType="lpstr">
      <vt:lpstr>Kontortema</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Rasmus Willig</dc:creator>
  <cp:lastModifiedBy>Benny Wielandt - TEC</cp:lastModifiedBy>
  <cp:revision>59</cp:revision>
  <dcterms:created xsi:type="dcterms:W3CDTF">2015-03-03T07:47:38Z</dcterms:created>
  <dcterms:modified xsi:type="dcterms:W3CDTF">2015-11-16T08:18:52Z</dcterms:modified>
</cp:coreProperties>
</file>