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4" r:id="rId3"/>
    <p:sldId id="320" r:id="rId4"/>
    <p:sldId id="302" r:id="rId5"/>
    <p:sldId id="339" r:id="rId6"/>
    <p:sldId id="343" r:id="rId7"/>
    <p:sldId id="316" r:id="rId8"/>
    <p:sldId id="266" r:id="rId9"/>
    <p:sldId id="347" r:id="rId10"/>
    <p:sldId id="349" r:id="rId11"/>
    <p:sldId id="346" r:id="rId12"/>
    <p:sldId id="315" r:id="rId13"/>
    <p:sldId id="325" r:id="rId14"/>
    <p:sldId id="334" r:id="rId15"/>
    <p:sldId id="335" r:id="rId16"/>
    <p:sldId id="293" r:id="rId17"/>
    <p:sldId id="323" r:id="rId18"/>
    <p:sldId id="337" r:id="rId19"/>
    <p:sldId id="338" r:id="rId20"/>
    <p:sldId id="348" r:id="rId21"/>
    <p:sldId id="350" r:id="rId22"/>
    <p:sldId id="326" r:id="rId23"/>
    <p:sldId id="318" r:id="rId24"/>
    <p:sldId id="324" r:id="rId25"/>
    <p:sldId id="351" r:id="rId26"/>
    <p:sldId id="319" r:id="rId27"/>
    <p:sldId id="327" r:id="rId28"/>
    <p:sldId id="328" r:id="rId29"/>
    <p:sldId id="329" r:id="rId30"/>
    <p:sldId id="330" r:id="rId31"/>
    <p:sldId id="331" r:id="rId32"/>
    <p:sldId id="33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08" autoAdjust="0"/>
  </p:normalViewPr>
  <p:slideViewPr>
    <p:cSldViewPr>
      <p:cViewPr varScale="1">
        <p:scale>
          <a:sx n="85" d="100"/>
          <a:sy n="85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A83B6-899E-4E1A-BEB5-D6564E2984D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1D0B7-1C9B-4F9B-88CE-CC84C61525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954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6DE2D-50B0-4ED2-81ED-AEBB8420AE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010C-0370-438C-A2A7-A7F2C70E77F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D38F-BA79-4DE2-88B4-85FC78614E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um.edu.mt/emcer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ronald.sultana@um.edu.m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\\localhost\Users\ronald\Desktop\Funen-presentations\b-Neil.mp4" TargetMode="External"/><Relationship Id="rId4" Type="http://schemas.openxmlformats.org/officeDocument/2006/relationships/hyperlink" Target="file:///\\localhost\Users\ronald\Desktop\Funen-presentations\a-7%20Up%20(1964)-b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104" y="1772816"/>
            <a:ext cx="7772400" cy="172819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Helvetica Neue Black Condensed"/>
                <a:cs typeface="Helvetica Neue Black Condensed"/>
              </a:rPr>
              <a:t>e</a:t>
            </a:r>
            <a:r>
              <a:rPr lang="en-GB" dirty="0" smtClean="0">
                <a:latin typeface="Helvetica Neue Black Condensed"/>
                <a:cs typeface="Helvetica Neue Black Condensed"/>
              </a:rPr>
              <a:t>mancipatory career </a:t>
            </a:r>
            <a:r>
              <a:rPr lang="en-GB" dirty="0">
                <a:latin typeface="Helvetica Neue Black Condensed"/>
                <a:cs typeface="Helvetica Neue Black Condensed"/>
              </a:rPr>
              <a:t>g</a:t>
            </a:r>
            <a:r>
              <a:rPr lang="en-GB" dirty="0" smtClean="0">
                <a:latin typeface="Helvetica Neue Black Condensed"/>
                <a:cs typeface="Helvetica Neue Black Condensed"/>
              </a:rPr>
              <a:t>uidance and social justice: </a:t>
            </a:r>
            <a:br>
              <a:rPr lang="en-GB" dirty="0" smtClean="0">
                <a:latin typeface="Helvetica Neue Black Condensed"/>
                <a:cs typeface="Helvetica Neue Black Condensed"/>
              </a:rPr>
            </a:br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addressing structures of inequality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3312368"/>
          </a:xfrm>
        </p:spPr>
        <p:txBody>
          <a:bodyPr>
            <a:normAutofit/>
          </a:bodyPr>
          <a:lstStyle/>
          <a:p>
            <a:pPr algn="r"/>
            <a:endParaRPr lang="en-GB" sz="1800" dirty="0" smtClean="0"/>
          </a:p>
          <a:p>
            <a:pPr algn="r"/>
            <a:endParaRPr lang="en-GB" sz="1800" dirty="0" smtClean="0"/>
          </a:p>
          <a:p>
            <a:pPr algn="r"/>
            <a:endParaRPr lang="en-GB" sz="1800" dirty="0"/>
          </a:p>
          <a:p>
            <a:pPr algn="r"/>
            <a:endParaRPr lang="en-GB" sz="1800" dirty="0" smtClean="0"/>
          </a:p>
          <a:p>
            <a:pPr algn="r"/>
            <a:endParaRPr lang="en-GB" sz="1800" dirty="0"/>
          </a:p>
          <a:p>
            <a:pPr algn="r"/>
            <a:endParaRPr lang="en-GB" sz="1800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27784" y="467677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900" dirty="0" smtClean="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rPr>
              <a:t>Funen</a:t>
            </a: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"/>
                <a:cs typeface="Helvetica Neue"/>
              </a:rPr>
              <a:t>, 28 October 2015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"/>
                <a:cs typeface="Helvetica Neue"/>
              </a:rPr>
              <a:t>Ronald G. Sultana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"/>
                <a:cs typeface="Helvetica Neue"/>
              </a:rPr>
              <a:t>University of Malta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elvetica Neue"/>
              <a:cs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ronald.sultana@um.edu.mt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http://www.um.edu.mt/emcer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1773238"/>
            <a:ext cx="1187451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8400" y="4543425"/>
            <a:ext cx="29718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4125193" y="5805264"/>
            <a:ext cx="1958975" cy="523875"/>
            <a:chOff x="6084888" y="5013325"/>
            <a:chExt cx="1958975" cy="523875"/>
          </a:xfrm>
        </p:grpSpPr>
        <p:pic>
          <p:nvPicPr>
            <p:cNvPr id="9" name="Picture 4" descr="Logo for e-mai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4888" y="5013325"/>
              <a:ext cx="154781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67625" y="5013325"/>
              <a:ext cx="376238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5 at 10.3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8893" cy="3645024"/>
          </a:xfrm>
          <a:prstGeom prst="rect">
            <a:avLst/>
          </a:prstGeom>
        </p:spPr>
      </p:pic>
      <p:pic>
        <p:nvPicPr>
          <p:cNvPr id="3" name="Picture 2" descr="Screen Shot 2015-10-25 at 10.34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3056"/>
            <a:ext cx="4309517" cy="2952328"/>
          </a:xfrm>
          <a:prstGeom prst="rect">
            <a:avLst/>
          </a:prstGeom>
        </p:spPr>
      </p:pic>
      <p:sp>
        <p:nvSpPr>
          <p:cNvPr id="6" name="Action Button: Forward or Next 5">
            <a:hlinkClick r:id="rId4" action="ppaction://hlinkfile" highlightClick="1"/>
          </p:cNvPr>
          <p:cNvSpPr/>
          <p:nvPr/>
        </p:nvSpPr>
        <p:spPr>
          <a:xfrm>
            <a:off x="5004048" y="2924944"/>
            <a:ext cx="576064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5" action="ppaction://hlinkfile" highlightClick="1"/>
          </p:cNvPr>
          <p:cNvSpPr/>
          <p:nvPr/>
        </p:nvSpPr>
        <p:spPr>
          <a:xfrm>
            <a:off x="5004048" y="6165304"/>
            <a:ext cx="576064" cy="404664"/>
          </a:xfrm>
          <a:prstGeom prst="actionButtonForwardNex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7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563888" y="-459432"/>
            <a:ext cx="8064896" cy="77048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5-10-25 at 08.27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3" y="961999"/>
            <a:ext cx="3797301" cy="4267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8520" y="5340404"/>
            <a:ext cx="61206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“Life can only be understood backwards</a:t>
            </a:r>
          </a:p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but it must be lived forwards”</a:t>
            </a:r>
          </a:p>
          <a:p>
            <a:pPr algn="ctr"/>
            <a:endParaRPr lang="en-US" sz="300" dirty="0" smtClean="0">
              <a:latin typeface="Helvetica Neue"/>
              <a:cs typeface="Helvetica Neue"/>
            </a:endParaRPr>
          </a:p>
          <a:p>
            <a:pPr algn="ctr"/>
            <a:r>
              <a:rPr lang="en-US" sz="2400" i="1" dirty="0" err="1" smtClean="0">
                <a:latin typeface="Helvetica Neue"/>
                <a:cs typeface="Helvetica Neue"/>
              </a:rPr>
              <a:t>Søren</a:t>
            </a:r>
            <a:r>
              <a:rPr lang="en-US" sz="2400" i="1" dirty="0" smtClean="0">
                <a:latin typeface="Helvetica Neue"/>
                <a:cs typeface="Helvetica Neue"/>
              </a:rPr>
              <a:t> Kierkegaard</a:t>
            </a:r>
            <a:endParaRPr lang="en-US" sz="2400" i="1" dirty="0"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6632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Livet </a:t>
            </a:r>
            <a:r>
              <a:rPr lang="en-US" sz="2400" i="1" dirty="0" err="1"/>
              <a:t>skal</a:t>
            </a:r>
            <a:r>
              <a:rPr lang="en-US" sz="2400" i="1" dirty="0"/>
              <a:t> </a:t>
            </a:r>
            <a:r>
              <a:rPr lang="en-US" sz="2400" i="1" dirty="0" err="1"/>
              <a:t>forstaas</a:t>
            </a:r>
            <a:r>
              <a:rPr lang="en-US" sz="2400" i="1" dirty="0"/>
              <a:t> </a:t>
            </a:r>
            <a:r>
              <a:rPr lang="en-US" sz="2400" i="1" dirty="0" err="1"/>
              <a:t>baglaens</a:t>
            </a:r>
            <a:r>
              <a:rPr lang="en-US" sz="2400" i="1" dirty="0" smtClean="0"/>
              <a:t>,</a:t>
            </a:r>
          </a:p>
          <a:p>
            <a:pPr algn="ctr"/>
            <a:r>
              <a:rPr lang="en-US" sz="2400" i="1" dirty="0" smtClean="0"/>
              <a:t> </a:t>
            </a:r>
            <a:r>
              <a:rPr lang="en-US" sz="2400" i="1" dirty="0"/>
              <a:t>men </a:t>
            </a:r>
            <a:r>
              <a:rPr lang="en-US" sz="2400" i="1" dirty="0" err="1"/>
              <a:t>leves</a:t>
            </a:r>
            <a:r>
              <a:rPr lang="en-US" sz="2400" i="1" dirty="0"/>
              <a:t> </a:t>
            </a:r>
            <a:r>
              <a:rPr lang="en-US" sz="2400" i="1" dirty="0" err="1"/>
              <a:t>forlaens</a:t>
            </a:r>
            <a:r>
              <a:rPr lang="en-US" sz="2400" i="1" dirty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348880"/>
            <a:ext cx="4139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“You can’t connect the dots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  <a:p>
            <a:pPr algn="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looking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forward;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  <a:p>
            <a:pPr algn="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you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can only connect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them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  <a:p>
            <a:pPr algn="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looking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backwards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.”</a:t>
            </a:r>
          </a:p>
          <a:p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                                  Steve Jobs</a:t>
            </a:r>
            <a:endParaRPr lang="en-US" sz="2000" i="1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4619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44624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1859C"/>
                </a:solidFill>
                <a:latin typeface="Helvetica Neue"/>
                <a:cs typeface="Helvetica Neue"/>
              </a:rPr>
              <a:t>c</a:t>
            </a:r>
            <a:r>
              <a:rPr lang="en-US" sz="6000" b="1" dirty="0" smtClean="0">
                <a:solidFill>
                  <a:srgbClr val="31859C"/>
                </a:solidFill>
                <a:latin typeface="Helvetica Neue"/>
                <a:cs typeface="Helvetica Neue"/>
              </a:rPr>
              <a:t>areer guidance as an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elvetica Neue"/>
                <a:cs typeface="Helvetica Neue"/>
              </a:rPr>
              <a:t>intervention</a:t>
            </a:r>
            <a:r>
              <a:rPr lang="en-US" sz="6000" b="1" dirty="0" smtClean="0">
                <a:solidFill>
                  <a:srgbClr val="31859C"/>
                </a:solidFill>
                <a:latin typeface="Helvetica Neue"/>
                <a:cs typeface="Helvetica Neue"/>
              </a:rPr>
              <a:t> </a:t>
            </a:r>
          </a:p>
          <a:p>
            <a:pPr algn="ctr"/>
            <a:r>
              <a:rPr lang="en-US" sz="6000" b="1" dirty="0" smtClean="0">
                <a:solidFill>
                  <a:srgbClr val="31859C"/>
                </a:solidFill>
                <a:latin typeface="Helvetica Neue"/>
                <a:cs typeface="Helvetica Neue"/>
              </a:rPr>
              <a:t>in the </a:t>
            </a:r>
          </a:p>
          <a:p>
            <a:pPr algn="ctr"/>
            <a:r>
              <a:rPr lang="en-US" sz="6000" b="1" dirty="0" smtClean="0">
                <a:solidFill>
                  <a:srgbClr val="31859C"/>
                </a:solidFill>
                <a:latin typeface="Helvetica Neue"/>
                <a:cs typeface="Helvetica Neue"/>
              </a:rPr>
              <a:t>‘normal’ flow of life</a:t>
            </a:r>
            <a:endParaRPr lang="en-US" sz="6000" b="1" dirty="0">
              <a:solidFill>
                <a:srgbClr val="31859C"/>
              </a:solidFill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5662989"/>
            <a:ext cx="64807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Helvetica Neue"/>
                <a:cs typeface="Helvetica Neue"/>
              </a:rPr>
              <a:t>o</a:t>
            </a:r>
            <a:r>
              <a:rPr lang="en-US" sz="2700" b="1" dirty="0" smtClean="0">
                <a:latin typeface="Helvetica Neue"/>
                <a:cs typeface="Helvetica Neue"/>
              </a:rPr>
              <a:t>bject or ‘subject’ of one’s life story</a:t>
            </a:r>
            <a:endParaRPr lang="en-US" sz="2700" b="1" dirty="0"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4725144"/>
            <a:ext cx="6480720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Helvetica Neue"/>
                <a:cs typeface="Helvetica Neue"/>
              </a:rPr>
              <a:t>e</a:t>
            </a:r>
            <a:r>
              <a:rPr lang="en-US" sz="2700" b="1" dirty="0" smtClean="0">
                <a:latin typeface="Helvetica Neue"/>
                <a:cs typeface="Helvetica Neue"/>
              </a:rPr>
              <a:t>xperience oppression as normal ‘life’</a:t>
            </a:r>
            <a:endParaRPr lang="en-US" sz="2700" b="1" dirty="0">
              <a:latin typeface="Helvetica Neue"/>
              <a:cs typeface="Helvetica Neue"/>
            </a:endParaRPr>
          </a:p>
        </p:txBody>
      </p:sp>
      <p:pic>
        <p:nvPicPr>
          <p:cNvPr id="6" name="Picture 5" descr="Screen Shot 2015-10-17 at 12.5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2" y="3789040"/>
            <a:ext cx="253085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13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7 at 14.3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0"/>
            <a:ext cx="9144000" cy="68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81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thony_Giddens_at_the_Progressive_Governance_Converence,_Budapest,_Hungary,_2004_Octobe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-76200"/>
            <a:ext cx="2794000" cy="3467100"/>
          </a:xfrm>
          <a:prstGeom prst="rect">
            <a:avLst/>
          </a:prstGeom>
        </p:spPr>
      </p:pic>
      <p:pic>
        <p:nvPicPr>
          <p:cNvPr id="7" name="Picture 6" descr="images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6034995" cy="339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1878" y="246976"/>
            <a:ext cx="57329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>
                <a:latin typeface="Helvetica Neue Black Condensed"/>
                <a:cs typeface="Helvetica Neue Black Condensed"/>
              </a:rPr>
              <a:t>r</a:t>
            </a:r>
            <a:r>
              <a:rPr lang="en-US" sz="3200" i="1" dirty="0" smtClean="0">
                <a:latin typeface="Helvetica Neue Black Condensed"/>
                <a:cs typeface="Helvetica Neue Black Condensed"/>
              </a:rPr>
              <a:t>eflexive modernity</a:t>
            </a:r>
            <a:endParaRPr lang="en-US" sz="3200" i="1" dirty="0">
              <a:latin typeface="Helvetica Neue Black Condensed"/>
              <a:cs typeface="Helvetica Neue Black Condense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7201" y="5698089"/>
            <a:ext cx="38167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Helvetica Neue Black Condensed"/>
                <a:cs typeface="Helvetica Neue Black Condensed"/>
              </a:rPr>
              <a:t>g</a:t>
            </a:r>
            <a:r>
              <a:rPr lang="en-US" sz="3200" i="1" dirty="0" smtClean="0">
                <a:latin typeface="Helvetica Neue Black Condensed"/>
                <a:cs typeface="Helvetica Neue Black Condensed"/>
              </a:rPr>
              <a:t>enetic structuralism</a:t>
            </a:r>
            <a:endParaRPr lang="en-US" sz="3200" i="1" dirty="0">
              <a:latin typeface="Helvetica Neue Black Condensed"/>
              <a:cs typeface="Helvetica Neue Black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93752"/>
            <a:ext cx="635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 Neue Black Condensed"/>
                <a:cs typeface="Helvetica Neue Black Condensed"/>
              </a:rPr>
              <a:t>‘Career’ – ‘management’ :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elvetica Neue Black Condensed"/>
                <a:cs typeface="Helvetica Neue Black Condensed"/>
              </a:rPr>
              <a:t>…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Helvetica Neue Black Condensed"/>
                <a:cs typeface="Helvetica Neue Black Condensed"/>
              </a:rPr>
              <a:t>Reflexivity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elvetica Neue Black Condensed"/>
                <a:cs typeface="Helvetica Neue Black Condensed"/>
              </a:rPr>
              <a:t>…Option to act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Helvetica Neue Black Condensed"/>
                <a:cs typeface="Helvetica Neue Black Condensed"/>
              </a:rPr>
              <a:t>differently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Helvetica Neue Black Condensed"/>
                <a:cs typeface="Helvetica Neue Black Condensed"/>
              </a:rPr>
              <a:t>…Strategic purposefulness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Helvetica Neue Black Condensed"/>
                <a:cs typeface="Helvetica Neue Black Condensed"/>
              </a:rPr>
              <a:t>…‘Subject’ rather than ‘object’ of history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7219" y="690642"/>
            <a:ext cx="239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Anthony Giddens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9712" y="6120556"/>
            <a:ext cx="239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Pierre Bourdieu</a:t>
            </a:r>
            <a:endParaRPr lang="en-US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412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GB" b="1" dirty="0">
                <a:latin typeface="Helvetica Neue" charset="0"/>
                <a:cs typeface="Helvetica Neue" charset="0"/>
              </a:rPr>
              <a:t>Key paradigms and concepts</a:t>
            </a:r>
            <a:endParaRPr lang="en-US" b="1" dirty="0">
              <a:latin typeface="Helvetica Neue" charset="0"/>
              <a:cs typeface="Helvetica Neue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4925" y="1196752"/>
            <a:ext cx="7273925" cy="4824412"/>
          </a:xfrm>
        </p:spPr>
        <p:txBody>
          <a:bodyPr/>
          <a:lstStyle/>
          <a:p>
            <a:pPr eaLnBrk="1" hangingPunct="1"/>
            <a:r>
              <a:rPr lang="en-GB" sz="2000" b="1" dirty="0">
                <a:latin typeface="Helvetica Neue"/>
                <a:cs typeface="Helvetica Neue"/>
              </a:rPr>
              <a:t>Reproduction theories</a:t>
            </a:r>
          </a:p>
          <a:p>
            <a:pPr eaLnBrk="1" hangingPunct="1"/>
            <a:r>
              <a:rPr lang="en-GB" sz="2000" b="1" dirty="0">
                <a:latin typeface="Helvetica Neue"/>
                <a:cs typeface="Helvetica Neue"/>
              </a:rPr>
              <a:t>Structuration theory</a:t>
            </a:r>
          </a:p>
          <a:p>
            <a:r>
              <a:rPr lang="en-GB" sz="2000" b="1" dirty="0" smtClean="0">
                <a:latin typeface="Helvetica Neue"/>
                <a:cs typeface="Helvetica Neue"/>
              </a:rPr>
              <a:t>Rational </a:t>
            </a:r>
            <a:r>
              <a:rPr lang="en-GB" sz="2000" b="1" dirty="0">
                <a:latin typeface="Helvetica Neue"/>
                <a:cs typeface="Helvetica Neue"/>
              </a:rPr>
              <a:t>choice - Methodological </a:t>
            </a:r>
            <a:r>
              <a:rPr lang="en-GB" sz="2000" b="1" dirty="0" smtClean="0">
                <a:latin typeface="Helvetica Neue"/>
                <a:cs typeface="Helvetica Neue"/>
              </a:rPr>
              <a:t>individualism</a:t>
            </a:r>
            <a:endParaRPr lang="en-GB" sz="2000" b="1" dirty="0">
              <a:latin typeface="Helvetica Neue"/>
              <a:cs typeface="Helvetica Neue"/>
            </a:endParaRPr>
          </a:p>
          <a:p>
            <a:pPr eaLnBrk="1" hangingPunct="1"/>
            <a:r>
              <a:rPr lang="en-GB" sz="2000" b="1" dirty="0" smtClean="0">
                <a:latin typeface="Helvetica Neue"/>
                <a:cs typeface="Helvetica Neue"/>
              </a:rPr>
              <a:t>Human </a:t>
            </a:r>
            <a:r>
              <a:rPr lang="en-GB" sz="2000" b="1" dirty="0">
                <a:latin typeface="Helvetica Neue"/>
                <a:cs typeface="Helvetica Neue"/>
              </a:rPr>
              <a:t>capital theories [vs. </a:t>
            </a:r>
            <a:r>
              <a:rPr lang="ja-JP" altLang="en-GB" sz="2000" b="1" dirty="0">
                <a:latin typeface="Helvetica Neue"/>
                <a:cs typeface="Helvetica Neue"/>
              </a:rPr>
              <a:t>‘</a:t>
            </a:r>
            <a:r>
              <a:rPr lang="en-GB" altLang="ja-JP" sz="2000" b="1" dirty="0">
                <a:latin typeface="Helvetica Neue"/>
                <a:cs typeface="Helvetica Neue"/>
              </a:rPr>
              <a:t>opportunity traps</a:t>
            </a:r>
            <a:r>
              <a:rPr lang="ja-JP" altLang="en-GB" sz="2000" b="1" dirty="0">
                <a:latin typeface="Helvetica Neue"/>
                <a:cs typeface="Helvetica Neue"/>
              </a:rPr>
              <a:t>’</a:t>
            </a:r>
            <a:r>
              <a:rPr lang="en-US" altLang="ja-JP" sz="2000" b="1" dirty="0">
                <a:latin typeface="Helvetica Neue"/>
                <a:cs typeface="Helvetica Neue"/>
              </a:rPr>
              <a:t>]</a:t>
            </a:r>
            <a:endParaRPr lang="en-GB" altLang="ja-JP" sz="2000" b="1" dirty="0">
              <a:latin typeface="Helvetica Neue"/>
              <a:cs typeface="Helvetica Neue"/>
            </a:endParaRPr>
          </a:p>
          <a:p>
            <a:r>
              <a:rPr lang="en-GB" sz="2000" b="1" dirty="0">
                <a:latin typeface="Helvetica Neue"/>
                <a:cs typeface="Helvetica Neue"/>
              </a:rPr>
              <a:t>Network/social capital theories</a:t>
            </a:r>
          </a:p>
          <a:p>
            <a:r>
              <a:rPr lang="en-GB" sz="2000" b="1" dirty="0">
                <a:latin typeface="Helvetica Neue"/>
                <a:cs typeface="Helvetica Neue"/>
              </a:rPr>
              <a:t>Capability approach</a:t>
            </a:r>
          </a:p>
          <a:p>
            <a:r>
              <a:rPr lang="en-GB" sz="2000" b="1" dirty="0" err="1" smtClean="0">
                <a:latin typeface="Helvetica Neue"/>
                <a:cs typeface="Helvetica Neue"/>
              </a:rPr>
              <a:t>Governmentality</a:t>
            </a:r>
            <a:endParaRPr lang="en-GB" sz="2000" b="1" dirty="0" smtClean="0">
              <a:latin typeface="Helvetica Neue"/>
              <a:cs typeface="Helvetica Neue"/>
            </a:endParaRPr>
          </a:p>
          <a:p>
            <a:r>
              <a:rPr lang="en-GB" sz="2000" b="1" dirty="0" smtClean="0">
                <a:latin typeface="Helvetica Neue"/>
                <a:cs typeface="Helvetica Neue"/>
              </a:rPr>
              <a:t>Critiques of Neo</a:t>
            </a:r>
            <a:r>
              <a:rPr lang="en-GB" sz="2000" b="1" dirty="0">
                <a:latin typeface="Helvetica Neue"/>
                <a:cs typeface="Helvetica Neue"/>
              </a:rPr>
              <a:t>-Liberalism/NPM</a:t>
            </a:r>
          </a:p>
          <a:p>
            <a:pPr eaLnBrk="1" hangingPunct="1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Deskilling/reskilling/decent work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Responsibilisation</a:t>
            </a:r>
          </a:p>
          <a:p>
            <a:pPr eaLnBrk="1" hangingPunct="1"/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Flexicurity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Helvetica Neue"/>
              <a:cs typeface="Helvetica Neue"/>
            </a:endParaRPr>
          </a:p>
          <a:p>
            <a:pPr eaLnBrk="1" hangingPunct="1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Globalisation/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Europeanisation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Helvetica Neue"/>
              <a:cs typeface="Helvetica Neue"/>
            </a:endParaRPr>
          </a:p>
          <a:p>
            <a:pPr eaLnBrk="1" hangingPunct="1"/>
            <a:endParaRPr lang="en-GB" sz="1800" b="1" dirty="0">
              <a:latin typeface="Tahoma" charset="0"/>
            </a:endParaRPr>
          </a:p>
          <a:p>
            <a:pPr eaLnBrk="1" hangingPunct="1"/>
            <a:endParaRPr lang="en-US" dirty="0">
              <a:latin typeface="Tahoma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3789363"/>
            <a:ext cx="3563937" cy="2813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852738"/>
            <a:ext cx="3635375" cy="866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79388" y="5661248"/>
            <a:ext cx="5256212" cy="9719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i="1" dirty="0"/>
              <a:t>Willis, Bourdieu, </a:t>
            </a:r>
            <a:r>
              <a:rPr lang="en-GB" sz="1800" i="1" dirty="0" err="1"/>
              <a:t>Boudon</a:t>
            </a:r>
            <a:r>
              <a:rPr lang="en-GB" sz="1800" i="1" dirty="0"/>
              <a:t>, Gambetta, Freire, Roberts, Giddens, Bauman, Sennett, Blau, Foucault, Sen, Gilligan, Butler, Dale &amp; Robertson…     </a:t>
            </a:r>
            <a:endParaRPr lang="en-US" sz="1800" i="1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557338"/>
            <a:ext cx="1619250" cy="1260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6588125" y="2473325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b="1"/>
              <a:t>structure </a:t>
            </a:r>
            <a:r>
              <a:rPr lang="en-GB" sz="1400" b="1" u="sng"/>
              <a:t>AND</a:t>
            </a:r>
            <a:r>
              <a:rPr lang="en-GB" sz="1400" b="1"/>
              <a:t> agency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20208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588" y="-27384"/>
            <a:ext cx="41085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4067944" cy="253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tream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50838" y="0"/>
            <a:ext cx="5093162" cy="3212976"/>
          </a:xfrm>
          <a:noFill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1709" y="3212976"/>
            <a:ext cx="298229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373216"/>
            <a:ext cx="406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Career Guidance: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2000" dirty="0" smtClean="0"/>
              <a:t>oiling the machine of inequality?</a:t>
            </a:r>
          </a:p>
          <a:p>
            <a:pPr algn="ctr"/>
            <a:r>
              <a:rPr lang="en-GB" sz="2000" dirty="0" smtClean="0"/>
              <a:t>...or...</a:t>
            </a:r>
          </a:p>
          <a:p>
            <a:pPr algn="ctr"/>
            <a:r>
              <a:rPr lang="en-GB" sz="2000" dirty="0" smtClean="0"/>
              <a:t>conscientisation?</a:t>
            </a:r>
            <a:endParaRPr lang="en-US" sz="2000" dirty="0"/>
          </a:p>
        </p:txBody>
      </p:sp>
      <p:pic>
        <p:nvPicPr>
          <p:cNvPr id="3" name="Picture 2" descr="Screen Shot 2015-10-25 at 10.46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76" y="3645024"/>
            <a:ext cx="2133600" cy="246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3275692"/>
            <a:ext cx="21602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The glass ceiling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6093296"/>
            <a:ext cx="21602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The class ceiling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9" name="Frame 8"/>
          <p:cNvSpPr/>
          <p:nvPr/>
        </p:nvSpPr>
        <p:spPr>
          <a:xfrm>
            <a:off x="3995936" y="3212976"/>
            <a:ext cx="2160240" cy="3312368"/>
          </a:xfrm>
          <a:prstGeom prst="frame">
            <a:avLst>
              <a:gd name="adj1" fmla="val 1918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11 at 11.51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55" y="3577260"/>
            <a:ext cx="4078940" cy="3280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368" y="514019"/>
            <a:ext cx="82708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800" b="1" dirty="0"/>
              <a:t>r</a:t>
            </a:r>
            <a:r>
              <a:rPr lang="en-US" sz="4800" b="1" dirty="0" smtClean="0"/>
              <a:t>eproductive</a:t>
            </a:r>
            <a:r>
              <a:rPr lang="en-US" sz="4800" dirty="0" smtClean="0"/>
              <a:t> career guidance</a:t>
            </a:r>
          </a:p>
          <a:p>
            <a:r>
              <a:rPr lang="en-US" sz="4800" b="1" dirty="0">
                <a:solidFill>
                  <a:srgbClr val="7F7F7F"/>
                </a:solidFill>
              </a:rPr>
              <a:t>h</a:t>
            </a:r>
            <a:r>
              <a:rPr lang="en-US" sz="4800" b="1" dirty="0" smtClean="0">
                <a:solidFill>
                  <a:srgbClr val="7F7F7F"/>
                </a:solidFill>
              </a:rPr>
              <a:t>ermeneutic</a:t>
            </a:r>
            <a:r>
              <a:rPr lang="en-US" sz="4800" dirty="0" smtClean="0"/>
              <a:t> career guidance</a:t>
            </a:r>
            <a:endParaRPr lang="en-US" sz="4800" dirty="0"/>
          </a:p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emancipatory</a:t>
            </a: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800" dirty="0" smtClean="0"/>
              <a:t>career guidance</a:t>
            </a:r>
            <a:endParaRPr lang="en-US" sz="4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74609"/>
              </p:ext>
            </p:extLst>
          </p:nvPr>
        </p:nvGraphicFramePr>
        <p:xfrm>
          <a:off x="6002873" y="3962192"/>
          <a:ext cx="208280" cy="2707168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7071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noFill/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82524"/>
              </p:ext>
            </p:extLst>
          </p:nvPr>
        </p:nvGraphicFramePr>
        <p:xfrm>
          <a:off x="6591658" y="3947074"/>
          <a:ext cx="208280" cy="64008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801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76200" cmpd="sng">
                      <a:noFill/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80395"/>
              </p:ext>
            </p:extLst>
          </p:nvPr>
        </p:nvGraphicFramePr>
        <p:xfrm>
          <a:off x="5385406" y="3978531"/>
          <a:ext cx="208280" cy="668176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681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noFill/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03176"/>
              </p:ext>
            </p:extLst>
          </p:nvPr>
        </p:nvGraphicFramePr>
        <p:xfrm>
          <a:off x="5418278" y="5438588"/>
          <a:ext cx="208280" cy="1188619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1886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noFill/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37446"/>
              </p:ext>
            </p:extLst>
          </p:nvPr>
        </p:nvGraphicFramePr>
        <p:xfrm>
          <a:off x="6629218" y="5334007"/>
          <a:ext cx="208280" cy="1293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293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76200" cmpd="sng">
                      <a:noFill/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174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7-08 at 10.2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4426993"/>
          </a:xfrm>
          <a:prstGeom prst="rect">
            <a:avLst/>
          </a:prstGeom>
        </p:spPr>
      </p:pic>
      <p:pic>
        <p:nvPicPr>
          <p:cNvPr id="2" name="Picture 1" descr="Screen Shot 2014-07-11 at 11.0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6" y="620688"/>
            <a:ext cx="2555776" cy="3960440"/>
          </a:xfrm>
          <a:prstGeom prst="rect">
            <a:avLst/>
          </a:prstGeom>
        </p:spPr>
      </p:pic>
      <p:pic>
        <p:nvPicPr>
          <p:cNvPr id="4" name="Picture 3" descr="Screen Shot 2014-07-04 at 11.01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406"/>
            <a:ext cx="1475656" cy="21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64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0046" y="0"/>
            <a:ext cx="2513954" cy="70173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Screen Shot 2014-07-08 at 10.2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4426993"/>
          </a:xfrm>
          <a:prstGeom prst="rect">
            <a:avLst/>
          </a:prstGeom>
        </p:spPr>
      </p:pic>
      <p:pic>
        <p:nvPicPr>
          <p:cNvPr id="4" name="Picture 3" descr="Screen Shot 2014-07-04 at 11.01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406"/>
            <a:ext cx="1475656" cy="21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8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1863" y="3455988"/>
            <a:ext cx="3168650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4211638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260251"/>
            <a:ext cx="8686800" cy="57610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atin typeface="Helvetica Neue"/>
                <a:cs typeface="Helvetica Neue"/>
              </a:rPr>
              <a:t>[1]  Structures of inequalities</a:t>
            </a:r>
            <a:br>
              <a:rPr lang="en-GB" sz="2800" b="1" dirty="0" smtClean="0">
                <a:latin typeface="Helvetica Neue"/>
                <a:cs typeface="Helvetica Neue"/>
              </a:rPr>
            </a:br>
            <a:r>
              <a:rPr lang="en-GB" sz="2800" b="1" dirty="0" smtClean="0">
                <a:latin typeface="Helvetica Neue"/>
                <a:cs typeface="Helvetica Neue"/>
              </a:rPr>
              <a:t>[2]  Ideologies of career guidance</a:t>
            </a:r>
            <a:br>
              <a:rPr lang="en-GB" sz="2800" b="1" dirty="0" smtClean="0">
                <a:latin typeface="Helvetica Neue"/>
                <a:cs typeface="Helvetica Neue"/>
              </a:rPr>
            </a:br>
            <a:r>
              <a:rPr lang="en-GB" sz="2800" b="1" dirty="0" smtClean="0">
                <a:latin typeface="Helvetica Neue"/>
                <a:cs typeface="Helvetica Neue"/>
              </a:rPr>
              <a:t>[3]  Emancipatory guidance in a liquid society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endParaRPr lang="en-US" sz="3200" dirty="0"/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4211960" y="-27384"/>
            <a:ext cx="172819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Helvetica Neue Black Condensed"/>
                <a:cs typeface="Helvetica Neue Black Condensed"/>
              </a:rPr>
              <a:t>                                          </a:t>
            </a:r>
            <a:r>
              <a:rPr lang="en-GB" sz="3200" dirty="0">
                <a:latin typeface="Helvetica Neue Black Condensed"/>
                <a:cs typeface="Helvetica Neue Black Condensed"/>
              </a:rPr>
              <a:t>KEY </a:t>
            </a:r>
            <a:r>
              <a:rPr lang="en-GB" sz="3200" dirty="0" smtClean="0">
                <a:latin typeface="Helvetica Neue Black Condensed"/>
                <a:cs typeface="Helvetica Neue Black Condensed"/>
              </a:rPr>
              <a:t>                                </a:t>
            </a:r>
            <a:r>
              <a:rPr lang="en-GB" sz="3200" dirty="0">
                <a:latin typeface="Helvetica Neue Black Condensed"/>
                <a:cs typeface="Helvetica Neue Black Condensed"/>
              </a:rPr>
              <a:t>POINTS</a:t>
            </a:r>
            <a:endParaRPr lang="en-US" sz="1600" dirty="0">
              <a:latin typeface="Helvetica Neue Black Condensed"/>
              <a:cs typeface="Helvetica Neue Black Condensed"/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4211638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5" y="0"/>
            <a:ext cx="3228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7866063" y="3735388"/>
            <a:ext cx="1512887" cy="10429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4-07-11 at 11.51.45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5330"/>
            <a:ext cx="4078940" cy="3280739"/>
          </a:xfrm>
          <a:prstGeom prst="rect">
            <a:avLst/>
          </a:prstGeom>
        </p:spPr>
      </p:pic>
      <p:pic>
        <p:nvPicPr>
          <p:cNvPr id="13" name="Picture 12" descr="Screen Shot 2014-07-08 at 17.10.45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05064"/>
            <a:ext cx="4139952" cy="2376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10-25 at 09.3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04048" cy="6984817"/>
          </a:xfrm>
          <a:prstGeom prst="rect">
            <a:avLst/>
          </a:prstGeom>
        </p:spPr>
      </p:pic>
      <p:pic>
        <p:nvPicPr>
          <p:cNvPr id="2" name="Picture 1" descr="Screen Shot 2015-10-25 at 14.02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11708"/>
            <a:ext cx="1224136" cy="54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55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0"/>
            <a:ext cx="4932039" cy="6832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Helvetica Neue"/>
                <a:cs typeface="Helvetica Neue"/>
              </a:rPr>
              <a:t>21.4% of 18-25 year olds </a:t>
            </a:r>
            <a:r>
              <a:rPr lang="en-US" sz="2400" b="1" dirty="0" smtClean="0">
                <a:latin typeface="Helvetica Neue"/>
                <a:cs typeface="Helvetica Neue"/>
              </a:rPr>
              <a:t>cannot find jobs </a:t>
            </a:r>
            <a:r>
              <a:rPr lang="en-US" sz="2400" dirty="0" smtClean="0">
                <a:latin typeface="Helvetica Neue"/>
                <a:cs typeface="Helvetica Neue"/>
              </a:rPr>
              <a:t>(1 out of 5) </a:t>
            </a:r>
          </a:p>
          <a:p>
            <a:endParaRPr lang="en-US" sz="1600" dirty="0" smtClean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Helvetica Neue"/>
                <a:cs typeface="Helvetica Neue"/>
              </a:rPr>
              <a:t>In some countries 40-50% of </a:t>
            </a:r>
            <a:r>
              <a:rPr lang="en-US" sz="2400" b="1" dirty="0" smtClean="0">
                <a:latin typeface="Helvetica Neue"/>
                <a:cs typeface="Helvetica Neue"/>
              </a:rPr>
              <a:t>youths</a:t>
            </a:r>
            <a:r>
              <a:rPr lang="en-US" sz="2400" dirty="0" smtClean="0">
                <a:latin typeface="Helvetica Neue"/>
                <a:cs typeface="Helvetica Neue"/>
              </a:rPr>
              <a:t> are </a:t>
            </a:r>
            <a:r>
              <a:rPr lang="en-US" sz="2400" b="1" dirty="0" smtClean="0">
                <a:latin typeface="Helvetica Neue"/>
                <a:cs typeface="Helvetica Neue"/>
              </a:rPr>
              <a:t>out of work</a:t>
            </a:r>
          </a:p>
          <a:p>
            <a:endParaRPr lang="en-US" sz="1600" dirty="0" smtClean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latin typeface="Helvetica Neue"/>
                <a:cs typeface="Helvetica Neue"/>
              </a:rPr>
              <a:t>10 million </a:t>
            </a:r>
            <a:r>
              <a:rPr lang="en-US" sz="2400" b="1" dirty="0">
                <a:latin typeface="Helvetica Neue"/>
                <a:cs typeface="Helvetica Neue"/>
              </a:rPr>
              <a:t>jobs lost </a:t>
            </a:r>
            <a:r>
              <a:rPr lang="en-US" sz="2400" dirty="0">
                <a:latin typeface="Helvetica Neue"/>
                <a:cs typeface="Helvetica Neue"/>
              </a:rPr>
              <a:t>since </a:t>
            </a:r>
            <a:r>
              <a:rPr lang="en-US" sz="2400" dirty="0" smtClean="0">
                <a:latin typeface="Helvetica Neue"/>
                <a:cs typeface="Helvetica Neue"/>
              </a:rPr>
              <a:t>2008</a:t>
            </a:r>
          </a:p>
          <a:p>
            <a:endParaRPr lang="en-US" sz="1600" dirty="0" smtClean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Helvetica Neue"/>
                <a:cs typeface="Helvetica Neue"/>
              </a:rPr>
              <a:t>2 million unfilled </a:t>
            </a:r>
            <a:r>
              <a:rPr lang="en-US" sz="2400" b="1" dirty="0" smtClean="0">
                <a:latin typeface="Helvetica Neue"/>
                <a:cs typeface="Helvetica Neue"/>
              </a:rPr>
              <a:t>vacancies</a:t>
            </a:r>
          </a:p>
          <a:p>
            <a:endParaRPr lang="en-US" sz="1600" dirty="0" smtClean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Helvetica Neue"/>
                <a:cs typeface="Helvetica Neue"/>
              </a:rPr>
              <a:t>122 million at risk of </a:t>
            </a:r>
            <a:r>
              <a:rPr lang="en-US" sz="2400" b="1" dirty="0" smtClean="0">
                <a:latin typeface="Helvetica Neue"/>
                <a:cs typeface="Helvetica Neue"/>
              </a:rPr>
              <a:t>poverty</a:t>
            </a:r>
            <a:r>
              <a:rPr lang="en-US" sz="2400" dirty="0" smtClean="0">
                <a:latin typeface="Helvetica Neue"/>
                <a:cs typeface="Helvetica Neue"/>
              </a:rPr>
              <a:t> (1 out of 4)</a:t>
            </a:r>
          </a:p>
          <a:p>
            <a:endParaRPr lang="en-US" sz="1600" dirty="0" smtClean="0"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>
                <a:latin typeface="Helvetica Neue"/>
                <a:cs typeface="Helvetica Neue"/>
              </a:rPr>
              <a:t>Key </a:t>
            </a:r>
            <a:r>
              <a:rPr lang="en-US" sz="2400" b="1" dirty="0" smtClean="0">
                <a:latin typeface="Helvetica Neue"/>
                <a:cs typeface="Helvetica Neue"/>
              </a:rPr>
              <a:t>characteristics</a:t>
            </a:r>
            <a:r>
              <a:rPr lang="en-US" sz="2400" dirty="0" smtClean="0">
                <a:latin typeface="Helvetica Neue"/>
                <a:cs typeface="Helvetica Neue"/>
              </a:rPr>
              <a:t> of </a:t>
            </a:r>
            <a:r>
              <a:rPr lang="en-US" sz="2400" b="1" dirty="0" smtClean="0">
                <a:latin typeface="Helvetica Neue"/>
                <a:cs typeface="Helvetica Neue"/>
              </a:rPr>
              <a:t>work</a:t>
            </a:r>
            <a:r>
              <a:rPr lang="en-US" sz="2400" dirty="0" smtClean="0">
                <a:latin typeface="Helvetica Neue"/>
                <a:cs typeface="Helvetica Neue"/>
              </a:rPr>
              <a:t>: intensification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   precarity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   short-term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   temping, 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   part-time</a:t>
            </a:r>
            <a:endParaRPr lang="en-US" sz="2400" dirty="0">
              <a:latin typeface="Helvetica Neue"/>
              <a:cs typeface="Helvetica Neue"/>
            </a:endParaRPr>
          </a:p>
          <a:p>
            <a:r>
              <a:rPr lang="en-US" sz="2400" dirty="0" smtClean="0">
                <a:latin typeface="Helvetica Neue"/>
                <a:cs typeface="Helvetica Neue"/>
              </a:rPr>
              <a:t>   non-unionized jobs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86779" y="5175498"/>
            <a:ext cx="3457220" cy="1709886"/>
            <a:chOff x="5686779" y="5037668"/>
            <a:chExt cx="3457220" cy="1709886"/>
          </a:xfrm>
        </p:grpSpPr>
        <p:pic>
          <p:nvPicPr>
            <p:cNvPr id="8" name="Picture 7" descr="sego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60" y="5037668"/>
              <a:ext cx="1474439" cy="167922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86779" y="6378222"/>
              <a:ext cx="3033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"/>
                  <a:cs typeface="Helvetica Neue"/>
                </a:rPr>
                <a:t>Bernadette </a:t>
              </a:r>
              <a:r>
                <a:rPr lang="en-US" dirty="0" err="1" smtClean="0">
                  <a:latin typeface="Helvetica Neue"/>
                  <a:cs typeface="Helvetica Neue"/>
                </a:rPr>
                <a:t>Segol</a:t>
              </a:r>
              <a:r>
                <a:rPr lang="en-US" dirty="0" smtClean="0">
                  <a:latin typeface="Helvetica Neue"/>
                  <a:cs typeface="Helvetica Neue"/>
                </a:rPr>
                <a:t> (ETUC)</a:t>
              </a:r>
              <a:endParaRPr lang="en-US" dirty="0">
                <a:latin typeface="Helvetica Neue"/>
                <a:cs typeface="Helvetica Neue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88024" y="1124744"/>
            <a:ext cx="3384376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b="1" dirty="0" smtClean="0">
              <a:latin typeface="Helvetica Neue"/>
              <a:cs typeface="Helvetica Neue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latin typeface="Helvetica Neue"/>
                <a:cs typeface="Helvetica Neue"/>
              </a:rPr>
              <a:t>contestatory 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latin typeface="Helvetica Neue"/>
                <a:cs typeface="Helvetica Neue"/>
              </a:rPr>
              <a:t>e</a:t>
            </a:r>
            <a:r>
              <a:rPr lang="en-US" sz="3200" b="1" dirty="0" smtClean="0">
                <a:latin typeface="Helvetica Neue"/>
                <a:cs typeface="Helvetica Neue"/>
              </a:rPr>
              <a:t>mancipatory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latin typeface="Helvetica Neue"/>
                <a:cs typeface="Helvetica Neue"/>
              </a:rPr>
              <a:t>advocacy </a:t>
            </a:r>
          </a:p>
          <a:p>
            <a:pPr algn="ctr"/>
            <a:r>
              <a:rPr lang="en-US" sz="3200" b="1" dirty="0" smtClean="0">
                <a:latin typeface="Helvetica Neue"/>
                <a:cs typeface="Helvetica Neue"/>
              </a:rPr>
              <a:t>approaches </a:t>
            </a:r>
          </a:p>
          <a:p>
            <a:pPr algn="ctr"/>
            <a:r>
              <a:rPr lang="en-US" sz="3200" b="1" dirty="0" smtClean="0">
                <a:latin typeface="Helvetica Neue"/>
                <a:cs typeface="Helvetica Neue"/>
              </a:rPr>
              <a:t>…</a:t>
            </a:r>
            <a:endParaRPr lang="en-US" sz="3200" b="1" dirty="0">
              <a:latin typeface="Helvetica Neue"/>
              <a:cs typeface="Helvetica Neue"/>
            </a:endParaRPr>
          </a:p>
          <a:p>
            <a:pPr algn="ctr"/>
            <a:r>
              <a:rPr lang="en-US" sz="3200" b="1" dirty="0" smtClean="0">
                <a:latin typeface="Helvetica Neue"/>
                <a:cs typeface="Helvetica Neue"/>
              </a:rPr>
              <a:t>even more </a:t>
            </a:r>
            <a:r>
              <a:rPr lang="en-US" sz="3200" b="1" u="sng" dirty="0" smtClean="0">
                <a:latin typeface="Helvetica Neue"/>
                <a:cs typeface="Helvetica Neue"/>
              </a:rPr>
              <a:t>crucial</a:t>
            </a:r>
            <a:r>
              <a:rPr lang="en-US" sz="3200" b="1" dirty="0" smtClean="0">
                <a:latin typeface="Helvetica Neue"/>
                <a:cs typeface="Helvetica Neue"/>
              </a:rPr>
              <a:t> now</a:t>
            </a:r>
            <a:endParaRPr lang="en-US" sz="2400" b="1" dirty="0">
              <a:latin typeface="Helvetica Neue"/>
              <a:cs typeface="Helvetica Neue"/>
            </a:endParaRPr>
          </a:p>
          <a:p>
            <a:pPr algn="ctr"/>
            <a:endParaRPr lang="en-US" sz="1200" b="1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55943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‘Liquid’ society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88E8-5A48-E94A-B9A1-8B5804472DB9}" type="slidenum">
              <a:rPr lang="it-IT" smtClean="0"/>
              <a:t>22</a:t>
            </a:fld>
            <a:endParaRPr lang="it-IT"/>
          </a:p>
        </p:txBody>
      </p:sp>
      <p:pic>
        <p:nvPicPr>
          <p:cNvPr id="6" name="Picture 5" descr="Screen Shot 2014-08-30 at 21.2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2"/>
            <a:ext cx="2483115" cy="1929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621274"/>
            <a:ext cx="248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Zygmunt Bauman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Screen Shot 2014-08-30 at 21.22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11855"/>
            <a:ext cx="1765300" cy="1917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75316" y="1621274"/>
            <a:ext cx="248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FF"/>
                </a:solidFill>
              </a:rPr>
              <a:t>Richard Sennett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8813" y="1962516"/>
            <a:ext cx="7845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Is it meaningful to speak of ‘careers’? [Gallup 2013]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Can work be the locus of personal/social fulfilment?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Growth of part-time, non-unionized, contract work.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Decent work?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Is the notion of ‘</a:t>
            </a:r>
            <a:r>
              <a:rPr lang="en-US" sz="2400" i="1" dirty="0" smtClean="0"/>
              <a:t>arete</a:t>
            </a:r>
            <a:r>
              <a:rPr lang="en-US" sz="2400" dirty="0" smtClean="0"/>
              <a:t>’ relevant any more?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Security, insecurity, and flexicurity.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3" name="Picture 12" descr="Screen Shot 2014-07-08 at 16.26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671"/>
            <a:ext cx="3572148" cy="2459329"/>
          </a:xfrm>
          <a:prstGeom prst="rect">
            <a:avLst/>
          </a:prstGeom>
        </p:spPr>
      </p:pic>
      <p:pic>
        <p:nvPicPr>
          <p:cNvPr id="14" name="Content Placeholder 9" descr="Screen Shot 2012-09-22 at 09.55.28.png"/>
          <p:cNvPicPr>
            <a:picLocks noGrp="1" noChangeAspect="1"/>
          </p:cNvPicPr>
          <p:nvPr>
            <p:ph idx="1"/>
          </p:nvPr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>
            <a:fillRect/>
          </a:stretch>
        </p:blipFill>
        <p:spPr>
          <a:xfrm>
            <a:off x="5962776" y="4418989"/>
            <a:ext cx="3195655" cy="2439012"/>
          </a:xfrm>
        </p:spPr>
      </p:pic>
      <p:pic>
        <p:nvPicPr>
          <p:cNvPr id="7" name="Picture 6" descr="Screen Shot 2014-08-31 at 14.40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03" y="4418988"/>
            <a:ext cx="3198041" cy="24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6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7 at 12.4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407">
            <a:off x="395536" y="908720"/>
            <a:ext cx="8509651" cy="352839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55976" y="501317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Ken Roberts (2005)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30925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44" y="634965"/>
            <a:ext cx="869417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</a:t>
            </a:r>
            <a:r>
              <a:rPr lang="en-US" sz="4400" b="1" dirty="0" smtClean="0"/>
              <a:t>which ways</a:t>
            </a:r>
          </a:p>
          <a:p>
            <a:r>
              <a:rPr lang="en-US" sz="3200" dirty="0"/>
              <a:t>d</a:t>
            </a:r>
            <a:r>
              <a:rPr lang="en-US" sz="3200" dirty="0" smtClean="0"/>
              <a:t>oes </a:t>
            </a:r>
            <a:r>
              <a:rPr lang="en-US" sz="3600" b="1" smtClean="0">
                <a:solidFill>
                  <a:schemeClr val="bg1">
                    <a:lumMod val="50000"/>
                  </a:schemeClr>
                </a:solidFill>
              </a:rPr>
              <a:t>career guidance</a:t>
            </a:r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/>
              <a:t>p</a:t>
            </a:r>
            <a:r>
              <a:rPr lang="en-US" sz="3200" dirty="0" smtClean="0"/>
              <a:t>articipate in the </a:t>
            </a:r>
            <a:r>
              <a:rPr lang="en-US" sz="4400" b="1" dirty="0" smtClean="0"/>
              <a:t>deployment of power</a:t>
            </a:r>
            <a:r>
              <a:rPr lang="en-US" sz="3200" dirty="0" smtClean="0"/>
              <a:t>…</a:t>
            </a:r>
          </a:p>
          <a:p>
            <a:r>
              <a:rPr lang="en-US" sz="3200" dirty="0" smtClean="0"/>
              <a:t>…and</a:t>
            </a:r>
            <a:r>
              <a:rPr lang="en-US" sz="6000" b="1" dirty="0" smtClean="0">
                <a:solidFill>
                  <a:srgbClr val="7F7F7F"/>
                </a:solidFill>
              </a:rPr>
              <a:t> on whose behalf</a:t>
            </a:r>
            <a:r>
              <a:rPr lang="en-US" sz="3200" dirty="0" smtClean="0"/>
              <a:t>,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owards which </a:t>
            </a:r>
            <a:r>
              <a:rPr lang="en-US" sz="6600" dirty="0" smtClean="0"/>
              <a:t>ends?</a:t>
            </a:r>
            <a:endParaRPr lang="en-US" sz="3200" dirty="0"/>
          </a:p>
        </p:txBody>
      </p:sp>
      <p:pic>
        <p:nvPicPr>
          <p:cNvPr id="4" name="Picture 3" descr="Screen Shot 2014-07-08 at 16.35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21" y="4221088"/>
            <a:ext cx="373609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96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-27384"/>
            <a:ext cx="7416824" cy="738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Democratising </a:t>
            </a:r>
            <a:r>
              <a:rPr lang="en-US" sz="2400" dirty="0">
                <a:latin typeface="Helvetica Neue"/>
                <a:cs typeface="Helvetica Neue"/>
              </a:rPr>
              <a:t>relevant </a:t>
            </a:r>
            <a:r>
              <a:rPr lang="en-US" sz="2400" dirty="0" smtClean="0">
                <a:latin typeface="Helvetica Neue"/>
                <a:cs typeface="Helvetica Neue"/>
              </a:rPr>
              <a:t>information</a:t>
            </a:r>
            <a:endParaRPr lang="en-US" sz="2400" dirty="0">
              <a:latin typeface="Helvetica Neue"/>
              <a:cs typeface="Helvetica Neue"/>
            </a:endParaRP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Easing </a:t>
            </a:r>
            <a:r>
              <a:rPr lang="en-US" sz="2400" dirty="0">
                <a:latin typeface="Helvetica Neue"/>
                <a:cs typeface="Helvetica Neue"/>
              </a:rPr>
              <a:t>transitions</a:t>
            </a: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Facilitating </a:t>
            </a:r>
            <a:r>
              <a:rPr lang="en-US" sz="2400" dirty="0">
                <a:latin typeface="Helvetica Neue"/>
                <a:cs typeface="Helvetica Neue"/>
              </a:rPr>
              <a:t>meritocracy</a:t>
            </a: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Equalizing </a:t>
            </a:r>
            <a:r>
              <a:rPr lang="en-US" sz="2400" dirty="0">
                <a:latin typeface="Helvetica Neue"/>
                <a:cs typeface="Helvetica Neue"/>
              </a:rPr>
              <a:t>chances for vulnerable groups</a:t>
            </a: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Challenging </a:t>
            </a:r>
            <a:r>
              <a:rPr lang="en-US" sz="2400" dirty="0">
                <a:latin typeface="Helvetica Neue"/>
                <a:cs typeface="Helvetica Neue"/>
              </a:rPr>
              <a:t>class, gender, ethnic stereotypes</a:t>
            </a: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Increasing the ‘capacity to aspire’</a:t>
            </a: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Promoting </a:t>
            </a:r>
            <a:r>
              <a:rPr lang="en-US" sz="2400" dirty="0">
                <a:latin typeface="Helvetica Neue"/>
                <a:cs typeface="Helvetica Neue"/>
              </a:rPr>
              <a:t>fulfilment at work and beyond</a:t>
            </a: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Shares </a:t>
            </a:r>
            <a:r>
              <a:rPr lang="en-US" sz="2400" dirty="0">
                <a:latin typeface="Helvetica Neue"/>
                <a:cs typeface="Helvetica Neue"/>
              </a:rPr>
              <a:t>and mobilizes networks/social capital</a:t>
            </a: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Access to economic capital/educational capital/</a:t>
            </a: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Decoding the world</a:t>
            </a: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Facilitates </a:t>
            </a:r>
            <a:r>
              <a:rPr lang="en-US" sz="2400" dirty="0">
                <a:latin typeface="Helvetica Neue"/>
                <a:cs typeface="Helvetica Neue"/>
              </a:rPr>
              <a:t>access to FHE and LLL</a:t>
            </a: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Conscientisation and advocacy</a:t>
            </a:r>
            <a:endParaRPr lang="en-US" sz="2400" dirty="0">
              <a:latin typeface="Helvetica Neue"/>
              <a:cs typeface="Helvetica Neue"/>
            </a:endParaRPr>
          </a:p>
          <a:p>
            <a:pPr lvl="0"/>
            <a:endParaRPr lang="en-US" sz="1000" dirty="0" smtClean="0">
              <a:latin typeface="Helvetica Neue"/>
              <a:cs typeface="Helvetica Neue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Collective social action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64518" y="-27384"/>
            <a:ext cx="1115994" cy="68853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"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Agendas for emancipatory CG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5" name="Picture 4" descr="Screen Shot 2015-10-25 at 15.2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38" y="4725144"/>
            <a:ext cx="2304854" cy="2088232"/>
          </a:xfrm>
          <a:prstGeom prst="rect">
            <a:avLst/>
          </a:prstGeom>
        </p:spPr>
      </p:pic>
      <p:pic>
        <p:nvPicPr>
          <p:cNvPr id="6" name="Picture 5" descr="Screen Shot 2015-10-25 at 15.26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65360"/>
            <a:ext cx="1368152" cy="62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74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464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514253"/>
            <a:ext cx="4968875" cy="5110162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2819" y="432909"/>
            <a:ext cx="798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76092"/>
                </a:solidFill>
              </a:rPr>
              <a:t>“responsibilisation”</a:t>
            </a:r>
            <a:endParaRPr lang="en-US" sz="4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988" y="2133600"/>
            <a:ext cx="6153151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2636838"/>
            <a:ext cx="41306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799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492375"/>
            <a:ext cx="43688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4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8 at 09.1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12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6809" y="350248"/>
            <a:ext cx="46691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“…man [sic.] </a:t>
            </a:r>
          </a:p>
          <a:p>
            <a:pPr algn="ctr"/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sz="5400" i="1" dirty="0" smtClean="0">
                <a:solidFill>
                  <a:schemeClr val="bg1">
                    <a:lumMod val="50000"/>
                  </a:schemeClr>
                </a:solidFill>
              </a:rPr>
              <a:t>born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b="1" dirty="0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BUT </a:t>
            </a:r>
            <a:r>
              <a:rPr lang="en-US" sz="5400" i="1" dirty="0" smtClean="0">
                <a:solidFill>
                  <a:schemeClr val="bg1">
                    <a:lumMod val="50000"/>
                  </a:schemeClr>
                </a:solidFill>
              </a:rPr>
              <a:t>everywhere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he is in </a:t>
            </a:r>
            <a:r>
              <a:rPr lang="en-US" sz="8000" b="1" dirty="0" smtClean="0">
                <a:solidFill>
                  <a:schemeClr val="bg1">
                    <a:lumMod val="50000"/>
                  </a:schemeClr>
                </a:solidFill>
              </a:rPr>
              <a:t>chains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.”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46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54260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2205038"/>
            <a:ext cx="48704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758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25713"/>
            <a:ext cx="4392613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-12700"/>
            <a:ext cx="6408738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3613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96952"/>
            <a:ext cx="9144000" cy="3861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55976" y="4462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 </a:t>
            </a:r>
            <a:r>
              <a:rPr lang="en-US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AGENCY</a:t>
            </a:r>
            <a:r>
              <a:rPr lang="en-US" sz="2800" b="1" dirty="0" smtClean="0">
                <a:latin typeface="Helvetica Neue"/>
                <a:cs typeface="Helvetica Neue"/>
              </a:rPr>
              <a:t>: capacity of individuals to act independently </a:t>
            </a:r>
          </a:p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and to make their own ‘free’ choices.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3068960"/>
            <a:ext cx="9217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STRUCTURE</a:t>
            </a:r>
            <a:r>
              <a:rPr lang="en-US" sz="2800" b="1" dirty="0" smtClean="0">
                <a:latin typeface="Helvetica Neue"/>
                <a:cs typeface="Helvetica Neue"/>
              </a:rPr>
              <a:t>: the recurrent patterned arrangements which influence or limit the choices and opportunities available</a:t>
            </a:r>
            <a:endParaRPr lang="en-US" sz="2800" b="1" dirty="0">
              <a:latin typeface="Helvetica Neue"/>
              <a:cs typeface="Helvetica Neue"/>
            </a:endParaRPr>
          </a:p>
        </p:txBody>
      </p:sp>
      <p:pic>
        <p:nvPicPr>
          <p:cNvPr id="2" name="Picture 1" descr="Screen Shot 2015-10-17 at 14.24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40"/>
            <a:ext cx="3995936" cy="2991685"/>
          </a:xfrm>
          <a:prstGeom prst="rect">
            <a:avLst/>
          </a:prstGeom>
        </p:spPr>
      </p:pic>
      <p:pic>
        <p:nvPicPr>
          <p:cNvPr id="6" name="Picture 5" descr="Screen Shot 2015-10-25 at 09.4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14308"/>
            <a:ext cx="5148064" cy="28436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25 at 08.25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624"/>
            <a:ext cx="3556000" cy="2362200"/>
          </a:xfrm>
          <a:prstGeom prst="rect">
            <a:avLst/>
          </a:prstGeom>
        </p:spPr>
      </p:pic>
      <p:pic>
        <p:nvPicPr>
          <p:cNvPr id="4" name="Picture 3" descr="Screen Shot 2015-10-25 at 08.21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" y="3291284"/>
            <a:ext cx="1384300" cy="3594100"/>
          </a:xfrm>
          <a:prstGeom prst="rect">
            <a:avLst/>
          </a:prstGeom>
        </p:spPr>
      </p:pic>
      <p:graphicFrame>
        <p:nvGraphicFramePr>
          <p:cNvPr id="1126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371600" y="1828800"/>
          <a:ext cx="1192213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2" name="Bitmap Image" r:id="rId5" imgW="1352381" imgH="4019048" progId="Paint.Picture">
                  <p:embed/>
                </p:oleObj>
              </mc:Choice>
              <mc:Fallback>
                <p:oleObj name="Bitmap Image" r:id="rId5" imgW="1352381" imgH="4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1192213" cy="470217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86050" y="1828800"/>
          <a:ext cx="26479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3" name="Bitmap Image" r:id="rId7" imgW="3010320" imgH="4048690" progId="Paint.Picture">
                  <p:embed/>
                </p:oleObj>
              </mc:Choice>
              <mc:Fallback>
                <p:oleObj name="Bitmap Image" r:id="rId7" imgW="3010320" imgH="40486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828800"/>
                        <a:ext cx="26479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Text Box 9"/>
          <p:cNvSpPr txBox="1">
            <a:spLocks noChangeArrowheads="1"/>
          </p:cNvSpPr>
          <p:nvPr/>
        </p:nvSpPr>
        <p:spPr bwMode="auto">
          <a:xfrm>
            <a:off x="4686300" y="2255838"/>
            <a:ext cx="217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1279" name="Text Box 12"/>
          <p:cNvSpPr txBox="1">
            <a:spLocks noChangeArrowheads="1"/>
          </p:cNvSpPr>
          <p:nvPr/>
        </p:nvSpPr>
        <p:spPr bwMode="auto">
          <a:xfrm>
            <a:off x="5867400" y="1524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>
            <a:off x="5943600" y="1676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grpSp>
        <p:nvGrpSpPr>
          <p:cNvPr id="100387" name="Diagram 5"/>
          <p:cNvGrpSpPr>
            <a:grpSpLocks noChangeAspect="1"/>
          </p:cNvGrpSpPr>
          <p:nvPr/>
        </p:nvGrpSpPr>
        <p:grpSpPr bwMode="auto">
          <a:xfrm>
            <a:off x="6035352" y="1519808"/>
            <a:ext cx="3505200" cy="1981200"/>
            <a:chOff x="816" y="2592"/>
            <a:chExt cx="2208" cy="1248"/>
          </a:xfrm>
        </p:grpSpPr>
        <p:sp>
          <p:nvSpPr>
            <p:cNvPr id="11270" name="AutoShape 6"/>
            <p:cNvSpPr>
              <a:spLocks noChangeAspect="1" noChangeArrowheads="1" noTextEdit="1"/>
            </p:cNvSpPr>
            <p:nvPr/>
          </p:nvSpPr>
          <p:spPr bwMode="auto">
            <a:xfrm>
              <a:off x="816" y="2592"/>
              <a:ext cx="220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_s11271"/>
            <p:cNvSpPr>
              <a:spLocks noChangeArrowheads="1"/>
            </p:cNvSpPr>
            <p:nvPr/>
          </p:nvSpPr>
          <p:spPr bwMode="auto">
            <a:xfrm flipV="1">
              <a:off x="1801" y="2702"/>
              <a:ext cx="238" cy="205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GB" sz="1800"/>
            </a:p>
          </p:txBody>
        </p:sp>
        <p:sp>
          <p:nvSpPr>
            <p:cNvPr id="11272" name="_s11272"/>
            <p:cNvSpPr>
              <a:spLocks noChangeArrowheads="1"/>
            </p:cNvSpPr>
            <p:nvPr/>
          </p:nvSpPr>
          <p:spPr bwMode="auto">
            <a:xfrm flipV="1">
              <a:off x="1683" y="2907"/>
              <a:ext cx="474" cy="20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GB" sz="1800"/>
            </a:p>
          </p:txBody>
        </p:sp>
        <p:sp>
          <p:nvSpPr>
            <p:cNvPr id="11273" name="_s11273"/>
            <p:cNvSpPr>
              <a:spLocks noChangeArrowheads="1"/>
            </p:cNvSpPr>
            <p:nvPr/>
          </p:nvSpPr>
          <p:spPr bwMode="auto">
            <a:xfrm flipV="1">
              <a:off x="1564" y="3113"/>
              <a:ext cx="712" cy="205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GB" sz="1800"/>
            </a:p>
          </p:txBody>
        </p:sp>
        <p:sp>
          <p:nvSpPr>
            <p:cNvPr id="11274" name="_s11274"/>
            <p:cNvSpPr>
              <a:spLocks noChangeArrowheads="1"/>
            </p:cNvSpPr>
            <p:nvPr/>
          </p:nvSpPr>
          <p:spPr bwMode="auto">
            <a:xfrm flipV="1">
              <a:off x="1446" y="3318"/>
              <a:ext cx="948" cy="206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GB" sz="1800"/>
            </a:p>
          </p:txBody>
        </p:sp>
        <p:sp>
          <p:nvSpPr>
            <p:cNvPr id="11275" name="_s11275"/>
            <p:cNvSpPr>
              <a:spLocks noChangeArrowheads="1"/>
            </p:cNvSpPr>
            <p:nvPr/>
          </p:nvSpPr>
          <p:spPr bwMode="auto">
            <a:xfrm flipV="1">
              <a:off x="1327" y="3524"/>
              <a:ext cx="1186" cy="205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GB" sz="1800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V="1">
              <a:off x="1920" y="2736"/>
              <a:ext cx="1" cy="96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2"/>
          <p:cNvGrpSpPr>
            <a:grpSpLocks noChangeAspect="1"/>
          </p:cNvGrpSpPr>
          <p:nvPr/>
        </p:nvGrpSpPr>
        <p:grpSpPr bwMode="auto">
          <a:xfrm>
            <a:off x="-828600" y="-99392"/>
            <a:ext cx="3312368" cy="1872208"/>
            <a:chOff x="3120" y="2592"/>
            <a:chExt cx="2208" cy="1248"/>
          </a:xfrm>
        </p:grpSpPr>
        <p:sp>
          <p:nvSpPr>
            <p:cNvPr id="1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120" y="2592"/>
              <a:ext cx="220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_s77878"/>
            <p:cNvSpPr>
              <a:spLocks noChangeArrowheads="1" noTextEdit="1"/>
            </p:cNvSpPr>
            <p:nvPr/>
          </p:nvSpPr>
          <p:spPr bwMode="auto">
            <a:xfrm>
              <a:off x="3693" y="2685"/>
              <a:ext cx="1062" cy="1062"/>
            </a:xfrm>
            <a:custGeom>
              <a:avLst/>
              <a:gdLst>
                <a:gd name="G0" fmla="+- 9000 0 0"/>
                <a:gd name="G1" fmla="+- 16711680 0 0"/>
                <a:gd name="G2" fmla="+- 0 0 16711680"/>
                <a:gd name="T0" fmla="*/ 0 256 1"/>
                <a:gd name="T1" fmla="*/ 180 256 1"/>
                <a:gd name="G3" fmla="+- 16711680 T0 T1"/>
                <a:gd name="T2" fmla="*/ 0 256 1"/>
                <a:gd name="T3" fmla="*/ 90 256 1"/>
                <a:gd name="G4" fmla="+- 16711680 T2 T3"/>
                <a:gd name="G5" fmla="*/ G4 2 1"/>
                <a:gd name="T4" fmla="*/ 90 256 1"/>
                <a:gd name="T5" fmla="*/ 0 256 1"/>
                <a:gd name="G6" fmla="+- 16711680 T4 T5"/>
                <a:gd name="G7" fmla="*/ G6 2 1"/>
                <a:gd name="G8" fmla="abs 167116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000"/>
                <a:gd name="G18" fmla="*/ 9000 1 2"/>
                <a:gd name="G19" fmla="+- G18 5400 0"/>
                <a:gd name="G20" fmla="cos G19 16711680"/>
                <a:gd name="G21" fmla="sin G19 16711680"/>
                <a:gd name="G22" fmla="+- G20 10800 0"/>
                <a:gd name="G23" fmla="+- G21 10800 0"/>
                <a:gd name="G24" fmla="+- 10800 0 G20"/>
                <a:gd name="G25" fmla="+- 9000 10800 0"/>
                <a:gd name="G26" fmla="?: G9 G17 G25"/>
                <a:gd name="G27" fmla="?: G9 0 21600"/>
                <a:gd name="G28" fmla="cos 10800 16711680"/>
                <a:gd name="G29" fmla="sin 10800 16711680"/>
                <a:gd name="G30" fmla="sin 9000 16711680"/>
                <a:gd name="G31" fmla="+- G28 10800 0"/>
                <a:gd name="G32" fmla="+- G29 10800 0"/>
                <a:gd name="G33" fmla="+- G30 10800 0"/>
                <a:gd name="G34" fmla="?: G4 0 G31"/>
                <a:gd name="G35" fmla="?: 16711680 G34 0"/>
                <a:gd name="G36" fmla="?: G6 G35 G31"/>
                <a:gd name="G37" fmla="+- 21600 0 G36"/>
                <a:gd name="G38" fmla="?: G4 0 G33"/>
                <a:gd name="G39" fmla="?: 167116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237 w 21600"/>
                <a:gd name="T15" fmla="*/ 1237 h 21600"/>
                <a:gd name="T16" fmla="*/ 10800 w 21600"/>
                <a:gd name="T17" fmla="*/ 1800 h 21600"/>
                <a:gd name="T18" fmla="*/ 13363 w 21600"/>
                <a:gd name="T19" fmla="*/ 1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470" y="2106"/>
                  </a:moveTo>
                  <a:cubicBezTo>
                    <a:pt x="9230" y="1903"/>
                    <a:pt x="10013" y="1800"/>
                    <a:pt x="10799" y="1800"/>
                  </a:cubicBezTo>
                  <a:cubicBezTo>
                    <a:pt x="11586" y="1800"/>
                    <a:pt x="12369" y="1903"/>
                    <a:pt x="13129" y="2106"/>
                  </a:cubicBezTo>
                  <a:lnTo>
                    <a:pt x="13595" y="368"/>
                  </a:lnTo>
                  <a:cubicBezTo>
                    <a:pt x="12683" y="123"/>
                    <a:pt x="11743" y="-1"/>
                    <a:pt x="10800" y="-1"/>
                  </a:cubicBezTo>
                  <a:cubicBezTo>
                    <a:pt x="9856" y="-1"/>
                    <a:pt x="8916" y="123"/>
                    <a:pt x="8004" y="368"/>
                  </a:cubicBezTo>
                  <a:close/>
                </a:path>
              </a:pathLst>
            </a:custGeom>
            <a:solidFill>
              <a:srgbClr val="E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_s77876"/>
            <p:cNvSpPr>
              <a:spLocks noChangeArrowheads="1" noTextEdit="1"/>
            </p:cNvSpPr>
            <p:nvPr/>
          </p:nvSpPr>
          <p:spPr bwMode="auto">
            <a:xfrm rot="3600000">
              <a:off x="3693" y="2685"/>
              <a:ext cx="1062" cy="1062"/>
            </a:xfrm>
            <a:custGeom>
              <a:avLst/>
              <a:gdLst>
                <a:gd name="G0" fmla="+- 9000 0 0"/>
                <a:gd name="G1" fmla="+- 16711680 0 0"/>
                <a:gd name="G2" fmla="+- 0 0 16711680"/>
                <a:gd name="T0" fmla="*/ 0 256 1"/>
                <a:gd name="T1" fmla="*/ 180 256 1"/>
                <a:gd name="G3" fmla="+- 16711680 T0 T1"/>
                <a:gd name="T2" fmla="*/ 0 256 1"/>
                <a:gd name="T3" fmla="*/ 90 256 1"/>
                <a:gd name="G4" fmla="+- 16711680 T2 T3"/>
                <a:gd name="G5" fmla="*/ G4 2 1"/>
                <a:gd name="T4" fmla="*/ 90 256 1"/>
                <a:gd name="T5" fmla="*/ 0 256 1"/>
                <a:gd name="G6" fmla="+- 16711680 T4 T5"/>
                <a:gd name="G7" fmla="*/ G6 2 1"/>
                <a:gd name="G8" fmla="abs 167116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000"/>
                <a:gd name="G18" fmla="*/ 9000 1 2"/>
                <a:gd name="G19" fmla="+- G18 5400 0"/>
                <a:gd name="G20" fmla="cos G19 16711680"/>
                <a:gd name="G21" fmla="sin G19 16711680"/>
                <a:gd name="G22" fmla="+- G20 10800 0"/>
                <a:gd name="G23" fmla="+- G21 10800 0"/>
                <a:gd name="G24" fmla="+- 10800 0 G20"/>
                <a:gd name="G25" fmla="+- 9000 10800 0"/>
                <a:gd name="G26" fmla="?: G9 G17 G25"/>
                <a:gd name="G27" fmla="?: G9 0 21600"/>
                <a:gd name="G28" fmla="cos 10800 16711680"/>
                <a:gd name="G29" fmla="sin 10800 16711680"/>
                <a:gd name="G30" fmla="sin 9000 16711680"/>
                <a:gd name="G31" fmla="+- G28 10800 0"/>
                <a:gd name="G32" fmla="+- G29 10800 0"/>
                <a:gd name="G33" fmla="+- G30 10800 0"/>
                <a:gd name="G34" fmla="?: G4 0 G31"/>
                <a:gd name="G35" fmla="?: 16711680 G34 0"/>
                <a:gd name="G36" fmla="?: G6 G35 G31"/>
                <a:gd name="G37" fmla="+- 21600 0 G36"/>
                <a:gd name="G38" fmla="?: G4 0 G33"/>
                <a:gd name="G39" fmla="?: 167116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237 w 21600"/>
                <a:gd name="T15" fmla="*/ 1237 h 21600"/>
                <a:gd name="T16" fmla="*/ 10800 w 21600"/>
                <a:gd name="T17" fmla="*/ 1800 h 21600"/>
                <a:gd name="T18" fmla="*/ 13363 w 21600"/>
                <a:gd name="T19" fmla="*/ 1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470" y="2106"/>
                  </a:moveTo>
                  <a:cubicBezTo>
                    <a:pt x="9230" y="1903"/>
                    <a:pt x="10013" y="1800"/>
                    <a:pt x="10799" y="1800"/>
                  </a:cubicBezTo>
                  <a:cubicBezTo>
                    <a:pt x="11586" y="1800"/>
                    <a:pt x="12369" y="1903"/>
                    <a:pt x="13129" y="2106"/>
                  </a:cubicBezTo>
                  <a:lnTo>
                    <a:pt x="13595" y="368"/>
                  </a:lnTo>
                  <a:cubicBezTo>
                    <a:pt x="12683" y="123"/>
                    <a:pt x="11743" y="-1"/>
                    <a:pt x="10800" y="-1"/>
                  </a:cubicBezTo>
                  <a:cubicBezTo>
                    <a:pt x="9856" y="-1"/>
                    <a:pt x="8916" y="123"/>
                    <a:pt x="8004" y="3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_s77874"/>
            <p:cNvSpPr>
              <a:spLocks noChangeArrowheads="1" noTextEdit="1"/>
            </p:cNvSpPr>
            <p:nvPr/>
          </p:nvSpPr>
          <p:spPr bwMode="auto">
            <a:xfrm rot="7200000">
              <a:off x="3693" y="2685"/>
              <a:ext cx="1062" cy="1062"/>
            </a:xfrm>
            <a:custGeom>
              <a:avLst/>
              <a:gdLst>
                <a:gd name="G0" fmla="+- 9000 0 0"/>
                <a:gd name="G1" fmla="+- 16711680 0 0"/>
                <a:gd name="G2" fmla="+- 0 0 16711680"/>
                <a:gd name="T0" fmla="*/ 0 256 1"/>
                <a:gd name="T1" fmla="*/ 180 256 1"/>
                <a:gd name="G3" fmla="+- 16711680 T0 T1"/>
                <a:gd name="T2" fmla="*/ 0 256 1"/>
                <a:gd name="T3" fmla="*/ 90 256 1"/>
                <a:gd name="G4" fmla="+- 16711680 T2 T3"/>
                <a:gd name="G5" fmla="*/ G4 2 1"/>
                <a:gd name="T4" fmla="*/ 90 256 1"/>
                <a:gd name="T5" fmla="*/ 0 256 1"/>
                <a:gd name="G6" fmla="+- 16711680 T4 T5"/>
                <a:gd name="G7" fmla="*/ G6 2 1"/>
                <a:gd name="G8" fmla="abs 167116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000"/>
                <a:gd name="G18" fmla="*/ 9000 1 2"/>
                <a:gd name="G19" fmla="+- G18 5400 0"/>
                <a:gd name="G20" fmla="cos G19 16711680"/>
                <a:gd name="G21" fmla="sin G19 16711680"/>
                <a:gd name="G22" fmla="+- G20 10800 0"/>
                <a:gd name="G23" fmla="+- G21 10800 0"/>
                <a:gd name="G24" fmla="+- 10800 0 G20"/>
                <a:gd name="G25" fmla="+- 9000 10800 0"/>
                <a:gd name="G26" fmla="?: G9 G17 G25"/>
                <a:gd name="G27" fmla="?: G9 0 21600"/>
                <a:gd name="G28" fmla="cos 10800 16711680"/>
                <a:gd name="G29" fmla="sin 10800 16711680"/>
                <a:gd name="G30" fmla="sin 9000 16711680"/>
                <a:gd name="G31" fmla="+- G28 10800 0"/>
                <a:gd name="G32" fmla="+- G29 10800 0"/>
                <a:gd name="G33" fmla="+- G30 10800 0"/>
                <a:gd name="G34" fmla="?: G4 0 G31"/>
                <a:gd name="G35" fmla="?: 16711680 G34 0"/>
                <a:gd name="G36" fmla="?: G6 G35 G31"/>
                <a:gd name="G37" fmla="+- 21600 0 G36"/>
                <a:gd name="G38" fmla="?: G4 0 G33"/>
                <a:gd name="G39" fmla="?: 167116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237 w 21600"/>
                <a:gd name="T15" fmla="*/ 1237 h 21600"/>
                <a:gd name="T16" fmla="*/ 10800 w 21600"/>
                <a:gd name="T17" fmla="*/ 1800 h 21600"/>
                <a:gd name="T18" fmla="*/ 13363 w 21600"/>
                <a:gd name="T19" fmla="*/ 1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470" y="2106"/>
                  </a:moveTo>
                  <a:cubicBezTo>
                    <a:pt x="9230" y="1903"/>
                    <a:pt x="10013" y="1800"/>
                    <a:pt x="10799" y="1800"/>
                  </a:cubicBezTo>
                  <a:cubicBezTo>
                    <a:pt x="11586" y="1800"/>
                    <a:pt x="12369" y="1903"/>
                    <a:pt x="13129" y="2106"/>
                  </a:cubicBezTo>
                  <a:lnTo>
                    <a:pt x="13595" y="368"/>
                  </a:lnTo>
                  <a:cubicBezTo>
                    <a:pt x="12683" y="123"/>
                    <a:pt x="11743" y="-1"/>
                    <a:pt x="10800" y="-1"/>
                  </a:cubicBezTo>
                  <a:cubicBezTo>
                    <a:pt x="9856" y="-1"/>
                    <a:pt x="8916" y="123"/>
                    <a:pt x="8004" y="36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_s77842"/>
            <p:cNvSpPr>
              <a:spLocks noChangeArrowheads="1" noTextEdit="1"/>
            </p:cNvSpPr>
            <p:nvPr/>
          </p:nvSpPr>
          <p:spPr bwMode="auto">
            <a:xfrm rot="10800000">
              <a:off x="3693" y="2685"/>
              <a:ext cx="1062" cy="1062"/>
            </a:xfrm>
            <a:custGeom>
              <a:avLst/>
              <a:gdLst>
                <a:gd name="G0" fmla="+- 9000 0 0"/>
                <a:gd name="G1" fmla="+- 16711680 0 0"/>
                <a:gd name="G2" fmla="+- 0 0 16711680"/>
                <a:gd name="T0" fmla="*/ 0 256 1"/>
                <a:gd name="T1" fmla="*/ 180 256 1"/>
                <a:gd name="G3" fmla="+- 16711680 T0 T1"/>
                <a:gd name="T2" fmla="*/ 0 256 1"/>
                <a:gd name="T3" fmla="*/ 90 256 1"/>
                <a:gd name="G4" fmla="+- 16711680 T2 T3"/>
                <a:gd name="G5" fmla="*/ G4 2 1"/>
                <a:gd name="T4" fmla="*/ 90 256 1"/>
                <a:gd name="T5" fmla="*/ 0 256 1"/>
                <a:gd name="G6" fmla="+- 16711680 T4 T5"/>
                <a:gd name="G7" fmla="*/ G6 2 1"/>
                <a:gd name="G8" fmla="abs 167116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000"/>
                <a:gd name="G18" fmla="*/ 9000 1 2"/>
                <a:gd name="G19" fmla="+- G18 5400 0"/>
                <a:gd name="G20" fmla="cos G19 16711680"/>
                <a:gd name="G21" fmla="sin G19 16711680"/>
                <a:gd name="G22" fmla="+- G20 10800 0"/>
                <a:gd name="G23" fmla="+- G21 10800 0"/>
                <a:gd name="G24" fmla="+- 10800 0 G20"/>
                <a:gd name="G25" fmla="+- 9000 10800 0"/>
                <a:gd name="G26" fmla="?: G9 G17 G25"/>
                <a:gd name="G27" fmla="?: G9 0 21600"/>
                <a:gd name="G28" fmla="cos 10800 16711680"/>
                <a:gd name="G29" fmla="sin 10800 16711680"/>
                <a:gd name="G30" fmla="sin 9000 16711680"/>
                <a:gd name="G31" fmla="+- G28 10800 0"/>
                <a:gd name="G32" fmla="+- G29 10800 0"/>
                <a:gd name="G33" fmla="+- G30 10800 0"/>
                <a:gd name="G34" fmla="?: G4 0 G31"/>
                <a:gd name="G35" fmla="?: 16711680 G34 0"/>
                <a:gd name="G36" fmla="?: G6 G35 G31"/>
                <a:gd name="G37" fmla="+- 21600 0 G36"/>
                <a:gd name="G38" fmla="?: G4 0 G33"/>
                <a:gd name="G39" fmla="?: 167116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237 w 21600"/>
                <a:gd name="T15" fmla="*/ 1237 h 21600"/>
                <a:gd name="T16" fmla="*/ 10800 w 21600"/>
                <a:gd name="T17" fmla="*/ 1800 h 21600"/>
                <a:gd name="T18" fmla="*/ 13363 w 21600"/>
                <a:gd name="T19" fmla="*/ 1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470" y="2106"/>
                  </a:moveTo>
                  <a:cubicBezTo>
                    <a:pt x="9230" y="1903"/>
                    <a:pt x="10013" y="1800"/>
                    <a:pt x="10799" y="1800"/>
                  </a:cubicBezTo>
                  <a:cubicBezTo>
                    <a:pt x="11586" y="1800"/>
                    <a:pt x="12369" y="1903"/>
                    <a:pt x="13129" y="2106"/>
                  </a:cubicBezTo>
                  <a:lnTo>
                    <a:pt x="13595" y="368"/>
                  </a:lnTo>
                  <a:cubicBezTo>
                    <a:pt x="12683" y="123"/>
                    <a:pt x="11743" y="-1"/>
                    <a:pt x="10800" y="-1"/>
                  </a:cubicBezTo>
                  <a:cubicBezTo>
                    <a:pt x="9856" y="-1"/>
                    <a:pt x="8916" y="123"/>
                    <a:pt x="8004" y="368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_s77840"/>
            <p:cNvSpPr>
              <a:spLocks noChangeArrowheads="1" noTextEdit="1"/>
            </p:cNvSpPr>
            <p:nvPr/>
          </p:nvSpPr>
          <p:spPr bwMode="auto">
            <a:xfrm rot="14400000">
              <a:off x="3693" y="2685"/>
              <a:ext cx="1062" cy="1062"/>
            </a:xfrm>
            <a:custGeom>
              <a:avLst/>
              <a:gdLst>
                <a:gd name="G0" fmla="+- 9000 0 0"/>
                <a:gd name="G1" fmla="+- 16711680 0 0"/>
                <a:gd name="G2" fmla="+- 0 0 16711680"/>
                <a:gd name="T0" fmla="*/ 0 256 1"/>
                <a:gd name="T1" fmla="*/ 180 256 1"/>
                <a:gd name="G3" fmla="+- 16711680 T0 T1"/>
                <a:gd name="T2" fmla="*/ 0 256 1"/>
                <a:gd name="T3" fmla="*/ 90 256 1"/>
                <a:gd name="G4" fmla="+- 16711680 T2 T3"/>
                <a:gd name="G5" fmla="*/ G4 2 1"/>
                <a:gd name="T4" fmla="*/ 90 256 1"/>
                <a:gd name="T5" fmla="*/ 0 256 1"/>
                <a:gd name="G6" fmla="+- 16711680 T4 T5"/>
                <a:gd name="G7" fmla="*/ G6 2 1"/>
                <a:gd name="G8" fmla="abs 167116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000"/>
                <a:gd name="G18" fmla="*/ 9000 1 2"/>
                <a:gd name="G19" fmla="+- G18 5400 0"/>
                <a:gd name="G20" fmla="cos G19 16711680"/>
                <a:gd name="G21" fmla="sin G19 16711680"/>
                <a:gd name="G22" fmla="+- G20 10800 0"/>
                <a:gd name="G23" fmla="+- G21 10800 0"/>
                <a:gd name="G24" fmla="+- 10800 0 G20"/>
                <a:gd name="G25" fmla="+- 9000 10800 0"/>
                <a:gd name="G26" fmla="?: G9 G17 G25"/>
                <a:gd name="G27" fmla="?: G9 0 21600"/>
                <a:gd name="G28" fmla="cos 10800 16711680"/>
                <a:gd name="G29" fmla="sin 10800 16711680"/>
                <a:gd name="G30" fmla="sin 9000 16711680"/>
                <a:gd name="G31" fmla="+- G28 10800 0"/>
                <a:gd name="G32" fmla="+- G29 10800 0"/>
                <a:gd name="G33" fmla="+- G30 10800 0"/>
                <a:gd name="G34" fmla="?: G4 0 G31"/>
                <a:gd name="G35" fmla="?: 16711680 G34 0"/>
                <a:gd name="G36" fmla="?: G6 G35 G31"/>
                <a:gd name="G37" fmla="+- 21600 0 G36"/>
                <a:gd name="G38" fmla="?: G4 0 G33"/>
                <a:gd name="G39" fmla="?: 167116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237 w 21600"/>
                <a:gd name="T15" fmla="*/ 1237 h 21600"/>
                <a:gd name="T16" fmla="*/ 10800 w 21600"/>
                <a:gd name="T17" fmla="*/ 1800 h 21600"/>
                <a:gd name="T18" fmla="*/ 13363 w 21600"/>
                <a:gd name="T19" fmla="*/ 1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470" y="2106"/>
                  </a:moveTo>
                  <a:cubicBezTo>
                    <a:pt x="9230" y="1903"/>
                    <a:pt x="10013" y="1800"/>
                    <a:pt x="10799" y="1800"/>
                  </a:cubicBezTo>
                  <a:cubicBezTo>
                    <a:pt x="11586" y="1800"/>
                    <a:pt x="12369" y="1903"/>
                    <a:pt x="13129" y="2106"/>
                  </a:cubicBezTo>
                  <a:lnTo>
                    <a:pt x="13595" y="368"/>
                  </a:lnTo>
                  <a:cubicBezTo>
                    <a:pt x="12683" y="123"/>
                    <a:pt x="11743" y="-1"/>
                    <a:pt x="10800" y="-1"/>
                  </a:cubicBezTo>
                  <a:cubicBezTo>
                    <a:pt x="9856" y="-1"/>
                    <a:pt x="8916" y="123"/>
                    <a:pt x="8004" y="368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_s77839"/>
            <p:cNvSpPr>
              <a:spLocks noChangeArrowheads="1" noTextEdit="1"/>
            </p:cNvSpPr>
            <p:nvPr/>
          </p:nvSpPr>
          <p:spPr bwMode="auto">
            <a:xfrm rot="18000000">
              <a:off x="3693" y="2685"/>
              <a:ext cx="1062" cy="1062"/>
            </a:xfrm>
            <a:custGeom>
              <a:avLst/>
              <a:gdLst>
                <a:gd name="G0" fmla="+- 9000 0 0"/>
                <a:gd name="G1" fmla="+- 16711680 0 0"/>
                <a:gd name="G2" fmla="+- 0 0 16711680"/>
                <a:gd name="T0" fmla="*/ 0 256 1"/>
                <a:gd name="T1" fmla="*/ 180 256 1"/>
                <a:gd name="G3" fmla="+- 16711680 T0 T1"/>
                <a:gd name="T2" fmla="*/ 0 256 1"/>
                <a:gd name="T3" fmla="*/ 90 256 1"/>
                <a:gd name="G4" fmla="+- 16711680 T2 T3"/>
                <a:gd name="G5" fmla="*/ G4 2 1"/>
                <a:gd name="T4" fmla="*/ 90 256 1"/>
                <a:gd name="T5" fmla="*/ 0 256 1"/>
                <a:gd name="G6" fmla="+- 16711680 T4 T5"/>
                <a:gd name="G7" fmla="*/ G6 2 1"/>
                <a:gd name="G8" fmla="abs 167116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000"/>
                <a:gd name="G18" fmla="*/ 9000 1 2"/>
                <a:gd name="G19" fmla="+- G18 5400 0"/>
                <a:gd name="G20" fmla="cos G19 16711680"/>
                <a:gd name="G21" fmla="sin G19 16711680"/>
                <a:gd name="G22" fmla="+- G20 10800 0"/>
                <a:gd name="G23" fmla="+- G21 10800 0"/>
                <a:gd name="G24" fmla="+- 10800 0 G20"/>
                <a:gd name="G25" fmla="+- 9000 10800 0"/>
                <a:gd name="G26" fmla="?: G9 G17 G25"/>
                <a:gd name="G27" fmla="?: G9 0 21600"/>
                <a:gd name="G28" fmla="cos 10800 16711680"/>
                <a:gd name="G29" fmla="sin 10800 16711680"/>
                <a:gd name="G30" fmla="sin 9000 16711680"/>
                <a:gd name="G31" fmla="+- G28 10800 0"/>
                <a:gd name="G32" fmla="+- G29 10800 0"/>
                <a:gd name="G33" fmla="+- G30 10800 0"/>
                <a:gd name="G34" fmla="?: G4 0 G31"/>
                <a:gd name="G35" fmla="?: 16711680 G34 0"/>
                <a:gd name="G36" fmla="?: G6 G35 G31"/>
                <a:gd name="G37" fmla="+- 21600 0 G36"/>
                <a:gd name="G38" fmla="?: G4 0 G33"/>
                <a:gd name="G39" fmla="?: 167116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237 w 21600"/>
                <a:gd name="T15" fmla="*/ 1237 h 21600"/>
                <a:gd name="T16" fmla="*/ 10800 w 21600"/>
                <a:gd name="T17" fmla="*/ 1800 h 21600"/>
                <a:gd name="T18" fmla="*/ 13363 w 21600"/>
                <a:gd name="T19" fmla="*/ 1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470" y="2106"/>
                  </a:moveTo>
                  <a:cubicBezTo>
                    <a:pt x="9230" y="1903"/>
                    <a:pt x="10013" y="1800"/>
                    <a:pt x="10799" y="1800"/>
                  </a:cubicBezTo>
                  <a:cubicBezTo>
                    <a:pt x="11586" y="1800"/>
                    <a:pt x="12369" y="1903"/>
                    <a:pt x="13129" y="2106"/>
                  </a:cubicBezTo>
                  <a:lnTo>
                    <a:pt x="13595" y="368"/>
                  </a:lnTo>
                  <a:cubicBezTo>
                    <a:pt x="12683" y="123"/>
                    <a:pt x="11743" y="-1"/>
                    <a:pt x="10800" y="-1"/>
                  </a:cubicBezTo>
                  <a:cubicBezTo>
                    <a:pt x="9856" y="-1"/>
                    <a:pt x="8916" y="123"/>
                    <a:pt x="8004" y="368"/>
                  </a:cubicBezTo>
                  <a:close/>
                </a:path>
              </a:pathLst>
            </a:custGeom>
            <a:solidFill>
              <a:srgbClr val="F9F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_s77837"/>
            <p:cNvSpPr>
              <a:spLocks noChangeArrowheads="1"/>
            </p:cNvSpPr>
            <p:nvPr/>
          </p:nvSpPr>
          <p:spPr bwMode="auto">
            <a:xfrm>
              <a:off x="3878" y="2691"/>
              <a:ext cx="20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1800"/>
            </a:p>
          </p:txBody>
        </p:sp>
        <p:sp>
          <p:nvSpPr>
            <p:cNvPr id="27" name="_s77838"/>
            <p:cNvSpPr>
              <a:spLocks noChangeArrowheads="1"/>
            </p:cNvSpPr>
            <p:nvPr/>
          </p:nvSpPr>
          <p:spPr bwMode="auto">
            <a:xfrm>
              <a:off x="3635" y="3112"/>
              <a:ext cx="20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1800"/>
            </a:p>
          </p:txBody>
        </p:sp>
        <p:sp>
          <p:nvSpPr>
            <p:cNvPr id="28" name="_s77841"/>
            <p:cNvSpPr>
              <a:spLocks noChangeArrowheads="1"/>
            </p:cNvSpPr>
            <p:nvPr/>
          </p:nvSpPr>
          <p:spPr bwMode="auto">
            <a:xfrm>
              <a:off x="3878" y="3533"/>
              <a:ext cx="20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1800"/>
            </a:p>
          </p:txBody>
        </p:sp>
        <p:sp>
          <p:nvSpPr>
            <p:cNvPr id="29" name="_s77873"/>
            <p:cNvSpPr>
              <a:spLocks noChangeArrowheads="1"/>
            </p:cNvSpPr>
            <p:nvPr/>
          </p:nvSpPr>
          <p:spPr bwMode="auto">
            <a:xfrm>
              <a:off x="4364" y="3533"/>
              <a:ext cx="20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1800"/>
            </a:p>
          </p:txBody>
        </p:sp>
        <p:sp>
          <p:nvSpPr>
            <p:cNvPr id="30" name="_s77875"/>
            <p:cNvSpPr>
              <a:spLocks noChangeArrowheads="1"/>
            </p:cNvSpPr>
            <p:nvPr/>
          </p:nvSpPr>
          <p:spPr bwMode="auto">
            <a:xfrm>
              <a:off x="4607" y="3112"/>
              <a:ext cx="20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1800"/>
            </a:p>
          </p:txBody>
        </p:sp>
        <p:sp>
          <p:nvSpPr>
            <p:cNvPr id="31" name="_s77877"/>
            <p:cNvSpPr>
              <a:spLocks noChangeArrowheads="1"/>
            </p:cNvSpPr>
            <p:nvPr/>
          </p:nvSpPr>
          <p:spPr bwMode="auto">
            <a:xfrm>
              <a:off x="4364" y="2691"/>
              <a:ext cx="20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1800"/>
            </a:p>
          </p:txBody>
        </p:sp>
      </p:grpSp>
      <p:sp>
        <p:nvSpPr>
          <p:cNvPr id="1127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248072" y="269776"/>
            <a:ext cx="7772400" cy="1143000"/>
          </a:xfrm>
        </p:spPr>
        <p:txBody>
          <a:bodyPr/>
          <a:lstStyle/>
          <a:p>
            <a:r>
              <a:rPr lang="en-GB" sz="4000" b="1" dirty="0" smtClean="0">
                <a:latin typeface="Helvetica Neue"/>
                <a:cs typeface="Helvetica Neue"/>
              </a:rPr>
              <a:t>Breaking free…?</a:t>
            </a:r>
            <a:endParaRPr lang="en-GB" sz="4000" b="1" dirty="0">
              <a:latin typeface="Helvetica Neue"/>
              <a:cs typeface="Helvetica Neue"/>
            </a:endParaRPr>
          </a:p>
        </p:txBody>
      </p:sp>
      <p:pic>
        <p:nvPicPr>
          <p:cNvPr id="3" name="Picture 2" descr="french-revolution-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3501008"/>
            <a:ext cx="3312368" cy="3068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106926">
            <a:off x="7008212" y="5482314"/>
            <a:ext cx="204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Helvetica Neue"/>
                <a:cs typeface="Helvetica Neue"/>
              </a:rPr>
              <a:t>p</a:t>
            </a:r>
            <a:r>
              <a:rPr lang="en-US" sz="2800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odemos</a:t>
            </a:r>
            <a:r>
              <a:rPr lang="en-US" sz="2800" b="1" dirty="0" smtClean="0">
                <a:solidFill>
                  <a:schemeClr val="bg1"/>
                </a:solidFill>
              </a:rPr>
              <a:t>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5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generational_mobility_graph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87255" cy="6857999"/>
          </a:xfrm>
          <a:prstGeom prst="rect">
            <a:avLst/>
          </a:prstGeom>
        </p:spPr>
      </p:pic>
      <p:pic>
        <p:nvPicPr>
          <p:cNvPr id="3" name="Picture 2" descr="th7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01" y="620688"/>
            <a:ext cx="1979712" cy="131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31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Helvetica Neue"/>
                <a:cs typeface="Helvetica Neue"/>
              </a:rPr>
              <a:t>r</a:t>
            </a:r>
            <a:r>
              <a:rPr lang="en-US" sz="3600" b="1" dirty="0" smtClean="0">
                <a:latin typeface="Helvetica Neue"/>
                <a:cs typeface="Helvetica Neue"/>
              </a:rPr>
              <a:t>etributive justice—</a:t>
            </a:r>
            <a:r>
              <a:rPr lang="en-US" sz="3600" dirty="0" smtClean="0">
                <a:latin typeface="Helvetica Neue"/>
                <a:cs typeface="Helvetica Neue"/>
              </a:rPr>
              <a:t/>
            </a:r>
            <a:br>
              <a:rPr lang="en-US" sz="3600" dirty="0" smtClean="0">
                <a:latin typeface="Helvetica Neue"/>
                <a:cs typeface="Helvetica Neue"/>
              </a:rPr>
            </a:br>
            <a:r>
              <a:rPr lang="en-US" sz="3200" dirty="0">
                <a:latin typeface="Helvetica Neue"/>
                <a:cs typeface="Helvetica Neue"/>
              </a:rPr>
              <a:t> </a:t>
            </a:r>
            <a:r>
              <a:rPr lang="en-US" sz="3200" dirty="0" smtClean="0">
                <a:latin typeface="Helvetica Neue"/>
                <a:cs typeface="Helvetica Neue"/>
              </a:rPr>
              <a:t>              </a:t>
            </a:r>
            <a:r>
              <a:rPr lang="en-US" sz="3200" dirty="0">
                <a:latin typeface="Helvetica Neue"/>
                <a:cs typeface="Helvetica Neue"/>
              </a:rPr>
              <a:t> </a:t>
            </a:r>
            <a:r>
              <a:rPr lang="en-US" sz="3200" dirty="0" smtClean="0">
                <a:latin typeface="Helvetica Neue"/>
                <a:cs typeface="Helvetica Neue"/>
              </a:rPr>
              <a:t> </a:t>
            </a:r>
            <a:r>
              <a:rPr lang="en-US" sz="3200" i="1" dirty="0" smtClean="0">
                <a:solidFill>
                  <a:srgbClr val="31859C"/>
                </a:solidFill>
                <a:latin typeface="Helvetica Neue"/>
                <a:cs typeface="Helvetica Neue"/>
              </a:rPr>
              <a:t>getting just deserts</a:t>
            </a:r>
            <a:endParaRPr lang="en-US" sz="3200" i="1" dirty="0">
              <a:solidFill>
                <a:srgbClr val="31859C"/>
              </a:solidFill>
              <a:latin typeface="Helvetica Neue"/>
              <a:cs typeface="Helvetica Neue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420888"/>
            <a:ext cx="8589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Helvetica Neue"/>
                <a:cs typeface="Helvetica Neue"/>
              </a:rPr>
              <a:t>distributive justice</a:t>
            </a:r>
            <a:r>
              <a:rPr lang="en-US" sz="3600" b="1" dirty="0">
                <a:latin typeface="Helvetica Neue"/>
                <a:cs typeface="Helvetica Neue"/>
              </a:rPr>
              <a:t>—</a:t>
            </a:r>
            <a:r>
              <a:rPr lang="en-US" sz="3600" dirty="0">
                <a:latin typeface="Helvetica Neue"/>
                <a:cs typeface="Helvetica Neue"/>
              </a:rPr>
              <a:t/>
            </a:r>
            <a:br>
              <a:rPr lang="en-US" sz="3600" dirty="0">
                <a:latin typeface="Helvetica Neue"/>
                <a:cs typeface="Helvetica Neue"/>
              </a:rPr>
            </a:br>
            <a:r>
              <a:rPr lang="en-US" sz="3600" dirty="0">
                <a:latin typeface="Helvetica Neue"/>
                <a:cs typeface="Helvetica Neue"/>
              </a:rPr>
              <a:t>          </a:t>
            </a:r>
            <a:r>
              <a:rPr lang="en-US" sz="3600" dirty="0" smtClean="0">
                <a:latin typeface="Helvetica Neue"/>
                <a:cs typeface="Helvetica Neue"/>
              </a:rPr>
              <a:t>      </a:t>
            </a:r>
            <a:r>
              <a:rPr lang="en-US" sz="3200" i="1" dirty="0" smtClean="0">
                <a:solidFill>
                  <a:srgbClr val="31859C"/>
                </a:solidFill>
                <a:latin typeface="Helvetica Neue"/>
                <a:cs typeface="Helvetica Neue"/>
              </a:rPr>
              <a:t>equitable access to goodies of life </a:t>
            </a:r>
            <a:endParaRPr lang="en-US" sz="3600" dirty="0">
              <a:latin typeface="Helvetica Neue"/>
              <a:cs typeface="Helvetica Neue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408620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Helvetica Neue"/>
                <a:cs typeface="Helvetica Neue"/>
              </a:rPr>
              <a:t>  recognitive justice—</a:t>
            </a:r>
          </a:p>
          <a:p>
            <a:pPr algn="l"/>
            <a:r>
              <a:rPr lang="en-US" sz="3200" b="1" dirty="0" smtClean="0">
                <a:latin typeface="Helvetica Neue"/>
                <a:cs typeface="Helvetica Neue"/>
              </a:rPr>
              <a:t>               </a:t>
            </a:r>
            <a:r>
              <a:rPr lang="en-US" sz="3200" i="1" dirty="0" smtClean="0">
                <a:solidFill>
                  <a:srgbClr val="31859C"/>
                </a:solidFill>
                <a:latin typeface="Helvetica Neue"/>
                <a:cs typeface="Helvetica Neue"/>
              </a:rPr>
              <a:t>respecting </a:t>
            </a:r>
            <a:r>
              <a:rPr lang="en-US" sz="3200" i="1" dirty="0">
                <a:solidFill>
                  <a:srgbClr val="31859C"/>
                </a:solidFill>
                <a:latin typeface="Helvetica Neue"/>
                <a:cs typeface="Helvetica Neue"/>
              </a:rPr>
              <a:t>diversity: rights and needs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232" y="606367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Helvetica Neue"/>
                <a:cs typeface="Helvetica Neue"/>
              </a:rPr>
              <a:t>Nancy Fraser</a:t>
            </a:r>
            <a:endParaRPr lang="en-US" sz="2400" b="1" dirty="0">
              <a:latin typeface="Helvetica Neue"/>
              <a:cs typeface="Helvetica Neue"/>
            </a:endParaRPr>
          </a:p>
        </p:txBody>
      </p:sp>
      <p:pic>
        <p:nvPicPr>
          <p:cNvPr id="6" name="Picture 5" descr="Nancy Frase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2857500" cy="2857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3491879" y="-1395538"/>
            <a:ext cx="2160241" cy="8928993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7" descr="Screen Shot 2015-10-25 at 10.20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6436"/>
            <a:ext cx="1691680" cy="18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45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887016" y="274638"/>
            <a:ext cx="8229600" cy="1143000"/>
          </a:xfrm>
        </p:spPr>
        <p:txBody>
          <a:bodyPr/>
          <a:lstStyle/>
          <a:p>
            <a:pPr algn="l"/>
            <a:r>
              <a:rPr lang="en-GB" sz="3600" b="1" dirty="0" smtClean="0">
                <a:latin typeface="Helvetica Neue"/>
                <a:cs typeface="Helvetica Neue"/>
              </a:rPr>
              <a:t>The realities of inequality</a:t>
            </a:r>
            <a:endParaRPr lang="en-GB" sz="4000" b="1" dirty="0" smtClean="0">
              <a:latin typeface="Helvetica Neue"/>
              <a:cs typeface="Helvetica Neue"/>
            </a:endParaRPr>
          </a:p>
        </p:txBody>
      </p:sp>
      <p:sp>
        <p:nvSpPr>
          <p:cNvPr id="123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40386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endParaRPr lang="en-GB" sz="2200" b="1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3000" b="1" dirty="0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3000" b="1" dirty="0" smtClean="0">
                <a:latin typeface="Helvetica Neue"/>
                <a:cs typeface="Helvetica Neue"/>
              </a:rPr>
              <a:t>A set of unequal relationships to the ‘goodies’ of life</a:t>
            </a:r>
          </a:p>
        </p:txBody>
      </p:sp>
      <p:sp>
        <p:nvSpPr>
          <p:cNvPr id="12301" name="Rectangle 3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505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Power / Influence</a:t>
            </a:r>
          </a:p>
          <a:p>
            <a:pPr>
              <a:lnSpc>
                <a:spcPct val="90000"/>
              </a:lnSpc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Money</a:t>
            </a:r>
          </a:p>
          <a:p>
            <a:pPr>
              <a:lnSpc>
                <a:spcPct val="90000"/>
              </a:lnSpc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Health</a:t>
            </a:r>
          </a:p>
          <a:p>
            <a:pPr>
              <a:lnSpc>
                <a:spcPct val="90000"/>
              </a:lnSpc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Education</a:t>
            </a:r>
          </a:p>
          <a:p>
            <a:pPr>
              <a:lnSpc>
                <a:spcPct val="90000"/>
              </a:lnSpc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Life-chances</a:t>
            </a:r>
          </a:p>
          <a:p>
            <a:pPr>
              <a:lnSpc>
                <a:spcPct val="90000"/>
              </a:lnSpc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Status</a:t>
            </a:r>
          </a:p>
          <a:p>
            <a:pPr>
              <a:lnSpc>
                <a:spcPct val="90000"/>
              </a:lnSpc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Security</a:t>
            </a:r>
          </a:p>
          <a:p>
            <a:pPr>
              <a:lnSpc>
                <a:spcPct val="90000"/>
              </a:lnSpc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Lifestyle</a:t>
            </a:r>
          </a:p>
          <a:p>
            <a:pPr>
              <a:lnSpc>
                <a:spcPct val="90000"/>
              </a:lnSpc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Autonomy</a:t>
            </a:r>
          </a:p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Self-determination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en-GB" sz="2600" b="1" dirty="0" smtClean="0"/>
          </a:p>
        </p:txBody>
      </p:sp>
      <p:sp>
        <p:nvSpPr>
          <p:cNvPr id="12302" name="Line 35"/>
          <p:cNvSpPr>
            <a:spLocks noChangeShapeType="1"/>
          </p:cNvSpPr>
          <p:nvPr/>
        </p:nvSpPr>
        <p:spPr bwMode="auto">
          <a:xfrm>
            <a:off x="838200" y="6400800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Rectangle 38"/>
          <p:cNvSpPr>
            <a:spLocks noChangeArrowheads="1"/>
          </p:cNvSpPr>
          <p:nvPr/>
        </p:nvSpPr>
        <p:spPr bwMode="auto">
          <a:xfrm>
            <a:off x="8470900" y="5622925"/>
            <a:ext cx="619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0" b="1"/>
              <a:t>+</a:t>
            </a:r>
          </a:p>
        </p:txBody>
      </p:sp>
      <p:sp>
        <p:nvSpPr>
          <p:cNvPr id="12304" name="Rectangle 39"/>
          <p:cNvSpPr>
            <a:spLocks noChangeArrowheads="1"/>
          </p:cNvSpPr>
          <p:nvPr/>
        </p:nvSpPr>
        <p:spPr bwMode="auto">
          <a:xfrm>
            <a:off x="381000" y="554355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0" b="1"/>
              <a:t>-</a:t>
            </a:r>
          </a:p>
        </p:txBody>
      </p:sp>
      <p:sp>
        <p:nvSpPr>
          <p:cNvPr id="12305" name="Text Box 40"/>
          <p:cNvSpPr txBox="1">
            <a:spLocks noChangeArrowheads="1"/>
          </p:cNvSpPr>
          <p:nvPr/>
        </p:nvSpPr>
        <p:spPr bwMode="auto">
          <a:xfrm>
            <a:off x="533400" y="4495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2306" name="Text Box 42"/>
          <p:cNvSpPr txBox="1">
            <a:spLocks noChangeArrowheads="1"/>
          </p:cNvSpPr>
          <p:nvPr/>
        </p:nvSpPr>
        <p:spPr bwMode="auto">
          <a:xfrm>
            <a:off x="457200" y="4419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914400" y="4343400"/>
          <a:ext cx="236220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Bitmap Image" r:id="rId3" imgW="3619048" imgH="2676899" progId="PBrush">
                  <p:embed/>
                </p:oleObj>
              </mc:Choice>
              <mc:Fallback>
                <p:oleObj name="Bitmap Image" r:id="rId3" imgW="3619048" imgH="2676899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2362200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Text Box 44"/>
          <p:cNvSpPr txBox="1">
            <a:spLocks noChangeArrowheads="1"/>
          </p:cNvSpPr>
          <p:nvPr/>
        </p:nvSpPr>
        <p:spPr bwMode="auto">
          <a:xfrm>
            <a:off x="3429000" y="5486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pSp>
        <p:nvGrpSpPr>
          <p:cNvPr id="6146" name="Diagram 2"/>
          <p:cNvGrpSpPr>
            <a:grpSpLocks/>
          </p:cNvGrpSpPr>
          <p:nvPr/>
        </p:nvGrpSpPr>
        <p:grpSpPr bwMode="auto">
          <a:xfrm>
            <a:off x="-609600" y="76200"/>
            <a:ext cx="3505200" cy="1981200"/>
            <a:chOff x="816" y="1248"/>
            <a:chExt cx="2208" cy="1248"/>
          </a:xfrm>
        </p:grpSpPr>
        <p:sp>
          <p:nvSpPr>
            <p:cNvPr id="61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16" y="1248"/>
              <a:ext cx="2208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_s6148"/>
            <p:cNvSpPr>
              <a:spLocks noChangeArrowheads="1"/>
            </p:cNvSpPr>
            <p:nvPr/>
          </p:nvSpPr>
          <p:spPr bwMode="auto">
            <a:xfrm flipV="1">
              <a:off x="1801" y="1358"/>
              <a:ext cx="238" cy="205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" name="_s6149"/>
            <p:cNvSpPr>
              <a:spLocks noChangeArrowheads="1"/>
            </p:cNvSpPr>
            <p:nvPr/>
          </p:nvSpPr>
          <p:spPr bwMode="auto">
            <a:xfrm flipV="1">
              <a:off x="1683" y="1563"/>
              <a:ext cx="474" cy="20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" name="_s6150"/>
            <p:cNvSpPr>
              <a:spLocks noChangeArrowheads="1"/>
            </p:cNvSpPr>
            <p:nvPr/>
          </p:nvSpPr>
          <p:spPr bwMode="auto">
            <a:xfrm flipV="1">
              <a:off x="1564" y="1769"/>
              <a:ext cx="712" cy="205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_s6151"/>
            <p:cNvSpPr>
              <a:spLocks noChangeArrowheads="1"/>
            </p:cNvSpPr>
            <p:nvPr/>
          </p:nvSpPr>
          <p:spPr bwMode="auto">
            <a:xfrm flipV="1">
              <a:off x="1446" y="1974"/>
              <a:ext cx="948" cy="206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_s6152"/>
            <p:cNvSpPr>
              <a:spLocks noChangeArrowheads="1"/>
            </p:cNvSpPr>
            <p:nvPr/>
          </p:nvSpPr>
          <p:spPr bwMode="auto">
            <a:xfrm flipV="1">
              <a:off x="1327" y="2180"/>
              <a:ext cx="1186" cy="205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pse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9" y="176409"/>
            <a:ext cx="2857869" cy="4286804"/>
          </a:xfrm>
          <a:prstGeom prst="rect">
            <a:avLst/>
          </a:prstGeom>
        </p:spPr>
      </p:pic>
      <p:pic>
        <p:nvPicPr>
          <p:cNvPr id="4" name="Picture 3" descr="then and n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78" y="158768"/>
            <a:ext cx="4608788" cy="6509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38163">
            <a:off x="146190" y="4413712"/>
            <a:ext cx="5818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Helvetica Neue Black Condensed"/>
                <a:cs typeface="Helvetica Neue Black Condensed"/>
              </a:rPr>
              <a:t>l</a:t>
            </a:r>
            <a:r>
              <a:rPr lang="en-US" sz="6000" dirty="0" smtClean="0">
                <a:latin typeface="Helvetica Neue Black Condensed"/>
                <a:cs typeface="Helvetica Neue Black Condensed"/>
              </a:rPr>
              <a:t>ife trajectories</a:t>
            </a:r>
            <a:endParaRPr lang="en-US" sz="60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02977" y="176409"/>
            <a:ext cx="1058385" cy="255797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979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566</Words>
  <Application>Microsoft Office PowerPoint</Application>
  <PresentationFormat>Skærmshow (4:3)</PresentationFormat>
  <Paragraphs>186</Paragraphs>
  <Slides>32</Slides>
  <Notes>0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32</vt:i4>
      </vt:variant>
    </vt:vector>
  </HeadingPairs>
  <TitlesOfParts>
    <vt:vector size="34" baseType="lpstr">
      <vt:lpstr>Office Theme</vt:lpstr>
      <vt:lpstr>Bitmap Image</vt:lpstr>
      <vt:lpstr>emancipatory career guidance and social justice:  addressing structures of inequality</vt:lpstr>
      <vt:lpstr>[1]  Structures of inequalities [2]  Ideologies of career guidance [3]  Emancipatory guidance in a liquid society  </vt:lpstr>
      <vt:lpstr>PowerPoint-præsentation</vt:lpstr>
      <vt:lpstr>PowerPoint-præsentation</vt:lpstr>
      <vt:lpstr>Breaking free…?</vt:lpstr>
      <vt:lpstr>PowerPoint-præsentation</vt:lpstr>
      <vt:lpstr>retributive justice—                  getting just deserts</vt:lpstr>
      <vt:lpstr>The realities of inequality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Key paradigms and concepts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‘Liquid’ society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approaches  to Career Guidance</dc:title>
  <dc:creator>Your User Name</dc:creator>
  <cp:lastModifiedBy>Benny Wielandt - TEC</cp:lastModifiedBy>
  <cp:revision>75</cp:revision>
  <dcterms:created xsi:type="dcterms:W3CDTF">2011-04-12T11:41:18Z</dcterms:created>
  <dcterms:modified xsi:type="dcterms:W3CDTF">2015-10-30T08:54:13Z</dcterms:modified>
</cp:coreProperties>
</file>