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92" r:id="rId4"/>
    <p:sldId id="293" r:id="rId5"/>
    <p:sldId id="294" r:id="rId6"/>
    <p:sldId id="295" r:id="rId7"/>
    <p:sldId id="287" r:id="rId8"/>
    <p:sldId id="290" r:id="rId9"/>
    <p:sldId id="288" r:id="rId10"/>
    <p:sldId id="289" r:id="rId11"/>
    <p:sldId id="262" r:id="rId12"/>
    <p:sldId id="265" r:id="rId13"/>
    <p:sldId id="263" r:id="rId14"/>
    <p:sldId id="264" r:id="rId15"/>
    <p:sldId id="282" r:id="rId16"/>
    <p:sldId id="284" r:id="rId17"/>
    <p:sldId id="296" r:id="rId18"/>
    <p:sldId id="266" r:id="rId19"/>
    <p:sldId id="267" r:id="rId20"/>
    <p:sldId id="268" r:id="rId21"/>
    <p:sldId id="269" r:id="rId22"/>
    <p:sldId id="270" r:id="rId23"/>
    <p:sldId id="271" r:id="rId24"/>
    <p:sldId id="272" r:id="rId25"/>
    <p:sldId id="273" r:id="rId26"/>
    <p:sldId id="274" r:id="rId27"/>
    <p:sldId id="275" r:id="rId28"/>
    <p:sldId id="297" r:id="rId29"/>
    <p:sldId id="276" r:id="rId30"/>
    <p:sldId id="298" r:id="rId31"/>
    <p:sldId id="277" r:id="rId32"/>
    <p:sldId id="278" r:id="rId33"/>
    <p:sldId id="279" r:id="rId34"/>
    <p:sldId id="280" r:id="rId35"/>
    <p:sldId id="299" r:id="rId36"/>
    <p:sldId id="281" r:id="rId37"/>
    <p:sldId id="285" r:id="rId38"/>
  </p:sldIdLst>
  <p:sldSz cx="9144000" cy="6858000" type="screen4x3"/>
  <p:notesSz cx="6858000" cy="9144000"/>
  <p:defaultTextStyle>
    <a:defPPr>
      <a:defRPr lang="da-DK"/>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930" y="-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A6CB50-5F6B-49A3-8849-DC8D7FAAB6A0}" type="doc">
      <dgm:prSet loTypeId="urn:microsoft.com/office/officeart/2005/8/layout/target1" loCatId="relationship" qsTypeId="urn:microsoft.com/office/officeart/2005/8/quickstyle/simple1" qsCatId="simple" csTypeId="urn:microsoft.com/office/officeart/2005/8/colors/accent2_2" csCatId="accent2" phldr="1"/>
      <dgm:spPr/>
    </dgm:pt>
    <dgm:pt modelId="{193E51C0-AA70-4265-A6ED-247DC833A993}">
      <dgm:prSet phldrT="[Tekst]"/>
      <dgm:spPr/>
      <dgm:t>
        <a:bodyPr/>
        <a:lstStyle/>
        <a:p>
          <a:r>
            <a:rPr lang="da-DK" dirty="0" smtClean="0"/>
            <a:t>Det jeg er</a:t>
          </a:r>
          <a:endParaRPr lang="da-DK" dirty="0"/>
        </a:p>
      </dgm:t>
    </dgm:pt>
    <dgm:pt modelId="{5B03B2CD-4FC8-4BF4-BAF6-F66CB377DCDD}" type="parTrans" cxnId="{133DD6D8-0D19-4F92-8E3B-01FB01EE7935}">
      <dgm:prSet/>
      <dgm:spPr/>
      <dgm:t>
        <a:bodyPr/>
        <a:lstStyle/>
        <a:p>
          <a:endParaRPr lang="da-DK"/>
        </a:p>
      </dgm:t>
    </dgm:pt>
    <dgm:pt modelId="{DD9C2F3B-E83F-4F27-A2DF-17D4BFEB1250}" type="sibTrans" cxnId="{133DD6D8-0D19-4F92-8E3B-01FB01EE7935}">
      <dgm:prSet/>
      <dgm:spPr/>
      <dgm:t>
        <a:bodyPr/>
        <a:lstStyle/>
        <a:p>
          <a:endParaRPr lang="da-DK"/>
        </a:p>
      </dgm:t>
    </dgm:pt>
    <dgm:pt modelId="{35A435CD-A2B1-4757-AD06-C7F8A960F100}">
      <dgm:prSet phldrT="[Tekst]"/>
      <dgm:spPr/>
      <dgm:t>
        <a:bodyPr/>
        <a:lstStyle/>
        <a:p>
          <a:r>
            <a:rPr lang="da-DK" dirty="0" smtClean="0"/>
            <a:t>Det jeg  ved</a:t>
          </a:r>
          <a:endParaRPr lang="da-DK" dirty="0"/>
        </a:p>
      </dgm:t>
    </dgm:pt>
    <dgm:pt modelId="{A001CD06-C5DF-4583-8DBF-5653964B51F3}" type="parTrans" cxnId="{DB266476-A19E-4CBA-8583-6875DDDD1172}">
      <dgm:prSet/>
      <dgm:spPr/>
      <dgm:t>
        <a:bodyPr/>
        <a:lstStyle/>
        <a:p>
          <a:endParaRPr lang="da-DK"/>
        </a:p>
      </dgm:t>
    </dgm:pt>
    <dgm:pt modelId="{8FB2AB1F-24EB-414D-86E3-4776AD48CE7B}" type="sibTrans" cxnId="{DB266476-A19E-4CBA-8583-6875DDDD1172}">
      <dgm:prSet/>
      <dgm:spPr/>
      <dgm:t>
        <a:bodyPr/>
        <a:lstStyle/>
        <a:p>
          <a:endParaRPr lang="da-DK"/>
        </a:p>
      </dgm:t>
    </dgm:pt>
    <dgm:pt modelId="{065A634D-07F1-4B64-93CD-A7C7357BCBDC}">
      <dgm:prSet phldrT="[Tekst]"/>
      <dgm:spPr/>
      <dgm:t>
        <a:bodyPr/>
        <a:lstStyle/>
        <a:p>
          <a:r>
            <a:rPr lang="da-DK" dirty="0" smtClean="0"/>
            <a:t>Dette jeg har</a:t>
          </a:r>
          <a:endParaRPr lang="da-DK" dirty="0"/>
        </a:p>
      </dgm:t>
    </dgm:pt>
    <dgm:pt modelId="{78F73E7D-26EE-4392-94ED-16968E9E9371}" type="parTrans" cxnId="{E249831A-C86D-4F80-9BDC-CE412985351B}">
      <dgm:prSet/>
      <dgm:spPr/>
      <dgm:t>
        <a:bodyPr/>
        <a:lstStyle/>
        <a:p>
          <a:endParaRPr lang="da-DK"/>
        </a:p>
      </dgm:t>
    </dgm:pt>
    <dgm:pt modelId="{B1C47B26-D084-4091-ABBE-519B18D89904}" type="sibTrans" cxnId="{E249831A-C86D-4F80-9BDC-CE412985351B}">
      <dgm:prSet/>
      <dgm:spPr/>
      <dgm:t>
        <a:bodyPr/>
        <a:lstStyle/>
        <a:p>
          <a:endParaRPr lang="da-DK"/>
        </a:p>
      </dgm:t>
    </dgm:pt>
    <dgm:pt modelId="{1E555F52-34AF-43B9-8DFB-6B5156BA846C}" type="pres">
      <dgm:prSet presAssocID="{C8A6CB50-5F6B-49A3-8849-DC8D7FAAB6A0}" presName="composite" presStyleCnt="0">
        <dgm:presLayoutVars>
          <dgm:chMax val="5"/>
          <dgm:dir/>
          <dgm:resizeHandles val="exact"/>
        </dgm:presLayoutVars>
      </dgm:prSet>
      <dgm:spPr/>
    </dgm:pt>
    <dgm:pt modelId="{A08FD814-4050-4169-9A2A-5D2E8D30AF6D}" type="pres">
      <dgm:prSet presAssocID="{193E51C0-AA70-4265-A6ED-247DC833A993}" presName="circle1" presStyleLbl="lnNode1" presStyleIdx="0" presStyleCnt="3"/>
      <dgm:spPr/>
    </dgm:pt>
    <dgm:pt modelId="{FC1E51F4-174D-4F75-9D73-C6554117123E}" type="pres">
      <dgm:prSet presAssocID="{193E51C0-AA70-4265-A6ED-247DC833A993}" presName="text1" presStyleLbl="revTx" presStyleIdx="0" presStyleCnt="3">
        <dgm:presLayoutVars>
          <dgm:bulletEnabled val="1"/>
        </dgm:presLayoutVars>
      </dgm:prSet>
      <dgm:spPr/>
      <dgm:t>
        <a:bodyPr/>
        <a:lstStyle/>
        <a:p>
          <a:endParaRPr lang="da-DK"/>
        </a:p>
      </dgm:t>
    </dgm:pt>
    <dgm:pt modelId="{232EB232-5048-43ED-94FD-517E5F9FDEA5}" type="pres">
      <dgm:prSet presAssocID="{193E51C0-AA70-4265-A6ED-247DC833A993}" presName="line1" presStyleLbl="callout" presStyleIdx="0" presStyleCnt="6"/>
      <dgm:spPr/>
    </dgm:pt>
    <dgm:pt modelId="{3DB97BD0-4BFC-4AA1-879E-E69989E7C175}" type="pres">
      <dgm:prSet presAssocID="{193E51C0-AA70-4265-A6ED-247DC833A993}" presName="d1" presStyleLbl="callout" presStyleIdx="1" presStyleCnt="6"/>
      <dgm:spPr/>
    </dgm:pt>
    <dgm:pt modelId="{97A2AE64-2380-490D-87D1-7EBE462FD293}" type="pres">
      <dgm:prSet presAssocID="{35A435CD-A2B1-4757-AD06-C7F8A960F100}" presName="circle2" presStyleLbl="lnNode1" presStyleIdx="1" presStyleCnt="3"/>
      <dgm:spPr/>
    </dgm:pt>
    <dgm:pt modelId="{053EB5EA-F582-4457-A502-BE8B29FCF550}" type="pres">
      <dgm:prSet presAssocID="{35A435CD-A2B1-4757-AD06-C7F8A960F100}" presName="text2" presStyleLbl="revTx" presStyleIdx="1" presStyleCnt="3">
        <dgm:presLayoutVars>
          <dgm:bulletEnabled val="1"/>
        </dgm:presLayoutVars>
      </dgm:prSet>
      <dgm:spPr/>
      <dgm:t>
        <a:bodyPr/>
        <a:lstStyle/>
        <a:p>
          <a:endParaRPr lang="da-DK"/>
        </a:p>
      </dgm:t>
    </dgm:pt>
    <dgm:pt modelId="{DBAD7BA9-77CA-4979-BD6B-7F0C2DDE8E9E}" type="pres">
      <dgm:prSet presAssocID="{35A435CD-A2B1-4757-AD06-C7F8A960F100}" presName="line2" presStyleLbl="callout" presStyleIdx="2" presStyleCnt="6"/>
      <dgm:spPr/>
    </dgm:pt>
    <dgm:pt modelId="{8B1E3261-B147-4FF0-A333-61701D40064D}" type="pres">
      <dgm:prSet presAssocID="{35A435CD-A2B1-4757-AD06-C7F8A960F100}" presName="d2" presStyleLbl="callout" presStyleIdx="3" presStyleCnt="6"/>
      <dgm:spPr/>
    </dgm:pt>
    <dgm:pt modelId="{96EFDEA0-3BE7-4597-8004-01273EF6AC8B}" type="pres">
      <dgm:prSet presAssocID="{065A634D-07F1-4B64-93CD-A7C7357BCBDC}" presName="circle3" presStyleLbl="lnNode1" presStyleIdx="2" presStyleCnt="3"/>
      <dgm:spPr/>
    </dgm:pt>
    <dgm:pt modelId="{5984D881-4C4E-4A4B-AB74-2A7E2AE03873}" type="pres">
      <dgm:prSet presAssocID="{065A634D-07F1-4B64-93CD-A7C7357BCBDC}" presName="text3" presStyleLbl="revTx" presStyleIdx="2" presStyleCnt="3">
        <dgm:presLayoutVars>
          <dgm:bulletEnabled val="1"/>
        </dgm:presLayoutVars>
      </dgm:prSet>
      <dgm:spPr/>
      <dgm:t>
        <a:bodyPr/>
        <a:lstStyle/>
        <a:p>
          <a:endParaRPr lang="da-DK"/>
        </a:p>
      </dgm:t>
    </dgm:pt>
    <dgm:pt modelId="{C24AC6D2-CF5F-480F-A5D1-8B6DFE2E84EC}" type="pres">
      <dgm:prSet presAssocID="{065A634D-07F1-4B64-93CD-A7C7357BCBDC}" presName="line3" presStyleLbl="callout" presStyleIdx="4" presStyleCnt="6"/>
      <dgm:spPr/>
    </dgm:pt>
    <dgm:pt modelId="{97011AC9-BFE2-43BD-9DCD-9A609DDCD7C2}" type="pres">
      <dgm:prSet presAssocID="{065A634D-07F1-4B64-93CD-A7C7357BCBDC}" presName="d3" presStyleLbl="callout" presStyleIdx="5" presStyleCnt="6"/>
      <dgm:spPr/>
    </dgm:pt>
  </dgm:ptLst>
  <dgm:cxnLst>
    <dgm:cxn modelId="{DB266476-A19E-4CBA-8583-6875DDDD1172}" srcId="{C8A6CB50-5F6B-49A3-8849-DC8D7FAAB6A0}" destId="{35A435CD-A2B1-4757-AD06-C7F8A960F100}" srcOrd="1" destOrd="0" parTransId="{A001CD06-C5DF-4583-8DBF-5653964B51F3}" sibTransId="{8FB2AB1F-24EB-414D-86E3-4776AD48CE7B}"/>
    <dgm:cxn modelId="{E249831A-C86D-4F80-9BDC-CE412985351B}" srcId="{C8A6CB50-5F6B-49A3-8849-DC8D7FAAB6A0}" destId="{065A634D-07F1-4B64-93CD-A7C7357BCBDC}" srcOrd="2" destOrd="0" parTransId="{78F73E7D-26EE-4392-94ED-16968E9E9371}" sibTransId="{B1C47B26-D084-4091-ABBE-519B18D89904}"/>
    <dgm:cxn modelId="{7D2E2A84-2C5E-4E2B-AB4A-89A30C76A877}" type="presOf" srcId="{35A435CD-A2B1-4757-AD06-C7F8A960F100}" destId="{053EB5EA-F582-4457-A502-BE8B29FCF550}" srcOrd="0" destOrd="0" presId="urn:microsoft.com/office/officeart/2005/8/layout/target1"/>
    <dgm:cxn modelId="{6DA1E691-ED66-4B06-AED8-9052CB05F959}" type="presOf" srcId="{065A634D-07F1-4B64-93CD-A7C7357BCBDC}" destId="{5984D881-4C4E-4A4B-AB74-2A7E2AE03873}" srcOrd="0" destOrd="0" presId="urn:microsoft.com/office/officeart/2005/8/layout/target1"/>
    <dgm:cxn modelId="{6A5F6E06-99DE-44BD-A3C6-A6F72AC340DC}" type="presOf" srcId="{193E51C0-AA70-4265-A6ED-247DC833A993}" destId="{FC1E51F4-174D-4F75-9D73-C6554117123E}" srcOrd="0" destOrd="0" presId="urn:microsoft.com/office/officeart/2005/8/layout/target1"/>
    <dgm:cxn modelId="{133DD6D8-0D19-4F92-8E3B-01FB01EE7935}" srcId="{C8A6CB50-5F6B-49A3-8849-DC8D7FAAB6A0}" destId="{193E51C0-AA70-4265-A6ED-247DC833A993}" srcOrd="0" destOrd="0" parTransId="{5B03B2CD-4FC8-4BF4-BAF6-F66CB377DCDD}" sibTransId="{DD9C2F3B-E83F-4F27-A2DF-17D4BFEB1250}"/>
    <dgm:cxn modelId="{3DEECC96-CD07-420D-92F0-D11C6E18FF57}" type="presOf" srcId="{C8A6CB50-5F6B-49A3-8849-DC8D7FAAB6A0}" destId="{1E555F52-34AF-43B9-8DFB-6B5156BA846C}" srcOrd="0" destOrd="0" presId="urn:microsoft.com/office/officeart/2005/8/layout/target1"/>
    <dgm:cxn modelId="{43364494-BC57-4974-B912-5B5E07AF14B7}" type="presParOf" srcId="{1E555F52-34AF-43B9-8DFB-6B5156BA846C}" destId="{A08FD814-4050-4169-9A2A-5D2E8D30AF6D}" srcOrd="0" destOrd="0" presId="urn:microsoft.com/office/officeart/2005/8/layout/target1"/>
    <dgm:cxn modelId="{38C36F15-E6C7-4E9E-8F62-10603565B341}" type="presParOf" srcId="{1E555F52-34AF-43B9-8DFB-6B5156BA846C}" destId="{FC1E51F4-174D-4F75-9D73-C6554117123E}" srcOrd="1" destOrd="0" presId="urn:microsoft.com/office/officeart/2005/8/layout/target1"/>
    <dgm:cxn modelId="{A44A5A4D-C29E-4648-9995-09C8C58469CA}" type="presParOf" srcId="{1E555F52-34AF-43B9-8DFB-6B5156BA846C}" destId="{232EB232-5048-43ED-94FD-517E5F9FDEA5}" srcOrd="2" destOrd="0" presId="urn:microsoft.com/office/officeart/2005/8/layout/target1"/>
    <dgm:cxn modelId="{08AA18B6-F307-4B42-8C1A-5B7F4201D782}" type="presParOf" srcId="{1E555F52-34AF-43B9-8DFB-6B5156BA846C}" destId="{3DB97BD0-4BFC-4AA1-879E-E69989E7C175}" srcOrd="3" destOrd="0" presId="urn:microsoft.com/office/officeart/2005/8/layout/target1"/>
    <dgm:cxn modelId="{17972BEA-D332-4A39-B357-42E885BAE44B}" type="presParOf" srcId="{1E555F52-34AF-43B9-8DFB-6B5156BA846C}" destId="{97A2AE64-2380-490D-87D1-7EBE462FD293}" srcOrd="4" destOrd="0" presId="urn:microsoft.com/office/officeart/2005/8/layout/target1"/>
    <dgm:cxn modelId="{77FF2247-ABFA-450E-87C5-2D0CB78E4573}" type="presParOf" srcId="{1E555F52-34AF-43B9-8DFB-6B5156BA846C}" destId="{053EB5EA-F582-4457-A502-BE8B29FCF550}" srcOrd="5" destOrd="0" presId="urn:microsoft.com/office/officeart/2005/8/layout/target1"/>
    <dgm:cxn modelId="{6AF489DE-686D-4583-992B-91B7D0565894}" type="presParOf" srcId="{1E555F52-34AF-43B9-8DFB-6B5156BA846C}" destId="{DBAD7BA9-77CA-4979-BD6B-7F0C2DDE8E9E}" srcOrd="6" destOrd="0" presId="urn:microsoft.com/office/officeart/2005/8/layout/target1"/>
    <dgm:cxn modelId="{2DBC9808-0787-4533-8EF7-1615FE72D08E}" type="presParOf" srcId="{1E555F52-34AF-43B9-8DFB-6B5156BA846C}" destId="{8B1E3261-B147-4FF0-A333-61701D40064D}" srcOrd="7" destOrd="0" presId="urn:microsoft.com/office/officeart/2005/8/layout/target1"/>
    <dgm:cxn modelId="{467CC2A7-52B5-4696-8D4F-CD513F4AD0F7}" type="presParOf" srcId="{1E555F52-34AF-43B9-8DFB-6B5156BA846C}" destId="{96EFDEA0-3BE7-4597-8004-01273EF6AC8B}" srcOrd="8" destOrd="0" presId="urn:microsoft.com/office/officeart/2005/8/layout/target1"/>
    <dgm:cxn modelId="{8872AFBF-7FEC-4B62-A445-531540FF1C0D}" type="presParOf" srcId="{1E555F52-34AF-43B9-8DFB-6B5156BA846C}" destId="{5984D881-4C4E-4A4B-AB74-2A7E2AE03873}" srcOrd="9" destOrd="0" presId="urn:microsoft.com/office/officeart/2005/8/layout/target1"/>
    <dgm:cxn modelId="{E8B6836D-B470-459A-B9C6-6C63CA7B3B70}" type="presParOf" srcId="{1E555F52-34AF-43B9-8DFB-6B5156BA846C}" destId="{C24AC6D2-CF5F-480F-A5D1-8B6DFE2E84EC}" srcOrd="10" destOrd="0" presId="urn:microsoft.com/office/officeart/2005/8/layout/target1"/>
    <dgm:cxn modelId="{603EBB8E-C4AA-4782-8A57-97671A8E2571}" type="presParOf" srcId="{1E555F52-34AF-43B9-8DFB-6B5156BA846C}" destId="{97011AC9-BFE2-43BD-9DCD-9A609DDCD7C2}"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EFDEA0-3BE7-4597-8004-01273EF6AC8B}">
      <dsp:nvSpPr>
        <dsp:cNvPr id="0" name=""/>
        <dsp:cNvSpPr/>
      </dsp:nvSpPr>
      <dsp:spPr>
        <a:xfrm>
          <a:off x="508000" y="1015999"/>
          <a:ext cx="3048000" cy="304800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A2AE64-2380-490D-87D1-7EBE462FD293}">
      <dsp:nvSpPr>
        <dsp:cNvPr id="0" name=""/>
        <dsp:cNvSpPr/>
      </dsp:nvSpPr>
      <dsp:spPr>
        <a:xfrm>
          <a:off x="1117600" y="1625599"/>
          <a:ext cx="1828800" cy="182880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8FD814-4050-4169-9A2A-5D2E8D30AF6D}">
      <dsp:nvSpPr>
        <dsp:cNvPr id="0" name=""/>
        <dsp:cNvSpPr/>
      </dsp:nvSpPr>
      <dsp:spPr>
        <a:xfrm>
          <a:off x="1727200" y="2235200"/>
          <a:ext cx="609600" cy="60960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1E51F4-174D-4F75-9D73-C6554117123E}">
      <dsp:nvSpPr>
        <dsp:cNvPr id="0" name=""/>
        <dsp:cNvSpPr/>
      </dsp:nvSpPr>
      <dsp:spPr>
        <a:xfrm>
          <a:off x="4064000" y="0"/>
          <a:ext cx="1524000" cy="88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248" tIns="36830" rIns="36830" bIns="36830" numCol="1" spcCol="1270" anchor="ctr" anchorCtr="0">
          <a:noAutofit/>
        </a:bodyPr>
        <a:lstStyle/>
        <a:p>
          <a:pPr lvl="0" algn="l" defTabSz="1289050">
            <a:lnSpc>
              <a:spcPct val="90000"/>
            </a:lnSpc>
            <a:spcBef>
              <a:spcPct val="0"/>
            </a:spcBef>
            <a:spcAft>
              <a:spcPct val="35000"/>
            </a:spcAft>
          </a:pPr>
          <a:r>
            <a:rPr lang="da-DK" sz="2900" kern="1200" dirty="0" smtClean="0"/>
            <a:t>Det jeg er</a:t>
          </a:r>
          <a:endParaRPr lang="da-DK" sz="2900" kern="1200" dirty="0"/>
        </a:p>
      </dsp:txBody>
      <dsp:txXfrm>
        <a:off x="4064000" y="0"/>
        <a:ext cx="1524000" cy="889000"/>
      </dsp:txXfrm>
    </dsp:sp>
    <dsp:sp modelId="{232EB232-5048-43ED-94FD-517E5F9FDEA5}">
      <dsp:nvSpPr>
        <dsp:cNvPr id="0" name=""/>
        <dsp:cNvSpPr/>
      </dsp:nvSpPr>
      <dsp:spPr>
        <a:xfrm>
          <a:off x="3683000" y="444499"/>
          <a:ext cx="381000"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DB97BD0-4BFC-4AA1-879E-E69989E7C175}">
      <dsp:nvSpPr>
        <dsp:cNvPr id="0" name=""/>
        <dsp:cNvSpPr/>
      </dsp:nvSpPr>
      <dsp:spPr>
        <a:xfrm rot="5400000">
          <a:off x="1809242" y="667766"/>
          <a:ext cx="2094991" cy="1649476"/>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3EB5EA-F582-4457-A502-BE8B29FCF550}">
      <dsp:nvSpPr>
        <dsp:cNvPr id="0" name=""/>
        <dsp:cNvSpPr/>
      </dsp:nvSpPr>
      <dsp:spPr>
        <a:xfrm>
          <a:off x="4064000" y="888999"/>
          <a:ext cx="1524000" cy="88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248" tIns="36830" rIns="36830" bIns="36830" numCol="1" spcCol="1270" anchor="ctr" anchorCtr="0">
          <a:noAutofit/>
        </a:bodyPr>
        <a:lstStyle/>
        <a:p>
          <a:pPr lvl="0" algn="l" defTabSz="1289050">
            <a:lnSpc>
              <a:spcPct val="90000"/>
            </a:lnSpc>
            <a:spcBef>
              <a:spcPct val="0"/>
            </a:spcBef>
            <a:spcAft>
              <a:spcPct val="35000"/>
            </a:spcAft>
          </a:pPr>
          <a:r>
            <a:rPr lang="da-DK" sz="2900" kern="1200" dirty="0" smtClean="0"/>
            <a:t>Det jeg  ved</a:t>
          </a:r>
          <a:endParaRPr lang="da-DK" sz="2900" kern="1200" dirty="0"/>
        </a:p>
      </dsp:txBody>
      <dsp:txXfrm>
        <a:off x="4064000" y="888999"/>
        <a:ext cx="1524000" cy="889000"/>
      </dsp:txXfrm>
    </dsp:sp>
    <dsp:sp modelId="{DBAD7BA9-77CA-4979-BD6B-7F0C2DDE8E9E}">
      <dsp:nvSpPr>
        <dsp:cNvPr id="0" name=""/>
        <dsp:cNvSpPr/>
      </dsp:nvSpPr>
      <dsp:spPr>
        <a:xfrm>
          <a:off x="3683000" y="1333499"/>
          <a:ext cx="381000"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1E3261-B147-4FF0-A333-61701D40064D}">
      <dsp:nvSpPr>
        <dsp:cNvPr id="0" name=""/>
        <dsp:cNvSpPr/>
      </dsp:nvSpPr>
      <dsp:spPr>
        <a:xfrm rot="5400000">
          <a:off x="2258923" y="1542897"/>
          <a:ext cx="1632508" cy="1212596"/>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84D881-4C4E-4A4B-AB74-2A7E2AE03873}">
      <dsp:nvSpPr>
        <dsp:cNvPr id="0" name=""/>
        <dsp:cNvSpPr/>
      </dsp:nvSpPr>
      <dsp:spPr>
        <a:xfrm>
          <a:off x="4064000" y="1777999"/>
          <a:ext cx="1524000" cy="88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248" tIns="36830" rIns="36830" bIns="36830" numCol="1" spcCol="1270" anchor="ctr" anchorCtr="0">
          <a:noAutofit/>
        </a:bodyPr>
        <a:lstStyle/>
        <a:p>
          <a:pPr lvl="0" algn="l" defTabSz="1289050">
            <a:lnSpc>
              <a:spcPct val="90000"/>
            </a:lnSpc>
            <a:spcBef>
              <a:spcPct val="0"/>
            </a:spcBef>
            <a:spcAft>
              <a:spcPct val="35000"/>
            </a:spcAft>
          </a:pPr>
          <a:r>
            <a:rPr lang="da-DK" sz="2900" kern="1200" dirty="0" smtClean="0"/>
            <a:t>Dette jeg har</a:t>
          </a:r>
          <a:endParaRPr lang="da-DK" sz="2900" kern="1200" dirty="0"/>
        </a:p>
      </dsp:txBody>
      <dsp:txXfrm>
        <a:off x="4064000" y="1777999"/>
        <a:ext cx="1524000" cy="889000"/>
      </dsp:txXfrm>
    </dsp:sp>
    <dsp:sp modelId="{C24AC6D2-CF5F-480F-A5D1-8B6DFE2E84EC}">
      <dsp:nvSpPr>
        <dsp:cNvPr id="0" name=""/>
        <dsp:cNvSpPr/>
      </dsp:nvSpPr>
      <dsp:spPr>
        <a:xfrm>
          <a:off x="3683000" y="2222499"/>
          <a:ext cx="381000"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7011AC9-BFE2-43BD-9DCD-9A609DDCD7C2}">
      <dsp:nvSpPr>
        <dsp:cNvPr id="0" name=""/>
        <dsp:cNvSpPr/>
      </dsp:nvSpPr>
      <dsp:spPr>
        <a:xfrm rot="5400000">
          <a:off x="2709164" y="2417317"/>
          <a:ext cx="1166368" cy="775716"/>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lvl1pPr>
              <a:defRPr/>
            </a:lvl1pPr>
          </a:lstStyle>
          <a:p>
            <a:pPr>
              <a:defRPr/>
            </a:pPr>
            <a:fld id="{7F766C37-B849-4CC4-8882-F2DFE3FC4E21}" type="datetimeFigureOut">
              <a:rPr lang="da-DK"/>
              <a:pPr>
                <a:defRPr/>
              </a:pPr>
              <a:t>30-10-2015</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0E58EC17-33D0-4287-943F-8FAF40BB1A07}" type="slidenum">
              <a:rPr lang="da-DK"/>
              <a:pPr>
                <a:defRPr/>
              </a:pPr>
              <a:t>‹nr.›</a:t>
            </a:fld>
            <a:endParaRPr lang="da-DK"/>
          </a:p>
        </p:txBody>
      </p:sp>
    </p:spTree>
    <p:extLst>
      <p:ext uri="{BB962C8B-B14F-4D97-AF65-F5344CB8AC3E}">
        <p14:creationId xmlns:p14="http://schemas.microsoft.com/office/powerpoint/2010/main" val="3597153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9E159808-2A9E-4FEB-B0FF-03ABA19DAC08}" type="datetimeFigureOut">
              <a:rPr lang="da-DK"/>
              <a:pPr>
                <a:defRPr/>
              </a:pPr>
              <a:t>30-10-2015</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18E423DF-2C1E-4548-9E94-1BC8EF3E6100}" type="slidenum">
              <a:rPr lang="da-DK"/>
              <a:pPr>
                <a:defRPr/>
              </a:pPr>
              <a:t>‹nr.›</a:t>
            </a:fld>
            <a:endParaRPr lang="da-DK"/>
          </a:p>
        </p:txBody>
      </p:sp>
    </p:spTree>
    <p:extLst>
      <p:ext uri="{BB962C8B-B14F-4D97-AF65-F5344CB8AC3E}">
        <p14:creationId xmlns:p14="http://schemas.microsoft.com/office/powerpoint/2010/main" val="3447572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85FB1264-4130-4D92-B40C-FAA0DE151F9A}" type="datetimeFigureOut">
              <a:rPr lang="da-DK"/>
              <a:pPr>
                <a:defRPr/>
              </a:pPr>
              <a:t>30-10-2015</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22FD0FE0-5BBF-44B1-9ACC-10D5D93EEEA6}" type="slidenum">
              <a:rPr lang="da-DK"/>
              <a:pPr>
                <a:defRPr/>
              </a:pPr>
              <a:t>‹nr.›</a:t>
            </a:fld>
            <a:endParaRPr lang="da-DK"/>
          </a:p>
        </p:txBody>
      </p:sp>
    </p:spTree>
    <p:extLst>
      <p:ext uri="{BB962C8B-B14F-4D97-AF65-F5344CB8AC3E}">
        <p14:creationId xmlns:p14="http://schemas.microsoft.com/office/powerpoint/2010/main" val="3329145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el og diagram">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a-DK" smtClean="0"/>
              <a:t>Klik for at redigere titeltypografi i masteren</a:t>
            </a:r>
            <a:endParaRPr lang="da-DK"/>
          </a:p>
        </p:txBody>
      </p:sp>
      <p:sp>
        <p:nvSpPr>
          <p:cNvPr id="3" name="Pladsholder til diagram 2"/>
          <p:cNvSpPr>
            <a:spLocks noGrp="1"/>
          </p:cNvSpPr>
          <p:nvPr>
            <p:ph type="chart" idx="1"/>
          </p:nvPr>
        </p:nvSpPr>
        <p:spPr>
          <a:xfrm>
            <a:off x="457200" y="1600200"/>
            <a:ext cx="8229600" cy="4530725"/>
          </a:xfrm>
        </p:spPr>
        <p:txBody>
          <a:bodyPr rtlCol="0">
            <a:normAutofit/>
          </a:bodyPr>
          <a:lstStyle/>
          <a:p>
            <a:pPr lvl="0"/>
            <a:endParaRPr lang="da-DK" noProof="0" smtClean="0"/>
          </a:p>
        </p:txBody>
      </p:sp>
      <p:sp>
        <p:nvSpPr>
          <p:cNvPr id="4" name="Pladsholder til dato 3"/>
          <p:cNvSpPr>
            <a:spLocks noGrp="1"/>
          </p:cNvSpPr>
          <p:nvPr>
            <p:ph type="dt" sz="half" idx="10"/>
          </p:nvPr>
        </p:nvSpPr>
        <p:spPr>
          <a:xfrm>
            <a:off x="457200" y="6243638"/>
            <a:ext cx="2133600" cy="457200"/>
          </a:xfrm>
        </p:spPr>
        <p:txBody>
          <a:bodyPr/>
          <a:lstStyle>
            <a:lvl1pPr>
              <a:defRPr/>
            </a:lvl1pPr>
          </a:lstStyle>
          <a:p>
            <a:pPr>
              <a:defRPr/>
            </a:pPr>
            <a:fld id="{CDEB09D9-05D1-4BBB-AA2F-E86072F43617}" type="datetime1">
              <a:rPr lang="da-DK" altLang="en-US"/>
              <a:pPr>
                <a:defRPr/>
              </a:pPr>
              <a:t>30-10-2015</a:t>
            </a:fld>
            <a:endParaRPr lang="da-DK" altLang="en-US"/>
          </a:p>
        </p:txBody>
      </p:sp>
      <p:sp>
        <p:nvSpPr>
          <p:cNvPr id="5" name="Pladsholder til sidefod 4"/>
          <p:cNvSpPr>
            <a:spLocks noGrp="1"/>
          </p:cNvSpPr>
          <p:nvPr>
            <p:ph type="ftr" sz="quarter" idx="11"/>
          </p:nvPr>
        </p:nvSpPr>
        <p:spPr/>
        <p:txBody>
          <a:bodyPr/>
          <a:lstStyle>
            <a:lvl1pPr>
              <a:defRPr/>
            </a:lvl1pPr>
          </a:lstStyle>
          <a:p>
            <a:pPr>
              <a:defRPr/>
            </a:pPr>
            <a:endParaRPr lang="da-DK" altLang="en-US"/>
          </a:p>
        </p:txBody>
      </p:sp>
      <p:sp>
        <p:nvSpPr>
          <p:cNvPr id="6" name="Pladsholder til diasnummer 5"/>
          <p:cNvSpPr>
            <a:spLocks noGrp="1"/>
          </p:cNvSpPr>
          <p:nvPr>
            <p:ph type="sldNum" sz="quarter" idx="12"/>
          </p:nvPr>
        </p:nvSpPr>
        <p:spPr>
          <a:xfrm>
            <a:off x="6553200" y="6243638"/>
            <a:ext cx="2133600" cy="457200"/>
          </a:xfrm>
        </p:spPr>
        <p:txBody>
          <a:bodyPr/>
          <a:lstStyle>
            <a:lvl1pPr>
              <a:defRPr/>
            </a:lvl1pPr>
          </a:lstStyle>
          <a:p>
            <a:pPr>
              <a:defRPr/>
            </a:pPr>
            <a:fld id="{D799A6FE-40B7-421F-A914-9AC22DDB5853}" type="slidenum">
              <a:rPr lang="da-DK" altLang="en-US"/>
              <a:pPr>
                <a:defRPr/>
              </a:pPr>
              <a:t>‹nr.›</a:t>
            </a:fld>
            <a:endParaRPr lang="da-DK" altLang="en-US"/>
          </a:p>
        </p:txBody>
      </p:sp>
    </p:spTree>
    <p:extLst>
      <p:ext uri="{BB962C8B-B14F-4D97-AF65-F5344CB8AC3E}">
        <p14:creationId xmlns:p14="http://schemas.microsoft.com/office/powerpoint/2010/main" val="3379327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5A5C1558-CE50-48B7-B494-7C8737EB0173}" type="datetimeFigureOut">
              <a:rPr lang="da-DK"/>
              <a:pPr>
                <a:defRPr/>
              </a:pPr>
              <a:t>30-10-2015</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879A0F20-12C8-4133-BB76-5A8DDD5417AD}" type="slidenum">
              <a:rPr lang="da-DK"/>
              <a:pPr>
                <a:defRPr/>
              </a:pPr>
              <a:t>‹nr.›</a:t>
            </a:fld>
            <a:endParaRPr lang="da-DK"/>
          </a:p>
        </p:txBody>
      </p:sp>
    </p:spTree>
    <p:extLst>
      <p:ext uri="{BB962C8B-B14F-4D97-AF65-F5344CB8AC3E}">
        <p14:creationId xmlns:p14="http://schemas.microsoft.com/office/powerpoint/2010/main" val="6481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lvl1pPr>
              <a:defRPr/>
            </a:lvl1pPr>
          </a:lstStyle>
          <a:p>
            <a:pPr>
              <a:defRPr/>
            </a:pPr>
            <a:fld id="{E9A8F013-7476-46BA-AFDC-363AB5E9815E}" type="datetimeFigureOut">
              <a:rPr lang="da-DK"/>
              <a:pPr>
                <a:defRPr/>
              </a:pPr>
              <a:t>30-10-2015</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A6C049A3-513A-4510-936D-68B04B9BC4EB}" type="slidenum">
              <a:rPr lang="da-DK"/>
              <a:pPr>
                <a:defRPr/>
              </a:pPr>
              <a:t>‹nr.›</a:t>
            </a:fld>
            <a:endParaRPr lang="da-DK"/>
          </a:p>
        </p:txBody>
      </p:sp>
    </p:spTree>
    <p:extLst>
      <p:ext uri="{BB962C8B-B14F-4D97-AF65-F5344CB8AC3E}">
        <p14:creationId xmlns:p14="http://schemas.microsoft.com/office/powerpoint/2010/main" val="23422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3"/>
          <p:cNvSpPr>
            <a:spLocks noGrp="1"/>
          </p:cNvSpPr>
          <p:nvPr>
            <p:ph type="dt" sz="half" idx="10"/>
          </p:nvPr>
        </p:nvSpPr>
        <p:spPr/>
        <p:txBody>
          <a:bodyPr/>
          <a:lstStyle>
            <a:lvl1pPr>
              <a:defRPr/>
            </a:lvl1pPr>
          </a:lstStyle>
          <a:p>
            <a:pPr>
              <a:defRPr/>
            </a:pPr>
            <a:fld id="{12823B42-6D32-41B5-BFFA-6C8B92B79668}" type="datetimeFigureOut">
              <a:rPr lang="da-DK"/>
              <a:pPr>
                <a:defRPr/>
              </a:pPr>
              <a:t>30-10-2015</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8DA087D6-D0AC-4517-9E6B-BBA76CADEB5E}" type="slidenum">
              <a:rPr lang="da-DK"/>
              <a:pPr>
                <a:defRPr/>
              </a:pPr>
              <a:t>‹nr.›</a:t>
            </a:fld>
            <a:endParaRPr lang="da-DK"/>
          </a:p>
        </p:txBody>
      </p:sp>
    </p:spTree>
    <p:extLst>
      <p:ext uri="{BB962C8B-B14F-4D97-AF65-F5344CB8AC3E}">
        <p14:creationId xmlns:p14="http://schemas.microsoft.com/office/powerpoint/2010/main" val="3885740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3"/>
          <p:cNvSpPr>
            <a:spLocks noGrp="1"/>
          </p:cNvSpPr>
          <p:nvPr>
            <p:ph type="dt" sz="half" idx="10"/>
          </p:nvPr>
        </p:nvSpPr>
        <p:spPr/>
        <p:txBody>
          <a:bodyPr/>
          <a:lstStyle>
            <a:lvl1pPr>
              <a:defRPr/>
            </a:lvl1pPr>
          </a:lstStyle>
          <a:p>
            <a:pPr>
              <a:defRPr/>
            </a:pPr>
            <a:fld id="{DD0CB5F0-9CCA-44CD-A9DA-30246F20A438}" type="datetimeFigureOut">
              <a:rPr lang="da-DK"/>
              <a:pPr>
                <a:defRPr/>
              </a:pPr>
              <a:t>30-10-2015</a:t>
            </a:fld>
            <a:endParaRPr lang="da-DK"/>
          </a:p>
        </p:txBody>
      </p:sp>
      <p:sp>
        <p:nvSpPr>
          <p:cNvPr id="8" name="Pladsholder til sidefod 4"/>
          <p:cNvSpPr>
            <a:spLocks noGrp="1"/>
          </p:cNvSpPr>
          <p:nvPr>
            <p:ph type="ftr" sz="quarter" idx="11"/>
          </p:nvPr>
        </p:nvSpPr>
        <p:spPr/>
        <p:txBody>
          <a:bodyPr/>
          <a:lstStyle>
            <a:lvl1pPr>
              <a:defRPr/>
            </a:lvl1pPr>
          </a:lstStyle>
          <a:p>
            <a:pPr>
              <a:defRPr/>
            </a:pPr>
            <a:endParaRPr lang="da-DK"/>
          </a:p>
        </p:txBody>
      </p:sp>
      <p:sp>
        <p:nvSpPr>
          <p:cNvPr id="9" name="Pladsholder til diasnummer 5"/>
          <p:cNvSpPr>
            <a:spLocks noGrp="1"/>
          </p:cNvSpPr>
          <p:nvPr>
            <p:ph type="sldNum" sz="quarter" idx="12"/>
          </p:nvPr>
        </p:nvSpPr>
        <p:spPr/>
        <p:txBody>
          <a:bodyPr/>
          <a:lstStyle>
            <a:lvl1pPr>
              <a:defRPr/>
            </a:lvl1pPr>
          </a:lstStyle>
          <a:p>
            <a:pPr>
              <a:defRPr/>
            </a:pPr>
            <a:fld id="{793B9DBE-092B-4F7A-B3BD-67C52B3CDE87}" type="slidenum">
              <a:rPr lang="da-DK"/>
              <a:pPr>
                <a:defRPr/>
              </a:pPr>
              <a:t>‹nr.›</a:t>
            </a:fld>
            <a:endParaRPr lang="da-DK"/>
          </a:p>
        </p:txBody>
      </p:sp>
    </p:spTree>
    <p:extLst>
      <p:ext uri="{BB962C8B-B14F-4D97-AF65-F5344CB8AC3E}">
        <p14:creationId xmlns:p14="http://schemas.microsoft.com/office/powerpoint/2010/main" val="1666040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3"/>
          <p:cNvSpPr>
            <a:spLocks noGrp="1"/>
          </p:cNvSpPr>
          <p:nvPr>
            <p:ph type="dt" sz="half" idx="10"/>
          </p:nvPr>
        </p:nvSpPr>
        <p:spPr/>
        <p:txBody>
          <a:bodyPr/>
          <a:lstStyle>
            <a:lvl1pPr>
              <a:defRPr/>
            </a:lvl1pPr>
          </a:lstStyle>
          <a:p>
            <a:pPr>
              <a:defRPr/>
            </a:pPr>
            <a:fld id="{A7572DFE-FEEC-4C5F-8643-3216D8DD4B9A}" type="datetimeFigureOut">
              <a:rPr lang="da-DK"/>
              <a:pPr>
                <a:defRPr/>
              </a:pPr>
              <a:t>30-10-2015</a:t>
            </a:fld>
            <a:endParaRPr lang="da-DK"/>
          </a:p>
        </p:txBody>
      </p:sp>
      <p:sp>
        <p:nvSpPr>
          <p:cNvPr id="4" name="Pladsholder til sidefod 4"/>
          <p:cNvSpPr>
            <a:spLocks noGrp="1"/>
          </p:cNvSpPr>
          <p:nvPr>
            <p:ph type="ftr" sz="quarter" idx="11"/>
          </p:nvPr>
        </p:nvSpPr>
        <p:spPr/>
        <p:txBody>
          <a:bodyPr/>
          <a:lstStyle>
            <a:lvl1pPr>
              <a:defRPr/>
            </a:lvl1pPr>
          </a:lstStyle>
          <a:p>
            <a:pPr>
              <a:defRPr/>
            </a:pPr>
            <a:endParaRPr lang="da-DK"/>
          </a:p>
        </p:txBody>
      </p:sp>
      <p:sp>
        <p:nvSpPr>
          <p:cNvPr id="5" name="Pladsholder til diasnummer 5"/>
          <p:cNvSpPr>
            <a:spLocks noGrp="1"/>
          </p:cNvSpPr>
          <p:nvPr>
            <p:ph type="sldNum" sz="quarter" idx="12"/>
          </p:nvPr>
        </p:nvSpPr>
        <p:spPr/>
        <p:txBody>
          <a:bodyPr/>
          <a:lstStyle>
            <a:lvl1pPr>
              <a:defRPr/>
            </a:lvl1pPr>
          </a:lstStyle>
          <a:p>
            <a:pPr>
              <a:defRPr/>
            </a:pPr>
            <a:fld id="{E6A25DF7-54EE-4383-A291-5D7932059455}" type="slidenum">
              <a:rPr lang="da-DK"/>
              <a:pPr>
                <a:defRPr/>
              </a:pPr>
              <a:t>‹nr.›</a:t>
            </a:fld>
            <a:endParaRPr lang="da-DK"/>
          </a:p>
        </p:txBody>
      </p:sp>
    </p:spTree>
    <p:extLst>
      <p:ext uri="{BB962C8B-B14F-4D97-AF65-F5344CB8AC3E}">
        <p14:creationId xmlns:p14="http://schemas.microsoft.com/office/powerpoint/2010/main" val="438748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p:txBody>
          <a:bodyPr/>
          <a:lstStyle>
            <a:lvl1pPr>
              <a:defRPr/>
            </a:lvl1pPr>
          </a:lstStyle>
          <a:p>
            <a:pPr>
              <a:defRPr/>
            </a:pPr>
            <a:fld id="{2D07BE00-5588-4B43-BB0C-A31644ECF650}" type="datetimeFigureOut">
              <a:rPr lang="da-DK"/>
              <a:pPr>
                <a:defRPr/>
              </a:pPr>
              <a:t>30-10-2015</a:t>
            </a:fld>
            <a:endParaRPr lang="da-DK"/>
          </a:p>
        </p:txBody>
      </p:sp>
      <p:sp>
        <p:nvSpPr>
          <p:cNvPr id="3" name="Pladsholder til sidefod 4"/>
          <p:cNvSpPr>
            <a:spLocks noGrp="1"/>
          </p:cNvSpPr>
          <p:nvPr>
            <p:ph type="ftr" sz="quarter" idx="11"/>
          </p:nvPr>
        </p:nvSpPr>
        <p:spPr/>
        <p:txBody>
          <a:bodyPr/>
          <a:lstStyle>
            <a:lvl1pPr>
              <a:defRPr/>
            </a:lvl1pPr>
          </a:lstStyle>
          <a:p>
            <a:pPr>
              <a:defRPr/>
            </a:pPr>
            <a:endParaRPr lang="da-DK"/>
          </a:p>
        </p:txBody>
      </p:sp>
      <p:sp>
        <p:nvSpPr>
          <p:cNvPr id="4" name="Pladsholder til diasnummer 5"/>
          <p:cNvSpPr>
            <a:spLocks noGrp="1"/>
          </p:cNvSpPr>
          <p:nvPr>
            <p:ph type="sldNum" sz="quarter" idx="12"/>
          </p:nvPr>
        </p:nvSpPr>
        <p:spPr/>
        <p:txBody>
          <a:bodyPr/>
          <a:lstStyle>
            <a:lvl1pPr>
              <a:defRPr/>
            </a:lvl1pPr>
          </a:lstStyle>
          <a:p>
            <a:pPr>
              <a:defRPr/>
            </a:pPr>
            <a:fld id="{01764596-59EE-4EA5-B18E-82C3FE2CE3BD}" type="slidenum">
              <a:rPr lang="da-DK"/>
              <a:pPr>
                <a:defRPr/>
              </a:pPr>
              <a:t>‹nr.›</a:t>
            </a:fld>
            <a:endParaRPr lang="da-DK"/>
          </a:p>
        </p:txBody>
      </p:sp>
    </p:spTree>
    <p:extLst>
      <p:ext uri="{BB962C8B-B14F-4D97-AF65-F5344CB8AC3E}">
        <p14:creationId xmlns:p14="http://schemas.microsoft.com/office/powerpoint/2010/main" val="4076586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p:txBody>
          <a:bodyPr/>
          <a:lstStyle>
            <a:lvl1pPr>
              <a:defRPr/>
            </a:lvl1pPr>
          </a:lstStyle>
          <a:p>
            <a:pPr>
              <a:defRPr/>
            </a:pPr>
            <a:fld id="{CF7530D6-93E1-4A20-AFCC-A9F14BA1650E}" type="datetimeFigureOut">
              <a:rPr lang="da-DK"/>
              <a:pPr>
                <a:defRPr/>
              </a:pPr>
              <a:t>30-10-2015</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BF58193D-C59E-4AEB-A3B8-56A9393A378B}" type="slidenum">
              <a:rPr lang="da-DK"/>
              <a:pPr>
                <a:defRPr/>
              </a:pPr>
              <a:t>‹nr.›</a:t>
            </a:fld>
            <a:endParaRPr lang="da-DK"/>
          </a:p>
        </p:txBody>
      </p:sp>
    </p:spTree>
    <p:extLst>
      <p:ext uri="{BB962C8B-B14F-4D97-AF65-F5344CB8AC3E}">
        <p14:creationId xmlns:p14="http://schemas.microsoft.com/office/powerpoint/2010/main" val="2816401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p:txBody>
          <a:bodyPr/>
          <a:lstStyle>
            <a:lvl1pPr>
              <a:defRPr/>
            </a:lvl1pPr>
          </a:lstStyle>
          <a:p>
            <a:pPr>
              <a:defRPr/>
            </a:pPr>
            <a:fld id="{3E1ECF6B-A242-47A6-92C3-74D535C4938E}" type="datetimeFigureOut">
              <a:rPr lang="da-DK"/>
              <a:pPr>
                <a:defRPr/>
              </a:pPr>
              <a:t>30-10-2015</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D4D18DAF-C4B0-4246-826C-796600715A92}" type="slidenum">
              <a:rPr lang="da-DK"/>
              <a:pPr>
                <a:defRPr/>
              </a:pPr>
              <a:t>‹nr.›</a:t>
            </a:fld>
            <a:endParaRPr lang="da-DK"/>
          </a:p>
        </p:txBody>
      </p:sp>
    </p:spTree>
    <p:extLst>
      <p:ext uri="{BB962C8B-B14F-4D97-AF65-F5344CB8AC3E}">
        <p14:creationId xmlns:p14="http://schemas.microsoft.com/office/powerpoint/2010/main" val="3928317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Pladsholder til titel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a-DK" altLang="da-DK" smtClean="0"/>
              <a:t>Klik for at redigere titeltypografi i masteren</a:t>
            </a:r>
          </a:p>
        </p:txBody>
      </p:sp>
      <p:sp>
        <p:nvSpPr>
          <p:cNvPr id="1027" name="Pladsholder til teks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altLang="da-DK" smtClean="0"/>
              <a:t>Klik for at redigere typografi i masteren</a:t>
            </a:r>
          </a:p>
          <a:p>
            <a:pPr lvl="1"/>
            <a:r>
              <a:rPr lang="da-DK" altLang="da-DK" smtClean="0"/>
              <a:t>Andet niveau</a:t>
            </a:r>
          </a:p>
          <a:p>
            <a:pPr lvl="2"/>
            <a:r>
              <a:rPr lang="da-DK" altLang="da-DK" smtClean="0"/>
              <a:t>Tredje niveau</a:t>
            </a:r>
          </a:p>
          <a:p>
            <a:pPr lvl="3"/>
            <a:r>
              <a:rPr lang="da-DK" altLang="da-DK" smtClean="0"/>
              <a:t>Fjerde niveau</a:t>
            </a:r>
          </a:p>
          <a:p>
            <a:pPr lvl="4"/>
            <a:r>
              <a:rPr lang="da-DK" altLang="da-DK" smtClean="0"/>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CDA7B4D-A572-41DB-8D4F-50DDCC877B4E}" type="datetimeFigureOut">
              <a:rPr lang="da-DK"/>
              <a:pPr>
                <a:defRPr/>
              </a:pPr>
              <a:t>30-10-2015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8B8BE67-FA88-498C-898D-54940324C4A8}" type="slidenum">
              <a:rPr lang="da-DK"/>
              <a:pPr>
                <a:defRPr/>
              </a:pPr>
              <a:t>‹nr.›</a:t>
            </a:fld>
            <a:endParaRPr lang="da-DK"/>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Microsoft_Excel_Chart1.xls"/></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dk/url?sa=i&amp;rct=j&amp;q=&amp;esrc=s&amp;frm=1&amp;source=images&amp;cd=&amp;cad=rja&amp;docid=Ch1yEhEC_NaU2M&amp;tbnid=f5x7Vw-yyBDCaM:&amp;ved=0CAUQjRw&amp;url=http://denkorteavis.dk/2012/derfor-gar-det-galt-for-mange-af-de-ny-elever-i-skolen/&amp;ei=mgk3UvVshIyzBsy2gbgJ&amp;bvm=bv.52164340,d.Yms&amp;psig=AFQjCNEpu_87WWo4wwbQln5kRazninu5Cg&amp;ust=1379424993782885"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dk/url?sa=i&amp;rct=j&amp;q=&amp;esrc=s&amp;frm=1&amp;source=images&amp;cd=&amp;cad=rja&amp;docid=z4LvLZgEhOw9RM&amp;tbnid=gQboPYV5JALJQM:&amp;ved=0CAUQjRw&amp;url=http://www.tennisbloggen.net/2013/07/26/to-ting-som-trengs-for-a-bli-best/&amp;ei=dgo3UtvFJoOJtAaX-YHoDA&amp;bvm=bv.52164340,d.Yms&amp;psig=AFQjCNFroJBuqIHmwx6wxP4ARC17NN21nw&amp;ust=1379425210956522"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p:nvPr>
        </p:nvSpPr>
        <p:spPr/>
        <p:txBody>
          <a:bodyPr/>
          <a:lstStyle/>
          <a:p>
            <a:pPr eaLnBrk="1" hangingPunct="1"/>
            <a:r>
              <a:rPr lang="da-DK" altLang="da-DK" smtClean="0"/>
              <a:t>Om sårbarhed, robusthed og karakterdannelse</a:t>
            </a:r>
          </a:p>
        </p:txBody>
      </p:sp>
      <p:sp>
        <p:nvSpPr>
          <p:cNvPr id="3" name="Undertitel 2"/>
          <p:cNvSpPr>
            <a:spLocks noGrp="1"/>
          </p:cNvSpPr>
          <p:nvPr>
            <p:ph type="subTitle" idx="1"/>
          </p:nvPr>
        </p:nvSpPr>
        <p:spPr/>
        <p:txBody>
          <a:bodyPr rtlCol="0">
            <a:normAutofit/>
          </a:bodyPr>
          <a:lstStyle/>
          <a:p>
            <a:pPr eaLnBrk="1" fontAlgn="auto" hangingPunct="1">
              <a:spcAft>
                <a:spcPts val="0"/>
              </a:spcAft>
              <a:defRPr/>
            </a:pPr>
            <a:r>
              <a:rPr lang="da-DK" dirty="0" smtClean="0"/>
              <a:t>Samba 4-vejlederkonferencen</a:t>
            </a:r>
          </a:p>
          <a:p>
            <a:pPr eaLnBrk="1" fontAlgn="auto" hangingPunct="1">
              <a:spcAft>
                <a:spcPts val="0"/>
              </a:spcAft>
              <a:buFont typeface="Arial" pitchFamily="34" charset="0"/>
              <a:buNone/>
              <a:defRPr/>
            </a:pPr>
            <a:r>
              <a:rPr lang="da-DK" dirty="0" smtClean="0"/>
              <a:t>28. oktober 2015</a:t>
            </a:r>
          </a:p>
          <a:p>
            <a:pPr eaLnBrk="1" fontAlgn="auto" hangingPunct="1">
              <a:spcAft>
                <a:spcPts val="0"/>
              </a:spcAft>
              <a:buFont typeface="Arial" pitchFamily="34" charset="0"/>
              <a:buNone/>
              <a:defRPr/>
            </a:pPr>
            <a:r>
              <a:rPr lang="da-DK" dirty="0" smtClean="0"/>
              <a:t>Per Schultz Jørgensen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r>
              <a:rPr lang="da-DK" altLang="da-DK" smtClean="0"/>
              <a:t>Resultater</a:t>
            </a:r>
          </a:p>
        </p:txBody>
      </p:sp>
      <p:sp>
        <p:nvSpPr>
          <p:cNvPr id="13315" name="Pladsholder til indhold 2"/>
          <p:cNvSpPr>
            <a:spLocks noGrp="1"/>
          </p:cNvSpPr>
          <p:nvPr>
            <p:ph idx="1"/>
          </p:nvPr>
        </p:nvSpPr>
        <p:spPr/>
        <p:txBody>
          <a:bodyPr/>
          <a:lstStyle/>
          <a:p>
            <a:r>
              <a:rPr lang="da-DK" altLang="da-DK" sz="2400" smtClean="0"/>
              <a:t>83 pct. af lærerne siger stor fremgang (Egmont Rapporten  2015)</a:t>
            </a:r>
          </a:p>
          <a:p>
            <a:r>
              <a:rPr lang="da-DK" altLang="da-DK" sz="2400" smtClean="0"/>
              <a:t>faglig og trivselsmæssig</a:t>
            </a:r>
          </a:p>
          <a:p>
            <a:r>
              <a:rPr lang="da-DK" altLang="da-DK" sz="2400" smtClean="0"/>
              <a:t>- </a:t>
            </a:r>
            <a:r>
              <a:rPr lang="da-DK" altLang="da-DK" sz="2400" u="sng" smtClean="0"/>
              <a:t>hvis</a:t>
            </a:r>
            <a:r>
              <a:rPr lang="da-DK" altLang="da-DK" sz="2400" smtClean="0"/>
              <a:t> der følges op efter campen</a:t>
            </a:r>
          </a:p>
          <a:p>
            <a:r>
              <a:rPr lang="da-DK" altLang="da-DK" sz="2400" i="1" smtClean="0"/>
              <a:t>Det har hjulpet på alle mine problemer – det har været noget af det bedste i mit liv (elev)</a:t>
            </a:r>
          </a:p>
          <a:p>
            <a:r>
              <a:rPr lang="da-DK" altLang="da-DK" sz="2400" i="1" smtClean="0"/>
              <a:t>Jeg ved ikke hvad målene er derhjemme, det bliver aldrig forklaret.. Vi snakker aldrig om, hvordan man lærer - derhjemme havde jeg ingen planer og ingen mål (elev)</a:t>
            </a:r>
          </a:p>
          <a:p>
            <a:r>
              <a:rPr lang="da-DK" altLang="da-DK" sz="2400" i="1" smtClean="0"/>
              <a:t>Det, der er forskellen er, at her bliver du ved, altså (elev)</a:t>
            </a:r>
            <a:endParaRPr lang="da-DK" altLang="da-DK" sz="2000" smtClean="0"/>
          </a:p>
          <a:p>
            <a:pPr>
              <a:buFont typeface="Arial" charset="0"/>
              <a:buNone/>
            </a:pPr>
            <a:r>
              <a:rPr lang="da-DK" altLang="da-DK" sz="2000" smtClean="0"/>
              <a:t>					(Ørsted Andersen rapport 2014)</a:t>
            </a:r>
          </a:p>
          <a:p>
            <a:endParaRPr lang="da-DK" altLang="da-DK" sz="2800" i="1" smtClean="0"/>
          </a:p>
          <a:p>
            <a:endParaRPr lang="da-DK" altLang="da-DK" i="1" smtClean="0"/>
          </a:p>
          <a:p>
            <a:endParaRPr lang="da-DK" altLang="da-DK" i="1" smtClean="0"/>
          </a:p>
          <a:p>
            <a:endParaRPr lang="da-DK" altLang="da-DK" smtClean="0"/>
          </a:p>
          <a:p>
            <a:endParaRPr lang="da-DK" altLang="da-DK"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3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pPr eaLnBrk="1" hangingPunct="1"/>
            <a:r>
              <a:rPr lang="da-DK" altLang="da-DK" smtClean="0"/>
              <a:t>Min vurdering</a:t>
            </a:r>
          </a:p>
        </p:txBody>
      </p:sp>
      <p:sp>
        <p:nvSpPr>
          <p:cNvPr id="25603" name="Pladsholder til indhold 2"/>
          <p:cNvSpPr>
            <a:spLocks noGrp="1"/>
          </p:cNvSpPr>
          <p:nvPr>
            <p:ph idx="1"/>
          </p:nvPr>
        </p:nvSpPr>
        <p:spPr/>
        <p:txBody>
          <a:bodyPr/>
          <a:lstStyle/>
          <a:p>
            <a:pPr eaLnBrk="1" hangingPunct="1"/>
            <a:r>
              <a:rPr lang="da-DK" altLang="da-DK" smtClean="0"/>
              <a:t>Mange børn og unge står meget alene med deres tanker om tilværelsen  - og dem selv</a:t>
            </a:r>
          </a:p>
          <a:p>
            <a:pPr eaLnBrk="1" hangingPunct="1"/>
            <a:r>
              <a:rPr lang="da-DK" altLang="da-DK" smtClean="0"/>
              <a:t>De er ofte usikre og udvikler lavt selvværd</a:t>
            </a:r>
          </a:p>
          <a:p>
            <a:pPr eaLnBrk="1" hangingPunct="1"/>
            <a:r>
              <a:rPr lang="da-DK" altLang="da-DK" smtClean="0"/>
              <a:t>Derfor opleves opbakning så stærkt</a:t>
            </a:r>
          </a:p>
          <a:p>
            <a:pPr eaLnBrk="1" hangingPunct="1"/>
            <a:r>
              <a:rPr lang="da-DK" altLang="da-DK" smtClean="0"/>
              <a:t>Oplevelsen af ikke at være alene</a:t>
            </a:r>
          </a:p>
          <a:p>
            <a:pPr eaLnBrk="1" hangingPunct="1"/>
            <a:r>
              <a:rPr lang="da-DK" altLang="da-DK" smtClean="0"/>
              <a:t>Og at kunne klare ansvaret</a:t>
            </a:r>
          </a:p>
          <a:p>
            <a:pPr eaLnBrk="1" hangingPunct="1"/>
            <a:r>
              <a:rPr lang="da-DK" altLang="da-DK" i="1" smtClean="0"/>
              <a:t>Et selv-boost</a:t>
            </a:r>
          </a:p>
          <a:p>
            <a:pPr eaLnBrk="1" hangingPunct="1"/>
            <a:endParaRPr lang="da-DK" altLang="da-DK"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pPr eaLnBrk="1" hangingPunct="1"/>
            <a:r>
              <a:rPr lang="da-DK" altLang="da-DK" smtClean="0"/>
              <a:t>Hvorfor er det sådan i dag?</a:t>
            </a:r>
          </a:p>
        </p:txBody>
      </p:sp>
      <p:sp>
        <p:nvSpPr>
          <p:cNvPr id="6147" name="Pladsholder til indhold 2"/>
          <p:cNvSpPr>
            <a:spLocks noGrp="1"/>
          </p:cNvSpPr>
          <p:nvPr>
            <p:ph idx="1"/>
          </p:nvPr>
        </p:nvSpPr>
        <p:spPr/>
        <p:txBody>
          <a:bodyPr/>
          <a:lstStyle/>
          <a:p>
            <a:pPr eaLnBrk="1" hangingPunct="1"/>
            <a:r>
              <a:rPr lang="da-DK" altLang="da-DK" i="1" smtClean="0"/>
              <a:t>Opbrudssamfundet</a:t>
            </a:r>
          </a:p>
          <a:p>
            <a:pPr eaLnBrk="1" hangingPunct="1"/>
            <a:r>
              <a:rPr lang="da-DK" altLang="da-DK" smtClean="0"/>
              <a:t>Individualiseringen</a:t>
            </a:r>
          </a:p>
          <a:p>
            <a:pPr eaLnBrk="1" hangingPunct="1"/>
            <a:r>
              <a:rPr lang="da-DK" altLang="da-DK" smtClean="0"/>
              <a:t>Pres på den enkelte</a:t>
            </a:r>
          </a:p>
          <a:p>
            <a:pPr eaLnBrk="1" hangingPunct="1"/>
            <a:r>
              <a:rPr lang="da-DK" altLang="da-DK" smtClean="0"/>
              <a:t>Nye kompetencer som at kunne vælge, tage ansvar, forholde sig kritisk</a:t>
            </a:r>
          </a:p>
          <a:p>
            <a:pPr eaLnBrk="1" hangingPunct="1"/>
            <a:r>
              <a:rPr lang="da-DK" altLang="da-DK" smtClean="0"/>
              <a:t>Et marked, der aldrig hviler – og appellerer til både forbrug og fantasi</a:t>
            </a:r>
          </a:p>
          <a:p>
            <a:pPr eaLnBrk="1" hangingPunct="1"/>
            <a:r>
              <a:rPr lang="da-DK" altLang="da-DK" i="1" smtClean="0"/>
              <a:t>Et risikosamfund</a:t>
            </a:r>
          </a:p>
          <a:p>
            <a:pPr eaLnBrk="1" hangingPunct="1"/>
            <a:endParaRPr lang="da-DK" altLang="da-DK" smtClean="0"/>
          </a:p>
          <a:p>
            <a:pPr eaLnBrk="1" hangingPunct="1"/>
            <a:endParaRPr lang="da-DK" altLang="da-DK"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pPr eaLnBrk="1" hangingPunct="1"/>
            <a:r>
              <a:rPr lang="da-DK" altLang="da-DK" smtClean="0"/>
              <a:t>I et videre perspektiv</a:t>
            </a:r>
          </a:p>
        </p:txBody>
      </p:sp>
      <p:sp>
        <p:nvSpPr>
          <p:cNvPr id="3" name="Pladsholder til indhold 2"/>
          <p:cNvSpPr>
            <a:spLocks noGrp="1"/>
          </p:cNvSpPr>
          <p:nvPr>
            <p:ph idx="1"/>
          </p:nvPr>
        </p:nvSpPr>
        <p:spPr/>
        <p:txBody>
          <a:bodyPr/>
          <a:lstStyle/>
          <a:p>
            <a:pPr eaLnBrk="1" hangingPunct="1"/>
            <a:r>
              <a:rPr lang="da-DK" altLang="da-DK" smtClean="0"/>
              <a:t>Et stort pres på børn og unge</a:t>
            </a:r>
          </a:p>
          <a:p>
            <a:pPr eaLnBrk="1" hangingPunct="1"/>
            <a:r>
              <a:rPr lang="da-DK" altLang="da-DK" smtClean="0"/>
              <a:t>De skal leve op til mange forventninger</a:t>
            </a:r>
          </a:p>
          <a:p>
            <a:pPr eaLnBrk="1" hangingPunct="1"/>
            <a:r>
              <a:rPr lang="da-DK" altLang="da-DK" smtClean="0"/>
              <a:t>Have et socialt netværk</a:t>
            </a:r>
          </a:p>
          <a:p>
            <a:pPr eaLnBrk="1" hangingPunct="1"/>
            <a:r>
              <a:rPr lang="da-DK" altLang="da-DK" smtClean="0"/>
              <a:t>Gode resultater i skolen og præstere</a:t>
            </a:r>
          </a:p>
          <a:p>
            <a:pPr eaLnBrk="1" hangingPunct="1"/>
            <a:r>
              <a:rPr lang="da-DK" altLang="da-DK" smtClean="0"/>
              <a:t>De oplever hver dag social konkurrence</a:t>
            </a:r>
          </a:p>
          <a:p>
            <a:pPr eaLnBrk="1" hangingPunct="1"/>
            <a:r>
              <a:rPr lang="da-DK" altLang="da-DK" smtClean="0"/>
              <a:t>Og mange udvikler stress – og lavt selvværd</a:t>
            </a:r>
          </a:p>
          <a:p>
            <a:pPr eaLnBrk="1" hangingPunct="1"/>
            <a:r>
              <a:rPr lang="da-DK" altLang="da-DK" smtClean="0"/>
              <a:t>Og får egentlige symptomer på dårlig trivsel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el 1"/>
          <p:cNvSpPr>
            <a:spLocks noGrp="1"/>
          </p:cNvSpPr>
          <p:nvPr>
            <p:ph type="title"/>
          </p:nvPr>
        </p:nvSpPr>
        <p:spPr/>
        <p:txBody>
          <a:bodyPr rtlCol="0">
            <a:normAutofit/>
          </a:bodyPr>
          <a:lstStyle/>
          <a:p>
            <a:pPr eaLnBrk="1" fontAlgn="auto" hangingPunct="1">
              <a:spcAft>
                <a:spcPts val="0"/>
              </a:spcAft>
              <a:defRPr/>
            </a:pPr>
            <a:r>
              <a:rPr lang="da-DK" smtClean="0">
                <a:solidFill>
                  <a:schemeClr val="tx1">
                    <a:lumMod val="85000"/>
                    <a:lumOff val="15000"/>
                  </a:schemeClr>
                </a:solidFill>
              </a:rPr>
              <a:t>15 årige, symptomer dagligt</a:t>
            </a:r>
          </a:p>
        </p:txBody>
      </p:sp>
      <p:graphicFrame>
        <p:nvGraphicFramePr>
          <p:cNvPr id="16387" name="Pladsholder til diagram 3"/>
          <p:cNvGraphicFramePr>
            <a:graphicFrameLocks noGrp="1"/>
          </p:cNvGraphicFramePr>
          <p:nvPr>
            <p:ph type="chart" idx="1"/>
          </p:nvPr>
        </p:nvGraphicFramePr>
        <p:xfrm>
          <a:off x="323850" y="1700213"/>
          <a:ext cx="8086725" cy="4335462"/>
        </p:xfrm>
        <a:graphic>
          <a:graphicData uri="http://schemas.openxmlformats.org/presentationml/2006/ole">
            <mc:AlternateContent xmlns:mc="http://schemas.openxmlformats.org/markup-compatibility/2006">
              <mc:Choice xmlns:v="urn:schemas-microsoft-com:vml" Requires="v">
                <p:oleObj spid="_x0000_s16389" name="Diagram" r:id="rId4" imgW="8048557" imgH="4314888" progId="Excel.Chart.8">
                  <p:embed/>
                </p:oleObj>
              </mc:Choice>
              <mc:Fallback>
                <p:oleObj name="Diagram" r:id="rId4" imgW="8048557" imgH="4314888" progId="Excel.Chart.8">
                  <p:embed/>
                  <p:pic>
                    <p:nvPicPr>
                      <p:cNvPr id="0" name="Pladsholder til diagram 3"/>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1700213"/>
                        <a:ext cx="8086725" cy="4335462"/>
                      </a:xfrm>
                      <a:prstGeom prst="rect">
                        <a:avLst/>
                      </a:prstGeom>
                      <a:noFill/>
                      <a:ln w="9525">
                        <a:solidFill>
                          <a:srgbClr val="DFE0B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Pladsholder til diasnumm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F2429F71-D802-4DB8-B268-B9E8930CEC86}" type="slidenum">
              <a:rPr lang="da-DK" altLang="en-US" smtClean="0"/>
              <a:pPr>
                <a:defRPr/>
              </a:pPr>
              <a:t>14</a:t>
            </a:fld>
            <a:endParaRPr lang="da-DK" alt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p:txBody>
          <a:bodyPr/>
          <a:lstStyle/>
          <a:p>
            <a:pPr eaLnBrk="1" hangingPunct="1"/>
            <a:r>
              <a:rPr lang="da-DK" altLang="da-DK" smtClean="0"/>
              <a:t>SFI undersøgelsen 2010</a:t>
            </a:r>
          </a:p>
        </p:txBody>
      </p:sp>
      <p:sp>
        <p:nvSpPr>
          <p:cNvPr id="14339" name="Pladsholder til indhold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da-DK" altLang="da-DK" smtClean="0"/>
              <a:t>19 årige ”emotionelt sårbare”</a:t>
            </a:r>
          </a:p>
          <a:p>
            <a:pPr eaLnBrk="1" fontAlgn="auto" hangingPunct="1">
              <a:spcAft>
                <a:spcPts val="0"/>
              </a:spcAft>
              <a:buFont typeface="Arial" pitchFamily="34" charset="0"/>
              <a:buChar char="•"/>
              <a:defRPr/>
            </a:pPr>
            <a:r>
              <a:rPr lang="da-DK" altLang="da-DK" smtClean="0"/>
              <a:t>30 pct. har modtaget psykologbistand</a:t>
            </a:r>
          </a:p>
          <a:p>
            <a:pPr eaLnBrk="1" fontAlgn="auto" hangingPunct="1">
              <a:spcAft>
                <a:spcPts val="0"/>
              </a:spcAft>
              <a:buFont typeface="Arial" pitchFamily="34" charset="0"/>
              <a:buChar char="•"/>
              <a:defRPr/>
            </a:pPr>
            <a:r>
              <a:rPr lang="da-DK" altLang="da-DK" smtClean="0"/>
              <a:t>21 pct. har haft psykiske lidelser</a:t>
            </a:r>
          </a:p>
          <a:p>
            <a:pPr eaLnBrk="1" fontAlgn="auto" hangingPunct="1">
              <a:spcAft>
                <a:spcPts val="0"/>
              </a:spcAft>
              <a:buFont typeface="Arial" pitchFamily="34" charset="0"/>
              <a:buChar char="•"/>
              <a:defRPr/>
            </a:pPr>
            <a:r>
              <a:rPr lang="da-DK" altLang="da-DK" smtClean="0"/>
              <a:t>27 pct. føler sig pressede</a:t>
            </a:r>
          </a:p>
          <a:p>
            <a:pPr eaLnBrk="1" fontAlgn="auto" hangingPunct="1">
              <a:spcAft>
                <a:spcPts val="0"/>
              </a:spcAft>
              <a:buFont typeface="Arial" pitchFamily="34" charset="0"/>
              <a:buChar char="•"/>
              <a:defRPr/>
            </a:pPr>
            <a:r>
              <a:rPr lang="da-DK" altLang="da-DK" sz="2800" i="1" smtClean="0"/>
              <a:t>”… ganske mange unge kvinder er følelsesmæssigt risikoudsatte: de døjer med psyko- emotionelle problemstillinger, der ytrer sig ved indadvendte symptomer og tager form som tristhed og selvskadelig adfærd</a:t>
            </a:r>
            <a:r>
              <a:rPr lang="da-DK" altLang="da-DK" i="1" smtClean="0"/>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p:txBody>
          <a:bodyPr/>
          <a:lstStyle/>
          <a:p>
            <a:pPr eaLnBrk="1" hangingPunct="1"/>
            <a:r>
              <a:rPr lang="da-DK" altLang="da-DK" smtClean="0"/>
              <a:t>Unge uden job og uddannelse</a:t>
            </a:r>
          </a:p>
        </p:txBody>
      </p:sp>
      <p:sp>
        <p:nvSpPr>
          <p:cNvPr id="18435" name="Pladsholder til indhold 2"/>
          <p:cNvSpPr>
            <a:spLocks noGrp="1"/>
          </p:cNvSpPr>
          <p:nvPr>
            <p:ph idx="1"/>
          </p:nvPr>
        </p:nvSpPr>
        <p:spPr/>
        <p:txBody>
          <a:bodyPr/>
          <a:lstStyle/>
          <a:p>
            <a:pPr eaLnBrk="1" hangingPunct="1"/>
            <a:r>
              <a:rPr lang="da-DK" altLang="da-DK" smtClean="0"/>
              <a:t>Forskning fra Rockwool Fonden</a:t>
            </a:r>
          </a:p>
          <a:p>
            <a:pPr eaLnBrk="1" hangingPunct="1"/>
            <a:r>
              <a:rPr lang="da-DK" altLang="da-DK" smtClean="0"/>
              <a:t>De har brug for hjælp til at skabe kontakter til virksomheder og til sociale netværk</a:t>
            </a:r>
          </a:p>
          <a:p>
            <a:pPr eaLnBrk="1" hangingPunct="1"/>
            <a:r>
              <a:rPr lang="da-DK" altLang="da-DK" i="1" smtClean="0"/>
              <a:t>”…hjælp til at finde egne styrker”.</a:t>
            </a:r>
          </a:p>
          <a:p>
            <a:pPr eaLnBrk="1" hangingPunct="1"/>
            <a:endParaRPr lang="da-DK" altLang="da-DK" smtClean="0"/>
          </a:p>
          <a:p>
            <a:pPr eaLnBrk="1" hangingPunct="1"/>
            <a:r>
              <a:rPr lang="da-DK" altLang="da-DK" smtClean="0"/>
              <a:t>”</a:t>
            </a:r>
            <a:r>
              <a:rPr lang="da-DK" altLang="da-DK" i="1" smtClean="0"/>
              <a:t>de udsatte unge skal have støtte til at udvikle de helt nødvendige og afgørende sociale og personlige kompetencer”.</a:t>
            </a:r>
            <a:endParaRPr lang="da-DK" altLang="da-DK" smtClean="0"/>
          </a:p>
          <a:p>
            <a:pPr lvl="3" eaLnBrk="1" hangingPunct="1">
              <a:buFont typeface="Arial" charset="0"/>
              <a:buNone/>
            </a:pPr>
            <a:r>
              <a:rPr lang="da-DK" altLang="da-DK" smtClean="0"/>
              <a:t>				(Mandag Morgen, nr. 13, 2015).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da-DK" altLang="da-DK" i="1" smtClean="0"/>
              <a:t>”Mellem drøm og mareridt”</a:t>
            </a:r>
          </a:p>
        </p:txBody>
      </p:sp>
      <p:sp>
        <p:nvSpPr>
          <p:cNvPr id="8195" name="Rectangle 3"/>
          <p:cNvSpPr>
            <a:spLocks noGrp="1" noChangeArrowheads="1"/>
          </p:cNvSpPr>
          <p:nvPr>
            <p:ph type="body" idx="1"/>
          </p:nvPr>
        </p:nvSpPr>
        <p:spPr/>
        <p:txBody>
          <a:bodyPr/>
          <a:lstStyle/>
          <a:p>
            <a:pPr>
              <a:lnSpc>
                <a:spcPct val="90000"/>
              </a:lnSpc>
            </a:pPr>
            <a:r>
              <a:rPr lang="da-DK" altLang="da-DK" sz="2800" smtClean="0"/>
              <a:t>Lisbeth Bendtsen</a:t>
            </a:r>
          </a:p>
          <a:p>
            <a:pPr>
              <a:lnSpc>
                <a:spcPct val="90000"/>
              </a:lnSpc>
            </a:pPr>
            <a:r>
              <a:rPr lang="da-DK" altLang="da-DK" sz="2800" i="1" smtClean="0"/>
              <a:t>”Unges fortællinger om engle, dæmoner, anerkendelse og skam”</a:t>
            </a:r>
          </a:p>
          <a:p>
            <a:pPr>
              <a:lnSpc>
                <a:spcPct val="90000"/>
              </a:lnSpc>
            </a:pPr>
            <a:r>
              <a:rPr lang="da-DK" altLang="da-DK" sz="2800" smtClean="0"/>
              <a:t>Kravet om selvrealisering  - leve op til….</a:t>
            </a:r>
          </a:p>
          <a:p>
            <a:pPr>
              <a:lnSpc>
                <a:spcPct val="90000"/>
              </a:lnSpc>
            </a:pPr>
            <a:r>
              <a:rPr lang="da-DK" altLang="da-DK" sz="2800" smtClean="0"/>
              <a:t>Oplevelsen af ikke at slå til</a:t>
            </a:r>
          </a:p>
          <a:p>
            <a:pPr>
              <a:lnSpc>
                <a:spcPct val="90000"/>
              </a:lnSpc>
            </a:pPr>
            <a:r>
              <a:rPr lang="da-DK" altLang="da-DK" sz="2800" smtClean="0"/>
              <a:t>Ydre kontrol – indre kaos</a:t>
            </a:r>
          </a:p>
          <a:p>
            <a:pPr>
              <a:lnSpc>
                <a:spcPct val="90000"/>
              </a:lnSpc>
            </a:pPr>
            <a:r>
              <a:rPr lang="da-DK" altLang="da-DK" sz="2800" smtClean="0"/>
              <a:t>Negative billeder: dæmonisering og skam</a:t>
            </a:r>
          </a:p>
          <a:p>
            <a:pPr>
              <a:lnSpc>
                <a:spcPct val="90000"/>
              </a:lnSpc>
            </a:pPr>
            <a:r>
              <a:rPr lang="da-DK" altLang="da-DK" sz="2800" smtClean="0"/>
              <a:t>Vejen frem: anerkendelse og støtte</a:t>
            </a:r>
          </a:p>
          <a:p>
            <a:pPr>
              <a:lnSpc>
                <a:spcPct val="90000"/>
              </a:lnSpc>
            </a:pPr>
            <a:r>
              <a:rPr lang="da-DK" altLang="da-DK" sz="2800" smtClean="0"/>
              <a:t>Narrativ terapi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1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19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819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819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81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p:cNvSpPr>
            <a:spLocks noGrp="1"/>
          </p:cNvSpPr>
          <p:nvPr>
            <p:ph type="title"/>
          </p:nvPr>
        </p:nvSpPr>
        <p:spPr/>
        <p:txBody>
          <a:bodyPr/>
          <a:lstStyle/>
          <a:p>
            <a:pPr eaLnBrk="1" hangingPunct="1"/>
            <a:r>
              <a:rPr lang="da-DK" altLang="da-DK" smtClean="0"/>
              <a:t>Hvad er karakterdannelse?</a:t>
            </a:r>
          </a:p>
        </p:txBody>
      </p:sp>
      <p:sp>
        <p:nvSpPr>
          <p:cNvPr id="3" name="Pladsholder til indhold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da-DK" dirty="0" smtClean="0"/>
              <a:t>Robusthed</a:t>
            </a:r>
          </a:p>
          <a:p>
            <a:pPr eaLnBrk="1" fontAlgn="auto" hangingPunct="1">
              <a:spcAft>
                <a:spcPts val="0"/>
              </a:spcAft>
              <a:buFont typeface="Arial" pitchFamily="34" charset="0"/>
              <a:buChar char="•"/>
              <a:defRPr/>
            </a:pPr>
            <a:r>
              <a:rPr lang="da-DK" dirty="0" smtClean="0"/>
              <a:t>Selvstændighed</a:t>
            </a:r>
          </a:p>
          <a:p>
            <a:pPr eaLnBrk="1" fontAlgn="auto" hangingPunct="1">
              <a:spcAft>
                <a:spcPts val="0"/>
              </a:spcAft>
              <a:buFont typeface="Arial" pitchFamily="34" charset="0"/>
              <a:buChar char="•"/>
              <a:defRPr/>
            </a:pPr>
            <a:r>
              <a:rPr lang="da-DK" dirty="0" smtClean="0"/>
              <a:t>Modstandskraft</a:t>
            </a:r>
          </a:p>
          <a:p>
            <a:pPr eaLnBrk="1" fontAlgn="auto" hangingPunct="1">
              <a:spcAft>
                <a:spcPts val="0"/>
              </a:spcAft>
              <a:buFont typeface="Arial" pitchFamily="34" charset="0"/>
              <a:buChar char="•"/>
              <a:defRPr/>
            </a:pPr>
            <a:r>
              <a:rPr lang="da-DK" dirty="0" smtClean="0"/>
              <a:t>Vedholdenhed</a:t>
            </a:r>
          </a:p>
          <a:p>
            <a:pPr eaLnBrk="1" fontAlgn="auto" hangingPunct="1">
              <a:spcAft>
                <a:spcPts val="0"/>
              </a:spcAft>
              <a:buFont typeface="Arial" pitchFamily="34" charset="0"/>
              <a:buChar char="•"/>
              <a:defRPr/>
            </a:pPr>
            <a:r>
              <a:rPr lang="da-DK" dirty="0" smtClean="0"/>
              <a:t>Selvkontrol</a:t>
            </a:r>
          </a:p>
          <a:p>
            <a:pPr eaLnBrk="1" fontAlgn="auto" hangingPunct="1">
              <a:spcAft>
                <a:spcPts val="0"/>
              </a:spcAft>
              <a:buFont typeface="Arial" pitchFamily="34" charset="0"/>
              <a:buChar char="•"/>
              <a:defRPr/>
            </a:pPr>
            <a:r>
              <a:rPr lang="da-DK" dirty="0" smtClean="0"/>
              <a:t>Samvittighedsfuldhed</a:t>
            </a:r>
          </a:p>
          <a:p>
            <a:pPr eaLnBrk="1" fontAlgn="auto" hangingPunct="1">
              <a:spcAft>
                <a:spcPts val="0"/>
              </a:spcAft>
              <a:buFont typeface="Arial" pitchFamily="34" charset="0"/>
              <a:buChar char="•"/>
              <a:defRPr/>
            </a:pPr>
            <a:r>
              <a:rPr lang="da-DK" dirty="0" smtClean="0"/>
              <a:t>Nysgerrighed</a:t>
            </a:r>
          </a:p>
          <a:p>
            <a:pPr eaLnBrk="1" fontAlgn="auto" hangingPunct="1">
              <a:spcAft>
                <a:spcPts val="0"/>
              </a:spcAft>
              <a:buFont typeface="Arial" pitchFamily="34" charset="0"/>
              <a:buChar char="•"/>
              <a:defRPr/>
            </a:pPr>
            <a:r>
              <a:rPr lang="da-DK" dirty="0" smtClean="0"/>
              <a:t>Samarbejdsevne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p:txBody>
          <a:bodyPr/>
          <a:lstStyle/>
          <a:p>
            <a:pPr eaLnBrk="1" hangingPunct="1"/>
            <a:r>
              <a:rPr lang="da-DK" altLang="da-DK" smtClean="0"/>
              <a:t>Andre udtryk lidt i samme retning</a:t>
            </a:r>
          </a:p>
        </p:txBody>
      </p:sp>
      <p:sp>
        <p:nvSpPr>
          <p:cNvPr id="5123" name="Pladsholder til indhold 2"/>
          <p:cNvSpPr>
            <a:spLocks noGrp="1"/>
          </p:cNvSpPr>
          <p:nvPr>
            <p:ph idx="1"/>
          </p:nvPr>
        </p:nvSpPr>
        <p:spPr/>
        <p:txBody>
          <a:bodyPr/>
          <a:lstStyle/>
          <a:p>
            <a:pPr eaLnBrk="1" hangingPunct="1"/>
            <a:r>
              <a:rPr lang="da-DK" altLang="da-DK" smtClean="0"/>
              <a:t>Dannelse</a:t>
            </a:r>
          </a:p>
          <a:p>
            <a:pPr eaLnBrk="1" hangingPunct="1"/>
            <a:r>
              <a:rPr lang="da-DK" altLang="da-DK" smtClean="0"/>
              <a:t>Personlighed</a:t>
            </a:r>
          </a:p>
          <a:p>
            <a:pPr eaLnBrk="1" hangingPunct="1"/>
            <a:r>
              <a:rPr lang="da-DK" altLang="da-DK" smtClean="0"/>
              <a:t>Selvværd</a:t>
            </a:r>
          </a:p>
          <a:p>
            <a:pPr eaLnBrk="1" hangingPunct="1"/>
            <a:r>
              <a:rPr lang="da-DK" altLang="da-DK" smtClean="0"/>
              <a:t>Selvudvikling</a:t>
            </a:r>
          </a:p>
          <a:p>
            <a:pPr eaLnBrk="1" hangingPunct="1"/>
            <a:r>
              <a:rPr lang="da-DK" altLang="da-DK" i="1" smtClean="0"/>
              <a:t>En indre målestok</a:t>
            </a:r>
          </a:p>
          <a:p>
            <a:pPr eaLnBrk="1" hangingPunct="1"/>
            <a:endParaRPr lang="da-DK" altLang="da-DK" smtClean="0"/>
          </a:p>
          <a:p>
            <a:pPr eaLnBrk="1" hangingPunct="1"/>
            <a:r>
              <a:rPr lang="da-DK" altLang="da-DK" smtClean="0"/>
              <a:t>Karakter handler om det personlige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a-DK" altLang="da-DK" smtClean="0"/>
              <a:t>Dagsorden</a:t>
            </a:r>
          </a:p>
        </p:txBody>
      </p:sp>
      <p:sp>
        <p:nvSpPr>
          <p:cNvPr id="5123" name="Pladsholder til indhold 4"/>
          <p:cNvSpPr>
            <a:spLocks noGrp="1"/>
          </p:cNvSpPr>
          <p:nvPr>
            <p:ph idx="1"/>
          </p:nvPr>
        </p:nvSpPr>
        <p:spPr/>
        <p:txBody>
          <a:bodyPr/>
          <a:lstStyle/>
          <a:p>
            <a:r>
              <a:rPr lang="da-DK" altLang="da-DK" smtClean="0"/>
              <a:t>Mange unge er udsatte, sårbare, giver op – er i risiko for dropout</a:t>
            </a:r>
          </a:p>
          <a:p>
            <a:r>
              <a:rPr lang="da-DK" altLang="da-DK" smtClean="0"/>
              <a:t>Spørgsmålet er både hvorfor?</a:t>
            </a:r>
          </a:p>
          <a:p>
            <a:r>
              <a:rPr lang="da-DK" altLang="da-DK" smtClean="0"/>
              <a:t>Og hvordan vi giver dem mod og robusthed til at overvinde deres sårbarhed?</a:t>
            </a:r>
          </a:p>
          <a:p>
            <a:r>
              <a:rPr lang="da-DK" altLang="da-DK" smtClean="0"/>
              <a:t>Nøgleordene er sårbarhed – robusthed og karakterdannelse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MARSHMALLOWS"/>
          <p:cNvPicPr>
            <a:picLocks noChangeAspect="1" noChangeArrowheads="1"/>
          </p:cNvPicPr>
          <p:nvPr/>
        </p:nvPicPr>
        <p:blipFill>
          <a:blip r:embed="rId2">
            <a:extLst>
              <a:ext uri="{28A0092B-C50C-407E-A947-70E740481C1C}">
                <a14:useLocalDpi xmlns:a14="http://schemas.microsoft.com/office/drawing/2010/main" val="0"/>
              </a:ext>
            </a:extLst>
          </a:blip>
          <a:srcRect l="19437" r="14481"/>
          <a:stretch>
            <a:fillRect/>
          </a:stretch>
        </p:blipFill>
        <p:spPr bwMode="auto">
          <a:xfrm>
            <a:off x="107950" y="238125"/>
            <a:ext cx="9036050" cy="661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kstboks 2"/>
          <p:cNvSpPr txBox="1">
            <a:spLocks noChangeArrowheads="1"/>
          </p:cNvSpPr>
          <p:nvPr/>
        </p:nvSpPr>
        <p:spPr bwMode="auto">
          <a:xfrm>
            <a:off x="1763713" y="1628775"/>
            <a:ext cx="4270375"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a-DK" altLang="da-DK" sz="5400"/>
              <a:t>Skumfidus</a:t>
            </a:r>
          </a:p>
          <a:p>
            <a:pPr eaLnBrk="1" hangingPunct="1">
              <a:spcBef>
                <a:spcPct val="0"/>
              </a:spcBef>
              <a:buFontTx/>
              <a:buNone/>
            </a:pPr>
            <a:r>
              <a:rPr lang="da-DK" altLang="da-DK" sz="5400"/>
              <a:t>eksperimentet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eaLnBrk="1" fontAlgn="auto" hangingPunct="1">
              <a:spcAft>
                <a:spcPts val="0"/>
              </a:spcAft>
              <a:defRPr/>
            </a:pPr>
            <a:r>
              <a:rPr lang="da-DK" dirty="0" smtClean="0"/>
              <a:t/>
            </a:r>
            <a:br>
              <a:rPr lang="da-DK" dirty="0" smtClean="0"/>
            </a:br>
            <a:r>
              <a:rPr lang="da-DK" dirty="0" smtClean="0"/>
              <a:t>Walter </a:t>
            </a:r>
            <a:r>
              <a:rPr lang="da-DK" dirty="0" err="1" smtClean="0"/>
              <a:t>Mischel</a:t>
            </a:r>
            <a:r>
              <a:rPr lang="da-DK" dirty="0" smtClean="0"/>
              <a:t>, Stanford, USA</a:t>
            </a:r>
            <a:br>
              <a:rPr lang="da-DK" dirty="0" smtClean="0"/>
            </a:br>
            <a:endParaRPr lang="da-DK" dirty="0" smtClean="0"/>
          </a:p>
        </p:txBody>
      </p:sp>
      <p:sp>
        <p:nvSpPr>
          <p:cNvPr id="15363" name="Pladsholder til indhold 2"/>
          <p:cNvSpPr>
            <a:spLocks noGrp="1"/>
          </p:cNvSpPr>
          <p:nvPr>
            <p:ph idx="1"/>
          </p:nvPr>
        </p:nvSpPr>
        <p:spPr/>
        <p:txBody>
          <a:bodyPr/>
          <a:lstStyle/>
          <a:p>
            <a:pPr eaLnBrk="1" hangingPunct="1"/>
            <a:r>
              <a:rPr lang="da-DK" altLang="da-DK" smtClean="0"/>
              <a:t>Første eksperiment 1970</a:t>
            </a:r>
          </a:p>
          <a:p>
            <a:pPr eaLnBrk="1" hangingPunct="1"/>
            <a:r>
              <a:rPr lang="da-DK" altLang="da-DK" smtClean="0"/>
              <a:t>Børn 4-6 år sidder med en skumfidus på en tallerken</a:t>
            </a:r>
          </a:p>
          <a:p>
            <a:pPr eaLnBrk="1" hangingPunct="1"/>
            <a:r>
              <a:rPr lang="da-DK" altLang="da-DK" smtClean="0"/>
              <a:t>Hvis de kan vente et kvarter med at spise får de en til!</a:t>
            </a:r>
          </a:p>
          <a:p>
            <a:pPr eaLnBrk="1" hangingPunct="1"/>
            <a:r>
              <a:rPr lang="da-DK" altLang="da-DK" smtClean="0"/>
              <a:t>Og de kæmpede med sagen</a:t>
            </a:r>
          </a:p>
          <a:p>
            <a:pPr eaLnBrk="1" hangingPunct="1"/>
            <a:endParaRPr lang="da-DK" altLang="da-DK" smtClean="0"/>
          </a:p>
          <a:p>
            <a:pPr eaLnBrk="1" hangingPunct="1"/>
            <a:r>
              <a:rPr lang="da-DK" altLang="da-DK" smtClean="0"/>
              <a:t>nogle kunne udsætte og få belønningen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denkorteavis.dk/wp-content/uploads/2012/08/marshmallow-experiment.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l="12440" r="17497"/>
          <a:stretch>
            <a:fillRect/>
          </a:stretch>
        </p:blipFill>
        <p:spPr bwMode="auto">
          <a:xfrm>
            <a:off x="0" y="260350"/>
            <a:ext cx="9021763" cy="718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static.forskning.no/00/33/65/73/marshmallow-girl-large_Non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200" y="0"/>
            <a:ext cx="10325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i1.ytimg.com/vi/4L-n8Z7G0ic/maxresdefault.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l="12952" r="18098"/>
          <a:stretch>
            <a:fillRect/>
          </a:stretch>
        </p:blipFill>
        <p:spPr bwMode="auto">
          <a:xfrm>
            <a:off x="323850" y="115888"/>
            <a:ext cx="8820150"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el 1"/>
          <p:cNvSpPr>
            <a:spLocks noGrp="1"/>
          </p:cNvSpPr>
          <p:nvPr>
            <p:ph type="title"/>
          </p:nvPr>
        </p:nvSpPr>
        <p:spPr/>
        <p:txBody>
          <a:bodyPr/>
          <a:lstStyle/>
          <a:p>
            <a:pPr eaLnBrk="1" hangingPunct="1"/>
            <a:r>
              <a:rPr lang="da-DK" altLang="da-DK" smtClean="0"/>
              <a:t>Børnene blev fulgt i 20 år </a:t>
            </a:r>
          </a:p>
        </p:txBody>
      </p:sp>
      <p:sp>
        <p:nvSpPr>
          <p:cNvPr id="19459" name="Pladsholder til indhold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da-DK" dirty="0" smtClean="0"/>
              <a:t>Børn der kunne udsætte klarer sig bedst igennem livet</a:t>
            </a:r>
          </a:p>
          <a:p>
            <a:pPr eaLnBrk="1" fontAlgn="auto" hangingPunct="1">
              <a:spcAft>
                <a:spcPts val="0"/>
              </a:spcAft>
              <a:buFont typeface="Arial" pitchFamily="34" charset="0"/>
              <a:buChar char="•"/>
              <a:defRPr/>
            </a:pPr>
            <a:r>
              <a:rPr lang="da-DK" dirty="0" smtClean="0"/>
              <a:t>Større kompetence </a:t>
            </a:r>
          </a:p>
          <a:p>
            <a:pPr eaLnBrk="1" fontAlgn="auto" hangingPunct="1">
              <a:spcAft>
                <a:spcPts val="0"/>
              </a:spcAft>
              <a:buFont typeface="Arial" pitchFamily="34" charset="0"/>
              <a:buChar char="•"/>
              <a:defRPr/>
            </a:pPr>
            <a:r>
              <a:rPr lang="da-DK" dirty="0" smtClean="0"/>
              <a:t>Bedre uddannelse</a:t>
            </a:r>
          </a:p>
          <a:p>
            <a:pPr eaLnBrk="1" fontAlgn="auto" hangingPunct="1">
              <a:spcAft>
                <a:spcPts val="0"/>
              </a:spcAft>
              <a:buFont typeface="Arial" pitchFamily="34" charset="0"/>
              <a:buChar char="•"/>
              <a:defRPr/>
            </a:pPr>
            <a:r>
              <a:rPr lang="da-DK" dirty="0" smtClean="0"/>
              <a:t>Holder sig fri af risikofaktorer</a:t>
            </a:r>
          </a:p>
          <a:p>
            <a:pPr eaLnBrk="1" fontAlgn="auto" hangingPunct="1">
              <a:spcAft>
                <a:spcPts val="0"/>
              </a:spcAft>
              <a:buFont typeface="Arial" pitchFamily="34" charset="0"/>
              <a:buChar char="•"/>
              <a:defRPr/>
            </a:pPr>
            <a:endParaRPr lang="da-DK" dirty="0" smtClean="0"/>
          </a:p>
          <a:p>
            <a:pPr eaLnBrk="1" fontAlgn="auto" hangingPunct="1">
              <a:spcAft>
                <a:spcPts val="0"/>
              </a:spcAft>
              <a:buFont typeface="Arial" pitchFamily="34" charset="0"/>
              <a:buChar char="•"/>
              <a:defRPr/>
            </a:pPr>
            <a:r>
              <a:rPr lang="da-DK" i="1" dirty="0" smtClean="0"/>
              <a:t>selvstændighed</a:t>
            </a:r>
          </a:p>
          <a:p>
            <a:pPr eaLnBrk="1" fontAlgn="auto" hangingPunct="1">
              <a:spcAft>
                <a:spcPts val="0"/>
              </a:spcAft>
              <a:buFont typeface="Arial" pitchFamily="34" charset="0"/>
              <a:buChar char="•"/>
              <a:defRPr/>
            </a:pPr>
            <a:r>
              <a:rPr lang="da-DK" i="1" dirty="0" smtClean="0"/>
              <a:t>Selvkontrol</a:t>
            </a:r>
          </a:p>
          <a:p>
            <a:pPr eaLnBrk="1" fontAlgn="auto" hangingPunct="1">
              <a:spcAft>
                <a:spcPts val="0"/>
              </a:spcAft>
              <a:buFont typeface="Arial" pitchFamily="34" charset="0"/>
              <a:buChar char="•"/>
              <a:defRPr/>
            </a:pPr>
            <a:endParaRPr lang="da-DK" dirty="0" smtClean="0"/>
          </a:p>
          <a:p>
            <a:pPr eaLnBrk="1" fontAlgn="auto" hangingPunct="1">
              <a:spcAft>
                <a:spcPts val="0"/>
              </a:spcAft>
              <a:buFont typeface="Arial" pitchFamily="34" charset="0"/>
              <a:buChar char="•"/>
              <a:defRPr/>
            </a:pPr>
            <a:endParaRPr lang="da-DK"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45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p:txBody>
          <a:bodyPr/>
          <a:lstStyle/>
          <a:p>
            <a:pPr eaLnBrk="1" hangingPunct="1"/>
            <a:r>
              <a:rPr lang="da-DK" altLang="da-DK" smtClean="0"/>
              <a:t>En undersøgelse fra New Zealand</a:t>
            </a:r>
          </a:p>
        </p:txBody>
      </p:sp>
      <p:sp>
        <p:nvSpPr>
          <p:cNvPr id="19459" name="Pladsholder til indhold 2"/>
          <p:cNvSpPr>
            <a:spLocks noGrp="1"/>
          </p:cNvSpPr>
          <p:nvPr>
            <p:ph idx="1"/>
          </p:nvPr>
        </p:nvSpPr>
        <p:spPr/>
        <p:txBody>
          <a:bodyPr/>
          <a:lstStyle/>
          <a:p>
            <a:pPr eaLnBrk="1" hangingPunct="1"/>
            <a:r>
              <a:rPr lang="da-DK" altLang="da-DK" smtClean="0"/>
              <a:t>1037 børn født i Dunedin 1972-73</a:t>
            </a:r>
          </a:p>
          <a:p>
            <a:pPr eaLnBrk="1" hangingPunct="1"/>
            <a:r>
              <a:rPr lang="da-DK" altLang="da-DK" smtClean="0"/>
              <a:t>Fulgt til de blev 32 år</a:t>
            </a:r>
          </a:p>
          <a:p>
            <a:pPr eaLnBrk="1" hangingPunct="1"/>
            <a:r>
              <a:rPr lang="da-DK" altLang="da-DK" smtClean="0"/>
              <a:t>Graden af selvkontrol i barndommen 3-11 år</a:t>
            </a:r>
          </a:p>
          <a:p>
            <a:pPr eaLnBrk="1" hangingPunct="1"/>
            <a:r>
              <a:rPr lang="da-DK" altLang="da-DK" smtClean="0"/>
              <a:t>Forudsiger sundhed, uddannelse, karriere, kriminalitet, misbrug</a:t>
            </a:r>
          </a:p>
          <a:p>
            <a:pPr eaLnBrk="1" hangingPunct="1"/>
            <a:r>
              <a:rPr lang="da-DK" altLang="da-DK" smtClean="0"/>
              <a:t>Selvkontrol er en selvstændig faktor</a:t>
            </a:r>
          </a:p>
          <a:p>
            <a:pPr eaLnBrk="1" hangingPunct="1"/>
            <a:r>
              <a:rPr lang="da-DK" altLang="da-DK" smtClean="0"/>
              <a:t>Men hvad er selvregulering?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4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p:txBody>
          <a:bodyPr/>
          <a:lstStyle/>
          <a:p>
            <a:pPr eaLnBrk="1" hangingPunct="1"/>
            <a:r>
              <a:rPr lang="da-DK" altLang="da-DK" smtClean="0"/>
              <a:t>Selvregulering</a:t>
            </a:r>
          </a:p>
        </p:txBody>
      </p:sp>
      <p:sp>
        <p:nvSpPr>
          <p:cNvPr id="29699" name="Pladsholder til indhold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da-DK" altLang="da-DK" dirty="0" smtClean="0"/>
              <a:t>At kunne tåle en vis frustration uden  at bryde sammen</a:t>
            </a:r>
          </a:p>
          <a:p>
            <a:pPr eaLnBrk="1" fontAlgn="auto" hangingPunct="1">
              <a:spcAft>
                <a:spcPts val="0"/>
              </a:spcAft>
              <a:buFont typeface="Arial" pitchFamily="34" charset="0"/>
              <a:buChar char="•"/>
              <a:defRPr/>
            </a:pPr>
            <a:r>
              <a:rPr lang="da-DK" altLang="da-DK" dirty="0" smtClean="0"/>
              <a:t> udsætte en belønning</a:t>
            </a:r>
          </a:p>
          <a:p>
            <a:pPr eaLnBrk="1" fontAlgn="auto" hangingPunct="1">
              <a:spcAft>
                <a:spcPts val="0"/>
              </a:spcAft>
              <a:buFont typeface="Arial" pitchFamily="34" charset="0"/>
              <a:buChar char="•"/>
              <a:defRPr/>
            </a:pPr>
            <a:r>
              <a:rPr lang="da-DK" altLang="da-DK" dirty="0" smtClean="0"/>
              <a:t>Tænke lidt langsigtet</a:t>
            </a:r>
          </a:p>
          <a:p>
            <a:pPr eaLnBrk="1" fontAlgn="auto" hangingPunct="1">
              <a:spcAft>
                <a:spcPts val="0"/>
              </a:spcAft>
              <a:buFont typeface="Arial" pitchFamily="34" charset="0"/>
              <a:buChar char="•"/>
              <a:defRPr/>
            </a:pPr>
            <a:r>
              <a:rPr lang="da-DK" altLang="da-DK" dirty="0" smtClean="0"/>
              <a:t>Overveje en situation</a:t>
            </a:r>
          </a:p>
          <a:p>
            <a:pPr eaLnBrk="1" fontAlgn="auto" hangingPunct="1">
              <a:spcAft>
                <a:spcPts val="0"/>
              </a:spcAft>
              <a:buFont typeface="Arial" pitchFamily="34" charset="0"/>
              <a:buChar char="•"/>
              <a:defRPr/>
            </a:pPr>
            <a:r>
              <a:rPr lang="da-DK" altLang="da-DK" dirty="0" smtClean="0"/>
              <a:t>Kunne vælge fra</a:t>
            </a:r>
          </a:p>
          <a:p>
            <a:pPr eaLnBrk="1" fontAlgn="auto" hangingPunct="1">
              <a:spcAft>
                <a:spcPts val="0"/>
              </a:spcAft>
              <a:buFont typeface="Arial" pitchFamily="34" charset="0"/>
              <a:buChar char="•"/>
              <a:defRPr/>
            </a:pPr>
            <a:r>
              <a:rPr lang="da-DK" altLang="da-DK" i="1" dirty="0" smtClean="0"/>
              <a:t>Hvornår skal børn kunne det?</a:t>
            </a:r>
          </a:p>
          <a:p>
            <a:pPr eaLnBrk="1" fontAlgn="auto" hangingPunct="1">
              <a:spcAft>
                <a:spcPts val="0"/>
              </a:spcAft>
              <a:buFont typeface="Arial" pitchFamily="34" charset="0"/>
              <a:buChar char="•"/>
              <a:defRPr/>
            </a:pPr>
            <a:r>
              <a:rPr lang="da-DK" altLang="da-DK" dirty="0" smtClean="0"/>
              <a:t>Opdragelsen skal hjælpe dem på vej fra de er 3-4 år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69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6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p:txBody>
          <a:bodyPr/>
          <a:lstStyle/>
          <a:p>
            <a:pPr eaLnBrk="1" hangingPunct="1"/>
            <a:r>
              <a:rPr lang="da-DK" altLang="da-DK" smtClean="0"/>
              <a:t>Selvdisciplin?</a:t>
            </a:r>
          </a:p>
        </p:txBody>
      </p:sp>
      <p:sp>
        <p:nvSpPr>
          <p:cNvPr id="11267" name="Pladsholder til indhold 2"/>
          <p:cNvSpPr>
            <a:spLocks noGrp="1"/>
          </p:cNvSpPr>
          <p:nvPr>
            <p:ph idx="1"/>
          </p:nvPr>
        </p:nvSpPr>
        <p:spPr/>
        <p:txBody>
          <a:bodyPr/>
          <a:lstStyle/>
          <a:p>
            <a:pPr eaLnBrk="1" hangingPunct="1"/>
            <a:r>
              <a:rPr lang="da-DK" altLang="da-DK" smtClean="0"/>
              <a:t>Naomi Katznelson (</a:t>
            </a:r>
            <a:r>
              <a:rPr lang="da-DK" altLang="da-DK" i="1" smtClean="0"/>
              <a:t>Politiken, 2013</a:t>
            </a:r>
            <a:r>
              <a:rPr lang="da-DK" altLang="da-DK" smtClean="0"/>
              <a:t>)</a:t>
            </a:r>
          </a:p>
          <a:p>
            <a:pPr eaLnBrk="1" hangingPunct="1"/>
            <a:r>
              <a:rPr lang="da-DK" altLang="da-DK" smtClean="0"/>
              <a:t>Mange unge kæmper med selvdisciplin – andre har for meget af den</a:t>
            </a:r>
          </a:p>
          <a:p>
            <a:pPr eaLnBrk="1" hangingPunct="1"/>
            <a:r>
              <a:rPr lang="da-DK" altLang="da-DK" i="1" smtClean="0"/>
              <a:t>”Vi kan se behovet for at selvmotivere sig bliver større, men ingen kan byde ind med, hvordan man lærer unge at motivere sig selv og disciplinere sig. Det er en stor opgave for uddannelsessystemet fremover: hvordan fremmer vi det?”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p:txBody>
          <a:bodyPr/>
          <a:lstStyle/>
          <a:p>
            <a:pPr eaLnBrk="1" hangingPunct="1"/>
            <a:r>
              <a:rPr lang="da-DK" altLang="da-DK" smtClean="0"/>
              <a:t>Hvad er selvstændighed?</a:t>
            </a:r>
          </a:p>
        </p:txBody>
      </p:sp>
      <p:sp>
        <p:nvSpPr>
          <p:cNvPr id="39939" name="Pladsholder til indhold 2"/>
          <p:cNvSpPr>
            <a:spLocks noGrp="1"/>
          </p:cNvSpPr>
          <p:nvPr>
            <p:ph idx="1"/>
          </p:nvPr>
        </p:nvSpPr>
        <p:spPr>
          <a:xfrm>
            <a:off x="468313" y="1628775"/>
            <a:ext cx="8229600" cy="4525963"/>
          </a:xfrm>
        </p:spPr>
        <p:txBody>
          <a:bodyPr rtlCol="0">
            <a:normAutofit fontScale="85000" lnSpcReduction="20000"/>
          </a:bodyPr>
          <a:lstStyle/>
          <a:p>
            <a:pPr eaLnBrk="1" fontAlgn="auto" hangingPunct="1">
              <a:spcAft>
                <a:spcPts val="0"/>
              </a:spcAft>
              <a:buFont typeface="Arial" pitchFamily="34" charset="0"/>
              <a:buChar char="•"/>
              <a:defRPr/>
            </a:pPr>
            <a:r>
              <a:rPr lang="da-DK" dirty="0" smtClean="0"/>
              <a:t>Klare opgaver selv</a:t>
            </a:r>
          </a:p>
          <a:p>
            <a:pPr eaLnBrk="1" fontAlgn="auto" hangingPunct="1">
              <a:spcAft>
                <a:spcPts val="0"/>
              </a:spcAft>
              <a:buFont typeface="Arial" pitchFamily="34" charset="0"/>
              <a:buChar char="•"/>
              <a:defRPr/>
            </a:pPr>
            <a:r>
              <a:rPr lang="da-DK" dirty="0" smtClean="0"/>
              <a:t>Overholde aftaler</a:t>
            </a:r>
          </a:p>
          <a:p>
            <a:pPr eaLnBrk="1" fontAlgn="auto" hangingPunct="1">
              <a:spcAft>
                <a:spcPts val="0"/>
              </a:spcAft>
              <a:buFont typeface="Arial" pitchFamily="34" charset="0"/>
              <a:buChar char="•"/>
              <a:defRPr/>
            </a:pPr>
            <a:r>
              <a:rPr lang="da-DK" dirty="0" smtClean="0"/>
              <a:t>Være mobil i trafikken osv. </a:t>
            </a:r>
          </a:p>
          <a:p>
            <a:pPr eaLnBrk="1" fontAlgn="auto" hangingPunct="1">
              <a:spcAft>
                <a:spcPts val="0"/>
              </a:spcAft>
              <a:buFont typeface="Arial" pitchFamily="34" charset="0"/>
              <a:buChar char="•"/>
              <a:defRPr/>
            </a:pPr>
            <a:endParaRPr lang="da-DK" dirty="0" smtClean="0"/>
          </a:p>
          <a:p>
            <a:pPr eaLnBrk="1" fontAlgn="auto" hangingPunct="1">
              <a:spcAft>
                <a:spcPts val="0"/>
              </a:spcAft>
              <a:buFont typeface="Arial" pitchFamily="34" charset="0"/>
              <a:buChar char="•"/>
              <a:defRPr/>
            </a:pPr>
            <a:r>
              <a:rPr lang="da-DK" dirty="0" smtClean="0"/>
              <a:t>Selvstændighed er også noget andet:</a:t>
            </a:r>
          </a:p>
          <a:p>
            <a:pPr eaLnBrk="1" fontAlgn="auto" hangingPunct="1">
              <a:spcAft>
                <a:spcPts val="0"/>
              </a:spcAft>
              <a:buFont typeface="Arial" pitchFamily="34" charset="0"/>
              <a:buChar char="•"/>
              <a:defRPr/>
            </a:pPr>
            <a:endParaRPr lang="da-DK" dirty="0" smtClean="0"/>
          </a:p>
          <a:p>
            <a:pPr eaLnBrk="1" fontAlgn="auto" hangingPunct="1">
              <a:spcAft>
                <a:spcPts val="0"/>
              </a:spcAft>
              <a:buFont typeface="Arial" pitchFamily="34" charset="0"/>
              <a:buChar char="•"/>
              <a:defRPr/>
            </a:pPr>
            <a:r>
              <a:rPr lang="da-DK" dirty="0" smtClean="0"/>
              <a:t>Eftertænksomhed</a:t>
            </a:r>
          </a:p>
          <a:p>
            <a:pPr eaLnBrk="1" fontAlgn="auto" hangingPunct="1">
              <a:spcAft>
                <a:spcPts val="0"/>
              </a:spcAft>
              <a:buFont typeface="Arial" pitchFamily="34" charset="0"/>
              <a:buChar char="•"/>
              <a:defRPr/>
            </a:pPr>
            <a:r>
              <a:rPr lang="da-DK" dirty="0" smtClean="0"/>
              <a:t>Nysgerrighed</a:t>
            </a:r>
          </a:p>
          <a:p>
            <a:pPr eaLnBrk="1" fontAlgn="auto" hangingPunct="1">
              <a:spcAft>
                <a:spcPts val="0"/>
              </a:spcAft>
              <a:buFont typeface="Arial" pitchFamily="34" charset="0"/>
              <a:buChar char="•"/>
              <a:defRPr/>
            </a:pPr>
            <a:r>
              <a:rPr lang="da-DK" dirty="0" smtClean="0"/>
              <a:t>Vedholdenhed</a:t>
            </a:r>
          </a:p>
          <a:p>
            <a:pPr eaLnBrk="1" fontAlgn="auto" hangingPunct="1">
              <a:spcAft>
                <a:spcPts val="0"/>
              </a:spcAft>
              <a:buFont typeface="Arial" pitchFamily="34" charset="0"/>
              <a:buChar char="•"/>
              <a:defRPr/>
            </a:pPr>
            <a:r>
              <a:rPr lang="da-DK" dirty="0" smtClean="0"/>
              <a:t>selvkontrol</a:t>
            </a:r>
          </a:p>
          <a:p>
            <a:pPr eaLnBrk="1" fontAlgn="auto" hangingPunct="1">
              <a:spcAft>
                <a:spcPts val="0"/>
              </a:spcAft>
              <a:buFont typeface="Arial" pitchFamily="34" charset="0"/>
              <a:buChar char="•"/>
              <a:defRPr/>
            </a:pPr>
            <a:endParaRPr lang="da-DK"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939">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9939">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99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eaLnBrk="1" hangingPunct="1"/>
            <a:r>
              <a:rPr lang="da-DK" altLang="da-DK" smtClean="0"/>
              <a:t>Pia er 17 år og lige begyndt</a:t>
            </a:r>
          </a:p>
        </p:txBody>
      </p:sp>
      <p:sp>
        <p:nvSpPr>
          <p:cNvPr id="15363" name="Pladsholder til indhold 2"/>
          <p:cNvSpPr>
            <a:spLocks noGrp="1"/>
          </p:cNvSpPr>
          <p:nvPr>
            <p:ph idx="1"/>
          </p:nvPr>
        </p:nvSpPr>
        <p:spPr/>
        <p:txBody>
          <a:bodyPr/>
          <a:lstStyle/>
          <a:p>
            <a:pPr eaLnBrk="1" hangingPunct="1"/>
            <a:r>
              <a:rPr lang="da-DK" altLang="da-DK" smtClean="0"/>
              <a:t>På grundforløbet på social- og sundhedsskolen</a:t>
            </a:r>
          </a:p>
          <a:p>
            <a:pPr eaLnBrk="1" hangingPunct="1"/>
            <a:r>
              <a:rPr lang="da-DK" altLang="da-DK" smtClean="0"/>
              <a:t>En dag vil hun måske også læse videre til sygeplejerske, siger hun</a:t>
            </a:r>
          </a:p>
          <a:p>
            <a:pPr eaLnBrk="1" hangingPunct="1"/>
            <a:r>
              <a:rPr lang="da-DK" altLang="da-DK" smtClean="0"/>
              <a:t>hun bor sammen med mor, stedfar og fire mindre søskende i en tre-værelses lejlighed</a:t>
            </a:r>
          </a:p>
          <a:p>
            <a:pPr eaLnBrk="1" hangingPunct="1"/>
            <a:r>
              <a:rPr lang="da-DK" altLang="da-DK" smtClean="0"/>
              <a:t>Hun synes det er svært at finde tid til sig selv</a:t>
            </a:r>
          </a:p>
          <a:p>
            <a:pPr eaLnBrk="1" hangingPunct="1">
              <a:buFont typeface="Arial" charset="0"/>
              <a:buNone/>
            </a:pPr>
            <a:endParaRPr lang="da-DK" altLang="da-DK"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p:txBody>
          <a:bodyPr/>
          <a:lstStyle/>
          <a:p>
            <a:pPr eaLnBrk="1" hangingPunct="1"/>
            <a:r>
              <a:rPr lang="da-DK" altLang="da-DK" smtClean="0"/>
              <a:t>Søren Kierkegaard har ret</a:t>
            </a:r>
          </a:p>
        </p:txBody>
      </p:sp>
      <p:sp>
        <p:nvSpPr>
          <p:cNvPr id="25603" name="Pladsholder til indhold 2"/>
          <p:cNvSpPr>
            <a:spLocks noGrp="1"/>
          </p:cNvSpPr>
          <p:nvPr>
            <p:ph idx="1"/>
          </p:nvPr>
        </p:nvSpPr>
        <p:spPr/>
        <p:txBody>
          <a:bodyPr/>
          <a:lstStyle/>
          <a:p>
            <a:pPr eaLnBrk="1" hangingPunct="1"/>
            <a:r>
              <a:rPr lang="da-DK" altLang="da-DK" smtClean="0"/>
              <a:t>Selvet vokser ud af treklangen krop - psyke og ånd</a:t>
            </a:r>
          </a:p>
          <a:p>
            <a:pPr eaLnBrk="1" hangingPunct="1"/>
            <a:r>
              <a:rPr lang="da-DK" altLang="da-DK" i="1" smtClean="0"/>
              <a:t>”Mennesket er en syntese af det sjælelige og det legemlige. Men en syntese er utænkelig, når de tvende ikke enes i det tredje. Dette tredje er ånden”.</a:t>
            </a:r>
          </a:p>
          <a:p>
            <a:pPr eaLnBrk="1" hangingPunct="1"/>
            <a:r>
              <a:rPr lang="da-DK" altLang="da-DK" smtClean="0"/>
              <a:t> vi gør ånden og ”sjælen” hjemløs</a:t>
            </a:r>
          </a:p>
          <a:p>
            <a:pPr eaLnBrk="1" hangingPunct="1"/>
            <a:r>
              <a:rPr lang="da-DK" altLang="da-DK" smtClean="0"/>
              <a:t>Derfor får mange børn og unge ”ondt i sjælen”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pPr eaLnBrk="1" hangingPunct="1"/>
            <a:r>
              <a:rPr lang="da-DK" altLang="da-DK" smtClean="0"/>
              <a:t>Hvad er kernen i selvet?</a:t>
            </a:r>
          </a:p>
        </p:txBody>
      </p:sp>
      <p:graphicFrame>
        <p:nvGraphicFramePr>
          <p:cNvPr id="3" name="Diagram 2"/>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p:txBody>
          <a:bodyPr/>
          <a:lstStyle/>
          <a:p>
            <a:pPr eaLnBrk="1" hangingPunct="1"/>
            <a:r>
              <a:rPr lang="da-DK" altLang="da-DK" smtClean="0"/>
              <a:t>Men hvad  er ”det jeg er” ?</a:t>
            </a:r>
          </a:p>
        </p:txBody>
      </p:sp>
      <p:sp>
        <p:nvSpPr>
          <p:cNvPr id="3" name="Pladsholder til indhold 2"/>
          <p:cNvSpPr>
            <a:spLocks noGrp="1"/>
          </p:cNvSpPr>
          <p:nvPr>
            <p:ph idx="1"/>
          </p:nvPr>
        </p:nvSpPr>
        <p:spPr/>
        <p:txBody>
          <a:bodyPr/>
          <a:lstStyle/>
          <a:p>
            <a:pPr eaLnBrk="1" hangingPunct="1"/>
            <a:r>
              <a:rPr lang="da-DK" altLang="da-DK" smtClean="0"/>
              <a:t>De tilbagevendende positive selvoplevelser</a:t>
            </a:r>
          </a:p>
          <a:p>
            <a:pPr eaLnBrk="1" hangingPunct="1"/>
            <a:r>
              <a:rPr lang="da-DK" altLang="da-DK" smtClean="0"/>
              <a:t>Med anerkendelse fra andre</a:t>
            </a:r>
          </a:p>
          <a:p>
            <a:pPr eaLnBrk="1" hangingPunct="1"/>
            <a:r>
              <a:rPr lang="da-DK" altLang="da-DK" smtClean="0"/>
              <a:t>Troen på at være noget værd</a:t>
            </a:r>
          </a:p>
          <a:p>
            <a:pPr eaLnBrk="1" hangingPunct="1"/>
            <a:r>
              <a:rPr lang="da-DK" altLang="da-DK" smtClean="0"/>
              <a:t>Gentagne bekræftelser fra andre</a:t>
            </a:r>
          </a:p>
          <a:p>
            <a:pPr eaLnBrk="1" hangingPunct="1"/>
            <a:r>
              <a:rPr lang="da-DK" altLang="da-DK" smtClean="0"/>
              <a:t>Oplevelser af at kunne regulere egne følelser og reaktioner</a:t>
            </a:r>
          </a:p>
          <a:p>
            <a:pPr eaLnBrk="1" hangingPunct="1"/>
            <a:r>
              <a:rPr lang="da-DK" altLang="da-DK" smtClean="0"/>
              <a:t>Selvet er dybtliggende mønstre af erfaringer med selvregulering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el 1"/>
          <p:cNvSpPr>
            <a:spLocks noGrp="1"/>
          </p:cNvSpPr>
          <p:nvPr>
            <p:ph type="title"/>
          </p:nvPr>
        </p:nvSpPr>
        <p:spPr/>
        <p:txBody>
          <a:bodyPr rtlCol="0">
            <a:normAutofit fontScale="90000"/>
          </a:bodyPr>
          <a:lstStyle/>
          <a:p>
            <a:pPr eaLnBrk="1" fontAlgn="auto" hangingPunct="1">
              <a:spcAft>
                <a:spcPts val="0"/>
              </a:spcAft>
              <a:defRPr/>
            </a:pPr>
            <a:r>
              <a:rPr lang="da-DK" altLang="da-DK" dirty="0" smtClean="0"/>
              <a:t>Hvordan styrker man børn og unges karakterdannelse?</a:t>
            </a:r>
          </a:p>
        </p:txBody>
      </p:sp>
      <p:sp>
        <p:nvSpPr>
          <p:cNvPr id="23555" name="Pladsholder til indhold 2"/>
          <p:cNvSpPr>
            <a:spLocks noGrp="1"/>
          </p:cNvSpPr>
          <p:nvPr>
            <p:ph idx="1"/>
          </p:nvPr>
        </p:nvSpPr>
        <p:spPr/>
        <p:txBody>
          <a:bodyPr/>
          <a:lstStyle/>
          <a:p>
            <a:pPr eaLnBrk="1" hangingPunct="1"/>
            <a:r>
              <a:rPr lang="da-DK" altLang="da-DK" smtClean="0"/>
              <a:t>Synlig og tydelig struktur</a:t>
            </a:r>
          </a:p>
          <a:p>
            <a:pPr eaLnBrk="1" hangingPunct="1"/>
            <a:r>
              <a:rPr lang="da-DK" altLang="da-DK" smtClean="0"/>
              <a:t>Ved at hjælpe børn/unge til at blive bevidste om den</a:t>
            </a:r>
          </a:p>
          <a:p>
            <a:pPr eaLnBrk="1" hangingPunct="1"/>
            <a:r>
              <a:rPr lang="da-DK" altLang="da-DK" smtClean="0"/>
              <a:t>og fokusere på processen – mere end resultatet</a:t>
            </a:r>
          </a:p>
          <a:p>
            <a:pPr eaLnBrk="1" hangingPunct="1"/>
            <a:r>
              <a:rPr lang="da-DK" altLang="da-DK" smtClean="0"/>
              <a:t>Men hvor ligger processen?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1"/>
          <p:cNvSpPr>
            <a:spLocks noGrp="1"/>
          </p:cNvSpPr>
          <p:nvPr>
            <p:ph type="title"/>
          </p:nvPr>
        </p:nvSpPr>
        <p:spPr/>
        <p:txBody>
          <a:bodyPr/>
          <a:lstStyle/>
          <a:p>
            <a:pPr eaLnBrk="1" hangingPunct="1"/>
            <a:r>
              <a:rPr lang="da-DK" altLang="da-DK" smtClean="0"/>
              <a:t>Hvordan går man ind i </a:t>
            </a:r>
            <a:r>
              <a:rPr lang="da-DK" altLang="da-DK" i="1" smtClean="0"/>
              <a:t>processen?</a:t>
            </a:r>
          </a:p>
        </p:txBody>
      </p:sp>
      <p:sp>
        <p:nvSpPr>
          <p:cNvPr id="31747" name="Pladsholder til indhold 2"/>
          <p:cNvSpPr>
            <a:spLocks noGrp="1"/>
          </p:cNvSpPr>
          <p:nvPr>
            <p:ph idx="1"/>
          </p:nvPr>
        </p:nvSpPr>
        <p:spPr/>
        <p:txBody>
          <a:bodyPr/>
          <a:lstStyle/>
          <a:p>
            <a:pPr eaLnBrk="1" hangingPunct="1"/>
            <a:r>
              <a:rPr lang="da-DK" altLang="da-DK" i="1" smtClean="0"/>
              <a:t>Drengen der har været i Zoo med sin far</a:t>
            </a:r>
          </a:p>
          <a:p>
            <a:pPr eaLnBrk="1" hangingPunct="1"/>
            <a:r>
              <a:rPr lang="da-DK" altLang="da-DK" i="1" smtClean="0"/>
              <a:t>Gå over broen</a:t>
            </a:r>
          </a:p>
          <a:p>
            <a:pPr eaLnBrk="1" hangingPunct="1"/>
            <a:r>
              <a:rPr lang="da-DK" altLang="da-DK" smtClean="0"/>
              <a:t>Tage del i den, spørge til den, udvikle den: give ny erkendelse</a:t>
            </a:r>
          </a:p>
          <a:p>
            <a:pPr eaLnBrk="1" hangingPunct="1"/>
            <a:r>
              <a:rPr lang="da-DK" altLang="da-DK" smtClean="0"/>
              <a:t>Tegningen, matematikopgaven, guitartræningen, kartoffelskrælningen, stileskrivningen,beretningen</a:t>
            </a:r>
          </a:p>
          <a:p>
            <a:pPr eaLnBrk="1" hangingPunct="1"/>
            <a:r>
              <a:rPr lang="da-DK" altLang="da-DK" smtClean="0"/>
              <a:t>I processen ligger børns </a:t>
            </a:r>
            <a:r>
              <a:rPr lang="da-DK" altLang="da-DK" i="1" smtClean="0"/>
              <a:t>læringskraft</a:t>
            </a:r>
            <a:endParaRPr lang="da-DK" altLang="da-DK" smtClean="0"/>
          </a:p>
          <a:p>
            <a:pPr eaLnBrk="1" hangingPunct="1"/>
            <a:endParaRPr lang="da-DK" altLang="da-DK" smtClean="0"/>
          </a:p>
          <a:p>
            <a:pPr eaLnBrk="1" hangingPunct="1"/>
            <a:endParaRPr lang="da-DK" altLang="da-DK"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pPr eaLnBrk="1" hangingPunct="1"/>
            <a:r>
              <a:rPr lang="da-DK" altLang="da-DK" smtClean="0"/>
              <a:t>Over broen til Pia</a:t>
            </a:r>
          </a:p>
        </p:txBody>
      </p:sp>
      <p:sp>
        <p:nvSpPr>
          <p:cNvPr id="17411" name="Pladsholder til indhold 2"/>
          <p:cNvSpPr>
            <a:spLocks noGrp="1"/>
          </p:cNvSpPr>
          <p:nvPr>
            <p:ph idx="1"/>
          </p:nvPr>
        </p:nvSpPr>
        <p:spPr/>
        <p:txBody>
          <a:bodyPr/>
          <a:lstStyle/>
          <a:p>
            <a:pPr eaLnBrk="1" hangingPunct="1"/>
            <a:r>
              <a:rPr lang="da-DK" altLang="da-DK" smtClean="0"/>
              <a:t>Fortæl om dine tanker – hvor er du nu – hvad tænker du mest på, når du vil ud af tristheden?</a:t>
            </a:r>
          </a:p>
          <a:p>
            <a:pPr eaLnBrk="1" hangingPunct="1"/>
            <a:r>
              <a:rPr lang="da-DK" altLang="da-DK" smtClean="0"/>
              <a:t>Støtte hende i refleksionsprocessen og</a:t>
            </a:r>
          </a:p>
          <a:p>
            <a:pPr eaLnBrk="1" hangingPunct="1"/>
            <a:r>
              <a:rPr lang="da-DK" altLang="da-DK" smtClean="0"/>
              <a:t>Hendes afprøvning af nye </a:t>
            </a:r>
            <a:r>
              <a:rPr lang="da-DK" altLang="da-DK" i="1" smtClean="0"/>
              <a:t>selv-strategier</a:t>
            </a:r>
            <a:r>
              <a:rPr lang="da-DK" altLang="da-DK" smtClean="0"/>
              <a:t> </a:t>
            </a:r>
          </a:p>
          <a:p>
            <a:pPr eaLnBrk="1" hangingPunct="1"/>
            <a:r>
              <a:rPr lang="da-DK" altLang="da-DK" smtClean="0"/>
              <a:t>frem mod selvværd og autonomi</a:t>
            </a:r>
          </a:p>
          <a:p>
            <a:pPr eaLnBrk="1" hangingPunct="1"/>
            <a:r>
              <a:rPr lang="da-DK" altLang="da-DK" smtClean="0"/>
              <a:t>Relationens troværdighed</a:t>
            </a:r>
          </a:p>
          <a:p>
            <a:pPr eaLnBrk="1" hangingPunct="1"/>
            <a:r>
              <a:rPr lang="da-DK" altLang="da-DK" smtClean="0"/>
              <a:t>Normer, der støtter en personlig dannelsesproces – frem for konkurrence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pPr eaLnBrk="1" hangingPunct="1"/>
            <a:r>
              <a:rPr lang="da-DK" altLang="da-DK" smtClean="0"/>
              <a:t>Hvad binder der hele sammen?</a:t>
            </a:r>
            <a:endParaRPr lang="da-DK" altLang="da-DK" i="1" smtClean="0"/>
          </a:p>
        </p:txBody>
      </p:sp>
      <p:sp>
        <p:nvSpPr>
          <p:cNvPr id="33795" name="Pladsholder til indhold 2"/>
          <p:cNvSpPr>
            <a:spLocks noGrp="1"/>
          </p:cNvSpPr>
          <p:nvPr>
            <p:ph idx="1"/>
          </p:nvPr>
        </p:nvSpPr>
        <p:spPr/>
        <p:txBody>
          <a:bodyPr/>
          <a:lstStyle/>
          <a:p>
            <a:pPr eaLnBrk="1" hangingPunct="1"/>
            <a:r>
              <a:rPr lang="da-DK" altLang="da-DK" smtClean="0"/>
              <a:t>Læring kommer ikke af sig selv, den skal skabes  </a:t>
            </a:r>
          </a:p>
          <a:p>
            <a:pPr eaLnBrk="1" hangingPunct="1"/>
            <a:r>
              <a:rPr lang="da-DK" altLang="da-DK" i="1" smtClean="0"/>
              <a:t>Læringskraft </a:t>
            </a:r>
            <a:r>
              <a:rPr lang="da-DK" altLang="da-DK" smtClean="0"/>
              <a:t>er den personlige energi og styrke, der lægges i processen</a:t>
            </a:r>
          </a:p>
          <a:p>
            <a:pPr eaLnBrk="1" hangingPunct="1"/>
            <a:r>
              <a:rPr lang="da-DK" altLang="da-DK" smtClean="0"/>
              <a:t>Selvkontrollen i processen</a:t>
            </a:r>
          </a:p>
          <a:p>
            <a:pPr eaLnBrk="1" hangingPunct="1"/>
            <a:r>
              <a:rPr lang="da-DK" altLang="da-DK" smtClean="0"/>
              <a:t>Derfor skal eleven inddrages i proces, der får dem til at overtage kontrollen med deres parathed og robusthed </a:t>
            </a:r>
          </a:p>
          <a:p>
            <a:pPr eaLnBrk="1" hangingPunct="1"/>
            <a:endParaRPr lang="da-DK" altLang="da-DK" sz="4000"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p:nvPr>
        </p:nvSpPr>
        <p:spPr/>
        <p:txBody>
          <a:bodyPr/>
          <a:lstStyle/>
          <a:p>
            <a:r>
              <a:rPr lang="da-DK" altLang="da-DK" smtClean="0"/>
              <a:t>Referencer</a:t>
            </a:r>
          </a:p>
        </p:txBody>
      </p:sp>
      <p:sp>
        <p:nvSpPr>
          <p:cNvPr id="39939" name="Pladsholder til indhold 2"/>
          <p:cNvSpPr>
            <a:spLocks noGrp="1"/>
          </p:cNvSpPr>
          <p:nvPr>
            <p:ph idx="1"/>
          </p:nvPr>
        </p:nvSpPr>
        <p:spPr/>
        <p:txBody>
          <a:bodyPr/>
          <a:lstStyle/>
          <a:p>
            <a:r>
              <a:rPr lang="da-DK" altLang="da-DK" sz="2800" smtClean="0"/>
              <a:t>Andersen, F. Ørsted (2014)</a:t>
            </a:r>
            <a:r>
              <a:rPr lang="da-DK" altLang="da-DK" sz="2800" i="1" smtClean="0"/>
              <a:t>Trivsel, læring og udvikling for drenge på kanten. </a:t>
            </a:r>
            <a:r>
              <a:rPr lang="da-DK" altLang="da-DK" sz="2800" smtClean="0"/>
              <a:t>Århus Universitet.</a:t>
            </a:r>
          </a:p>
          <a:p>
            <a:r>
              <a:rPr lang="da-DK" altLang="da-DK" sz="2800" smtClean="0"/>
              <a:t>Claxton, G. et al.(2011) </a:t>
            </a:r>
            <a:r>
              <a:rPr lang="da-DK" altLang="da-DK" sz="2800" i="1" smtClean="0"/>
              <a:t>The Learning Powered School.</a:t>
            </a:r>
            <a:r>
              <a:rPr lang="da-DK" altLang="da-DK" sz="2800" smtClean="0"/>
              <a:t> Bristol: TLO Limited.</a:t>
            </a:r>
          </a:p>
          <a:p>
            <a:r>
              <a:rPr lang="da-DK" altLang="da-DK" sz="2800" smtClean="0"/>
              <a:t>Jørgensen, P. Schultz (2014) </a:t>
            </a:r>
            <a:r>
              <a:rPr lang="da-DK" altLang="da-DK" sz="2800" i="1" smtClean="0"/>
              <a:t>Styrke dit barn karakter. </a:t>
            </a:r>
            <a:r>
              <a:rPr lang="da-DK" altLang="da-DK" sz="2800" smtClean="0"/>
              <a:t>Kristeligt Dagblads Forlag</a:t>
            </a:r>
          </a:p>
          <a:p>
            <a:r>
              <a:rPr lang="da-DK" altLang="da-DK" sz="2800" smtClean="0"/>
              <a:t>Ottosen, M. Heide (2010) </a:t>
            </a:r>
            <a:r>
              <a:rPr lang="da-DK" altLang="da-DK" sz="2800" i="1" smtClean="0"/>
              <a:t>Børn og unge i Danmark</a:t>
            </a:r>
            <a:r>
              <a:rPr lang="da-DK" altLang="da-DK" sz="2800" smtClean="0"/>
              <a:t>. Socialforskningsinstituttet.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pPr eaLnBrk="1" hangingPunct="1"/>
            <a:r>
              <a:rPr lang="da-DK" altLang="da-DK" smtClean="0"/>
              <a:t>hun er til tider plaget</a:t>
            </a:r>
          </a:p>
        </p:txBody>
      </p:sp>
      <p:sp>
        <p:nvSpPr>
          <p:cNvPr id="3" name="Pladsholder til indhold 2"/>
          <p:cNvSpPr>
            <a:spLocks noGrp="1"/>
          </p:cNvSpPr>
          <p:nvPr>
            <p:ph idx="1"/>
          </p:nvPr>
        </p:nvSpPr>
        <p:spPr/>
        <p:txBody>
          <a:bodyPr rtlCol="0">
            <a:normAutofit fontScale="85000" lnSpcReduction="20000"/>
          </a:bodyPr>
          <a:lstStyle/>
          <a:p>
            <a:pPr eaLnBrk="1" fontAlgn="auto" hangingPunct="1">
              <a:spcAft>
                <a:spcPts val="0"/>
              </a:spcAft>
              <a:buFont typeface="Arial" panose="020B0604020202020204" pitchFamily="34" charset="0"/>
              <a:buChar char="•"/>
              <a:defRPr/>
            </a:pPr>
            <a:r>
              <a:rPr lang="da-DK" dirty="0" smtClean="0"/>
              <a:t>Hun har mange negative tanker om sig selv</a:t>
            </a:r>
          </a:p>
          <a:p>
            <a:pPr eaLnBrk="1" fontAlgn="auto" hangingPunct="1">
              <a:spcAft>
                <a:spcPts val="0"/>
              </a:spcAft>
              <a:buFont typeface="Arial" panose="020B0604020202020204" pitchFamily="34" charset="0"/>
              <a:buChar char="•"/>
              <a:defRPr/>
            </a:pPr>
            <a:r>
              <a:rPr lang="da-DK" dirty="0" smtClean="0"/>
              <a:t>Om sit udseende, som hun ikke er tilfreds med</a:t>
            </a:r>
          </a:p>
          <a:p>
            <a:pPr eaLnBrk="1" fontAlgn="auto" hangingPunct="1">
              <a:spcAft>
                <a:spcPts val="0"/>
              </a:spcAft>
              <a:buFont typeface="Arial" panose="020B0604020202020204" pitchFamily="34" charset="0"/>
              <a:buChar char="•"/>
              <a:defRPr/>
            </a:pPr>
            <a:r>
              <a:rPr lang="da-DK" dirty="0" smtClean="0"/>
              <a:t> hendes overvægt bekymrer hende</a:t>
            </a:r>
          </a:p>
          <a:p>
            <a:pPr eaLnBrk="1" fontAlgn="auto" hangingPunct="1">
              <a:spcAft>
                <a:spcPts val="0"/>
              </a:spcAft>
              <a:buFont typeface="Arial" panose="020B0604020202020204" pitchFamily="34" charset="0"/>
              <a:buChar char="•"/>
              <a:defRPr/>
            </a:pPr>
            <a:r>
              <a:rPr lang="da-DK" dirty="0" smtClean="0"/>
              <a:t>Hun synes de andre i klassen ser ned på hende</a:t>
            </a:r>
          </a:p>
          <a:p>
            <a:pPr eaLnBrk="1" fontAlgn="auto" hangingPunct="1">
              <a:spcAft>
                <a:spcPts val="0"/>
              </a:spcAft>
              <a:buFont typeface="Arial" panose="020B0604020202020204" pitchFamily="34" charset="0"/>
              <a:buChar char="•"/>
              <a:defRPr/>
            </a:pPr>
            <a:r>
              <a:rPr lang="da-DK" dirty="0" smtClean="0"/>
              <a:t>Derfor siger hun ikke så meget i timerne</a:t>
            </a:r>
          </a:p>
          <a:p>
            <a:pPr eaLnBrk="1" fontAlgn="auto" hangingPunct="1">
              <a:spcAft>
                <a:spcPts val="0"/>
              </a:spcAft>
              <a:buFont typeface="Arial" panose="020B0604020202020204" pitchFamily="34" charset="0"/>
              <a:buChar char="•"/>
              <a:defRPr/>
            </a:pPr>
            <a:r>
              <a:rPr lang="da-DK" dirty="0" smtClean="0"/>
              <a:t>Holder sig ofte for sig selv</a:t>
            </a:r>
          </a:p>
          <a:p>
            <a:pPr eaLnBrk="1" fontAlgn="auto" hangingPunct="1">
              <a:spcAft>
                <a:spcPts val="0"/>
              </a:spcAft>
              <a:buFont typeface="Arial" panose="020B0604020202020204" pitchFamily="34" charset="0"/>
              <a:buChar char="•"/>
              <a:defRPr/>
            </a:pPr>
            <a:r>
              <a:rPr lang="da-DK" dirty="0" smtClean="0"/>
              <a:t>Har svært ved at sove om natten</a:t>
            </a:r>
          </a:p>
          <a:p>
            <a:pPr eaLnBrk="1" fontAlgn="auto" hangingPunct="1">
              <a:spcAft>
                <a:spcPts val="0"/>
              </a:spcAft>
              <a:buFont typeface="Arial" panose="020B0604020202020204" pitchFamily="34" charset="0"/>
              <a:buChar char="•"/>
              <a:defRPr/>
            </a:pPr>
            <a:r>
              <a:rPr lang="da-DK" dirty="0" smtClean="0"/>
              <a:t>Føler sig udmattet og irritabel</a:t>
            </a:r>
          </a:p>
          <a:p>
            <a:pPr eaLnBrk="1" fontAlgn="auto" hangingPunct="1">
              <a:spcAft>
                <a:spcPts val="0"/>
              </a:spcAft>
              <a:buFont typeface="Arial" panose="020B0604020202020204" pitchFamily="34" charset="0"/>
              <a:buChar char="•"/>
              <a:defRPr/>
            </a:pPr>
            <a:r>
              <a:rPr lang="da-DK" dirty="0" smtClean="0"/>
              <a:t>Hun kan ikke koncentrere sig om skolen</a:t>
            </a:r>
          </a:p>
          <a:p>
            <a:pPr eaLnBrk="1" fontAlgn="auto" hangingPunct="1">
              <a:spcAft>
                <a:spcPts val="0"/>
              </a:spcAft>
              <a:buFont typeface="Arial" panose="020B0604020202020204" pitchFamily="34" charset="0"/>
              <a:buChar char="•"/>
              <a:defRPr/>
            </a:pPr>
            <a:r>
              <a:rPr lang="da-DK" dirty="0" smtClean="0"/>
              <a:t>synes at verden er ”grå og trist” – og kan pludselig begynde at græde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lstStyle/>
          <a:p>
            <a:r>
              <a:rPr lang="da-DK" altLang="da-DK" smtClean="0"/>
              <a:t>Hvordan hjælper vi Pia?</a:t>
            </a:r>
          </a:p>
        </p:txBody>
      </p:sp>
      <p:sp>
        <p:nvSpPr>
          <p:cNvPr id="9219" name="Pladsholder til indhold 2"/>
          <p:cNvSpPr>
            <a:spLocks noGrp="1"/>
          </p:cNvSpPr>
          <p:nvPr>
            <p:ph idx="1"/>
          </p:nvPr>
        </p:nvSpPr>
        <p:spPr/>
        <p:txBody>
          <a:bodyPr/>
          <a:lstStyle/>
          <a:p>
            <a:r>
              <a:rPr lang="da-DK" altLang="da-DK" smtClean="0"/>
              <a:t>Hun skal ud af sin ensomhed</a:t>
            </a:r>
          </a:p>
          <a:p>
            <a:r>
              <a:rPr lang="da-DK" altLang="da-DK" smtClean="0"/>
              <a:t>Involveres i sociale relationer til de andre unge i gruppen</a:t>
            </a:r>
          </a:p>
          <a:p>
            <a:r>
              <a:rPr lang="da-DK" altLang="da-DK" smtClean="0"/>
              <a:t>Have et godt og tæt bånd til en eller flere voksne</a:t>
            </a:r>
          </a:p>
          <a:p>
            <a:r>
              <a:rPr lang="da-DK" altLang="da-DK" smtClean="0"/>
              <a:t>Kunne tale om sin situation: </a:t>
            </a:r>
            <a:r>
              <a:rPr lang="da-DK" altLang="da-DK" i="1" smtClean="0"/>
              <a:t>eksternalisering</a:t>
            </a:r>
          </a:p>
          <a:p>
            <a:endParaRPr lang="da-DK" altLang="da-DK" smtClean="0"/>
          </a:p>
          <a:p>
            <a:r>
              <a:rPr lang="da-DK" altLang="da-DK" smtClean="0"/>
              <a:t>Vi skal </a:t>
            </a:r>
            <a:r>
              <a:rPr lang="da-DK" altLang="da-DK" i="1" smtClean="0"/>
              <a:t>over broen –</a:t>
            </a:r>
            <a:r>
              <a:rPr lang="da-DK" altLang="da-DK" smtClean="0"/>
              <a:t> ind i Pias verden og støtte</a:t>
            </a:r>
          </a:p>
          <a:p>
            <a:endParaRPr lang="da-DK" altLang="da-DK"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p:txBody>
          <a:bodyPr/>
          <a:lstStyle/>
          <a:p>
            <a:pPr eaLnBrk="1" hangingPunct="1"/>
            <a:r>
              <a:rPr lang="da-DK" altLang="da-DK" smtClean="0"/>
              <a:t>Hvad er sårbarhed?</a:t>
            </a:r>
          </a:p>
        </p:txBody>
      </p:sp>
      <p:sp>
        <p:nvSpPr>
          <p:cNvPr id="7171" name="Pladsholder til indhold 2"/>
          <p:cNvSpPr>
            <a:spLocks noGrp="1"/>
          </p:cNvSpPr>
          <p:nvPr>
            <p:ph idx="1"/>
          </p:nvPr>
        </p:nvSpPr>
        <p:spPr/>
        <p:txBody>
          <a:bodyPr/>
          <a:lstStyle/>
          <a:p>
            <a:pPr eaLnBrk="1" hangingPunct="1"/>
            <a:r>
              <a:rPr lang="da-DK" altLang="da-DK" i="1" smtClean="0"/>
              <a:t>Genetisk sårbarhed</a:t>
            </a:r>
          </a:p>
          <a:p>
            <a:pPr eaLnBrk="1" hangingPunct="1"/>
            <a:r>
              <a:rPr lang="da-DK" altLang="da-DK" i="1" smtClean="0"/>
              <a:t>Tidlig erhvervet sårbarhed</a:t>
            </a:r>
          </a:p>
          <a:p>
            <a:pPr eaLnBrk="1" hangingPunct="1"/>
            <a:r>
              <a:rPr lang="da-DK" altLang="da-DK" smtClean="0"/>
              <a:t>Forhøjet sensitivitet</a:t>
            </a:r>
          </a:p>
          <a:p>
            <a:pPr eaLnBrk="1" hangingPunct="1"/>
            <a:r>
              <a:rPr lang="da-DK" altLang="da-DK" smtClean="0"/>
              <a:t>Lav selvværd</a:t>
            </a:r>
          </a:p>
          <a:p>
            <a:pPr eaLnBrk="1" hangingPunct="1"/>
            <a:r>
              <a:rPr lang="da-DK" altLang="da-DK" smtClean="0"/>
              <a:t>Selvusikkerhed</a:t>
            </a:r>
          </a:p>
          <a:p>
            <a:pPr eaLnBrk="1" hangingPunct="1"/>
            <a:r>
              <a:rPr lang="da-DK" altLang="da-DK" smtClean="0"/>
              <a:t>Social marginalisering</a:t>
            </a:r>
          </a:p>
          <a:p>
            <a:pPr eaLnBrk="1" hangingPunct="1"/>
            <a:r>
              <a:rPr lang="da-DK" altLang="da-DK" smtClean="0"/>
              <a:t>Svage coping-ressourcer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da-DK" altLang="da-DK" smtClean="0"/>
              <a:t>Udfordringen</a:t>
            </a:r>
          </a:p>
        </p:txBody>
      </p:sp>
      <p:sp>
        <p:nvSpPr>
          <p:cNvPr id="10243" name="Pladsholder til indhold 2"/>
          <p:cNvSpPr>
            <a:spLocks noGrp="1"/>
          </p:cNvSpPr>
          <p:nvPr>
            <p:ph idx="1"/>
          </p:nvPr>
        </p:nvSpPr>
        <p:spPr/>
        <p:txBody>
          <a:bodyPr/>
          <a:lstStyle/>
          <a:p>
            <a:r>
              <a:rPr lang="da-DK" altLang="da-DK" smtClean="0"/>
              <a:t>Hvordan får vi skabt en indre sammenhæng i den unges bevidsthed – mellem</a:t>
            </a:r>
          </a:p>
          <a:p>
            <a:r>
              <a:rPr lang="da-DK" altLang="da-DK" smtClean="0"/>
              <a:t>Tro på sig selv</a:t>
            </a:r>
          </a:p>
          <a:p>
            <a:r>
              <a:rPr lang="da-DK" altLang="da-DK" smtClean="0"/>
              <a:t>Forbundethed til andre</a:t>
            </a:r>
          </a:p>
          <a:p>
            <a:r>
              <a:rPr lang="da-DK" altLang="da-DK" smtClean="0"/>
              <a:t>Robusthed</a:t>
            </a:r>
          </a:p>
          <a:p>
            <a:r>
              <a:rPr lang="da-DK" altLang="da-DK" smtClean="0"/>
              <a:t>Og faglig engagement?</a:t>
            </a:r>
          </a:p>
          <a:p>
            <a:r>
              <a:rPr lang="da-DK" altLang="da-DK" i="1" smtClean="0"/>
              <a:t>Når vi nu ikke kan omgøre eller ændre tidligere negative livserfaringer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Billede 1" descr="10867646-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288" y="981075"/>
            <a:ext cx="8526462"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kstboks 2"/>
          <p:cNvSpPr txBox="1">
            <a:spLocks noChangeArrowheads="1"/>
          </p:cNvSpPr>
          <p:nvPr/>
        </p:nvSpPr>
        <p:spPr bwMode="auto">
          <a:xfrm>
            <a:off x="4572000" y="1341438"/>
            <a:ext cx="3354388"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a-DK" altLang="da-DK" sz="1800">
                <a:solidFill>
                  <a:schemeClr val="bg1"/>
                </a:solidFill>
                <a:latin typeface="Arial" charset="0"/>
              </a:rPr>
              <a:t> </a:t>
            </a:r>
            <a:r>
              <a:rPr lang="da-DK" altLang="da-DK" sz="4400">
                <a:solidFill>
                  <a:schemeClr val="bg1"/>
                </a:solidFill>
                <a:latin typeface="Arial" charset="0"/>
              </a:rPr>
              <a:t>Unge på </a:t>
            </a:r>
          </a:p>
          <a:p>
            <a:pPr eaLnBrk="1" hangingPunct="1">
              <a:spcBef>
                <a:spcPct val="0"/>
              </a:spcBef>
              <a:buFontTx/>
              <a:buNone/>
            </a:pPr>
            <a:r>
              <a:rPr lang="da-DK" altLang="da-DK" sz="4400">
                <a:solidFill>
                  <a:schemeClr val="bg1"/>
                </a:solidFill>
                <a:latin typeface="Arial" charset="0"/>
              </a:rPr>
              <a:t>fuldtidscamp</a:t>
            </a:r>
            <a:endParaRPr lang="da-DK" altLang="da-DK" sz="4400">
              <a:latin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lstStyle/>
          <a:p>
            <a:r>
              <a:rPr lang="da-DK" altLang="da-DK" i="1" smtClean="0"/>
              <a:t>Korte intensive læringsforløb</a:t>
            </a:r>
          </a:p>
        </p:txBody>
      </p:sp>
      <p:sp>
        <p:nvSpPr>
          <p:cNvPr id="12291" name="Pladsholder til indhold 2"/>
          <p:cNvSpPr>
            <a:spLocks noGrp="1"/>
          </p:cNvSpPr>
          <p:nvPr>
            <p:ph idx="1"/>
          </p:nvPr>
        </p:nvSpPr>
        <p:spPr/>
        <p:txBody>
          <a:bodyPr/>
          <a:lstStyle/>
          <a:p>
            <a:r>
              <a:rPr lang="da-DK" altLang="da-DK" smtClean="0"/>
              <a:t>Løkkefondens </a:t>
            </a:r>
            <a:r>
              <a:rPr lang="da-DK" altLang="da-DK" i="1" smtClean="0"/>
              <a:t>DrengeAkademi</a:t>
            </a:r>
          </a:p>
          <a:p>
            <a:r>
              <a:rPr lang="da-DK" altLang="da-DK" i="1" smtClean="0"/>
              <a:t>Københavnercampen</a:t>
            </a:r>
            <a:endParaRPr lang="da-DK" altLang="da-DK" smtClean="0"/>
          </a:p>
          <a:p>
            <a:r>
              <a:rPr lang="da-DK" altLang="da-DK" smtClean="0"/>
              <a:t>Intensive læringsforløb over 3 uger</a:t>
            </a:r>
          </a:p>
          <a:p>
            <a:r>
              <a:rPr lang="da-DK" altLang="da-DK" smtClean="0"/>
              <a:t>Strukturerede rammer</a:t>
            </a:r>
          </a:p>
          <a:p>
            <a:r>
              <a:rPr lang="da-DK" altLang="da-DK" smtClean="0"/>
              <a:t>Mentorordning</a:t>
            </a:r>
          </a:p>
          <a:p>
            <a:r>
              <a:rPr lang="da-DK" altLang="da-DK" smtClean="0"/>
              <a:t>Arbejde med karaktertræk: vedholdenhed, nysgerrighed, selvkontrol, samarbejde</a:t>
            </a:r>
          </a:p>
          <a:p>
            <a:endParaRPr lang="da-DK" altLang="da-DK"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1386</Words>
  <Application>Microsoft Office PowerPoint</Application>
  <PresentationFormat>Skærmshow (4:3)</PresentationFormat>
  <Paragraphs>221</Paragraphs>
  <Slides>37</Slides>
  <Notes>0</Notes>
  <HiddenSlides>0</HiddenSlides>
  <MMClips>0</MMClips>
  <ScaleCrop>false</ScaleCrop>
  <HeadingPairs>
    <vt:vector size="8" baseType="variant">
      <vt:variant>
        <vt:lpstr>Benyttede skrifttyper</vt:lpstr>
      </vt:variant>
      <vt:variant>
        <vt:i4>2</vt:i4>
      </vt:variant>
      <vt:variant>
        <vt:lpstr>Tema</vt:lpstr>
      </vt:variant>
      <vt:variant>
        <vt:i4>1</vt:i4>
      </vt:variant>
      <vt:variant>
        <vt:lpstr>Integrerede OLE-servere</vt:lpstr>
      </vt:variant>
      <vt:variant>
        <vt:i4>1</vt:i4>
      </vt:variant>
      <vt:variant>
        <vt:lpstr>Diastitler</vt:lpstr>
      </vt:variant>
      <vt:variant>
        <vt:i4>37</vt:i4>
      </vt:variant>
    </vt:vector>
  </HeadingPairs>
  <TitlesOfParts>
    <vt:vector size="41" baseType="lpstr">
      <vt:lpstr>Arial</vt:lpstr>
      <vt:lpstr>Calibri</vt:lpstr>
      <vt:lpstr>Kontortema</vt:lpstr>
      <vt:lpstr>Microsoft Excel-diagram</vt:lpstr>
      <vt:lpstr>Om sårbarhed, robusthed og karakterdannelse</vt:lpstr>
      <vt:lpstr>Dagsorden</vt:lpstr>
      <vt:lpstr>Pia er 17 år og lige begyndt</vt:lpstr>
      <vt:lpstr>hun er til tider plaget</vt:lpstr>
      <vt:lpstr>Hvordan hjælper vi Pia?</vt:lpstr>
      <vt:lpstr>Hvad er sårbarhed?</vt:lpstr>
      <vt:lpstr>Udfordringen</vt:lpstr>
      <vt:lpstr>PowerPoint-præsentation</vt:lpstr>
      <vt:lpstr>Korte intensive læringsforløb</vt:lpstr>
      <vt:lpstr>Resultater</vt:lpstr>
      <vt:lpstr>Min vurdering</vt:lpstr>
      <vt:lpstr>Hvorfor er det sådan i dag?</vt:lpstr>
      <vt:lpstr>I et videre perspektiv</vt:lpstr>
      <vt:lpstr>15 årige, symptomer dagligt</vt:lpstr>
      <vt:lpstr>SFI undersøgelsen 2010</vt:lpstr>
      <vt:lpstr>Unge uden job og uddannelse</vt:lpstr>
      <vt:lpstr>”Mellem drøm og mareridt”</vt:lpstr>
      <vt:lpstr>Hvad er karakterdannelse?</vt:lpstr>
      <vt:lpstr>Andre udtryk lidt i samme retning</vt:lpstr>
      <vt:lpstr>PowerPoint-præsentation</vt:lpstr>
      <vt:lpstr> Walter Mischel, Stanford, USA </vt:lpstr>
      <vt:lpstr>PowerPoint-præsentation</vt:lpstr>
      <vt:lpstr>PowerPoint-præsentation</vt:lpstr>
      <vt:lpstr>PowerPoint-præsentation</vt:lpstr>
      <vt:lpstr>Børnene blev fulgt i 20 år </vt:lpstr>
      <vt:lpstr>En undersøgelse fra New Zealand</vt:lpstr>
      <vt:lpstr>Selvregulering</vt:lpstr>
      <vt:lpstr>Selvdisciplin?</vt:lpstr>
      <vt:lpstr>Hvad er selvstændighed?</vt:lpstr>
      <vt:lpstr>Søren Kierkegaard har ret</vt:lpstr>
      <vt:lpstr>Hvad er kernen i selvet?</vt:lpstr>
      <vt:lpstr>Men hvad  er ”det jeg er” ?</vt:lpstr>
      <vt:lpstr>Hvordan styrker man børn og unges karakterdannelse?</vt:lpstr>
      <vt:lpstr>Hvordan går man ind i processen?</vt:lpstr>
      <vt:lpstr>Over broen til Pia</vt:lpstr>
      <vt:lpstr>Hvad binder der hele sammen?</vt:lpstr>
      <vt:lpstr>Referencer</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 parathed, robusthed og karakterdannelse</dc:title>
  <dc:creator>PerS</dc:creator>
  <cp:lastModifiedBy>Benny Wielandt - TEC</cp:lastModifiedBy>
  <cp:revision>9</cp:revision>
  <dcterms:created xsi:type="dcterms:W3CDTF">2015-04-14T09:46:06Z</dcterms:created>
  <dcterms:modified xsi:type="dcterms:W3CDTF">2015-10-30T08:56:06Z</dcterms:modified>
</cp:coreProperties>
</file>