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8" r:id="rId3"/>
  </p:sldMasterIdLst>
  <p:notesMasterIdLst>
    <p:notesMasterId r:id="rId45"/>
  </p:notesMasterIdLst>
  <p:handoutMasterIdLst>
    <p:handoutMasterId r:id="rId46"/>
  </p:handoutMasterIdLst>
  <p:sldIdLst>
    <p:sldId id="282" r:id="rId4"/>
    <p:sldId id="394" r:id="rId5"/>
    <p:sldId id="408" r:id="rId6"/>
    <p:sldId id="317" r:id="rId7"/>
    <p:sldId id="318" r:id="rId8"/>
    <p:sldId id="321" r:id="rId9"/>
    <p:sldId id="322" r:id="rId10"/>
    <p:sldId id="402" r:id="rId11"/>
    <p:sldId id="429" r:id="rId12"/>
    <p:sldId id="430" r:id="rId13"/>
    <p:sldId id="431" r:id="rId14"/>
    <p:sldId id="432" r:id="rId15"/>
    <p:sldId id="433" r:id="rId16"/>
    <p:sldId id="434" r:id="rId17"/>
    <p:sldId id="435" r:id="rId18"/>
    <p:sldId id="437" r:id="rId19"/>
    <p:sldId id="438" r:id="rId20"/>
    <p:sldId id="439" r:id="rId21"/>
    <p:sldId id="440" r:id="rId22"/>
    <p:sldId id="441" r:id="rId23"/>
    <p:sldId id="382" r:id="rId24"/>
    <p:sldId id="383" r:id="rId25"/>
    <p:sldId id="409" r:id="rId26"/>
    <p:sldId id="410" r:id="rId27"/>
    <p:sldId id="384"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Lst>
  <p:sldSz cx="9144000" cy="6858000" type="screen4x3"/>
  <p:notesSz cx="6805613" cy="9944100"/>
  <p:defaultTextStyle>
    <a:defPPr>
      <a:defRPr lang="en-GB"/>
    </a:defPPr>
    <a:lvl1pPr algn="l" rtl="0" fontAlgn="base">
      <a:lnSpc>
        <a:spcPts val="1800"/>
      </a:lnSpc>
      <a:spcBef>
        <a:spcPct val="0"/>
      </a:spcBef>
      <a:spcAft>
        <a:spcPct val="0"/>
      </a:spcAft>
      <a:defRPr sz="14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3669">
          <p15:clr>
            <a:srgbClr val="A4A3A4"/>
          </p15:clr>
        </p15:guide>
        <p15:guide id="2" orient="horz" pos="1570">
          <p15:clr>
            <a:srgbClr val="A4A3A4"/>
          </p15:clr>
        </p15:guide>
        <p15:guide id="3" pos="272">
          <p15:clr>
            <a:srgbClr val="A4A3A4"/>
          </p15:clr>
        </p15:guide>
        <p15:guide id="4" pos="5488">
          <p15:clr>
            <a:srgbClr val="A4A3A4"/>
          </p15:clr>
        </p15:guide>
        <p15:guide id="5" pos="2925">
          <p15:clr>
            <a:srgbClr val="A4A3A4"/>
          </p15:clr>
        </p15:guide>
        <p15:guide id="6" pos="2835">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dervisningsministeriet" initials="DG" lastIdx="0" clrIdx="0"/>
  <p:cmAuthor id="1" name="Undervisningsministeriet" initials="A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C73"/>
    <a:srgbClr val="DFD67F"/>
    <a:srgbClr val="BB8EBE"/>
    <a:srgbClr val="C0AE00"/>
    <a:srgbClr val="DB0962"/>
    <a:srgbClr val="781D7E"/>
    <a:srgbClr val="EBB7CE"/>
    <a:srgbClr val="537B8D"/>
    <a:srgbClr val="B6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86320" autoAdjust="0"/>
  </p:normalViewPr>
  <p:slideViewPr>
    <p:cSldViewPr>
      <p:cViewPr varScale="1">
        <p:scale>
          <a:sx n="129" d="100"/>
          <a:sy n="129" d="100"/>
        </p:scale>
        <p:origin x="1506" y="114"/>
      </p:cViewPr>
      <p:guideLst>
        <p:guide orient="horz" pos="3669"/>
        <p:guide orient="horz" pos="1570"/>
        <p:guide pos="272"/>
        <p:guide pos="5488"/>
        <p:guide pos="2925"/>
        <p:guide pos="2835"/>
      </p:guideLst>
    </p:cSldViewPr>
  </p:slideViewPr>
  <p:outlineViewPr>
    <p:cViewPr>
      <p:scale>
        <a:sx n="33" d="100"/>
        <a:sy n="33" d="100"/>
      </p:scale>
      <p:origin x="0" y="35700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98"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015558\Desktop\FTU\Fra%20unisas\2016\Tabeller%20til%20notat2016_h&#229;ndholdtudenKUB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1876714843536809"/>
          <c:y val="4.5830834613165623E-2"/>
          <c:w val="0.85350758376374958"/>
          <c:h val="0.63028725774927663"/>
        </c:manualLayout>
      </c:layout>
      <c:barChart>
        <c:barDir val="col"/>
        <c:grouping val="clustered"/>
        <c:varyColors val="0"/>
        <c:ser>
          <c:idx val="0"/>
          <c:order val="0"/>
          <c:tx>
            <c:strRef>
              <c:f>'Figur Region, forlader grundsk'!$B$21</c:f>
              <c:strCache>
                <c:ptCount val="1"/>
                <c:pt idx="0">
                  <c:v>Erhvervsfaglige uddannelser</c:v>
                </c:pt>
              </c:strCache>
            </c:strRef>
          </c:tx>
          <c:spPr>
            <a:solidFill>
              <a:schemeClr val="tx2"/>
            </a:solidFill>
          </c:spPr>
          <c:invertIfNegative val="0"/>
          <c:dLbls>
            <c:spPr>
              <a:noFill/>
              <a:ln>
                <a:noFill/>
              </a:ln>
              <a:effectLst/>
            </c:spPr>
            <c:txPr>
              <a:bodyPr/>
              <a:lstStyle/>
              <a:p>
                <a:pPr>
                  <a:defRPr sz="900"/>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 Region, forlader grundsk'!$A$22:$A$26</c:f>
              <c:strCache>
                <c:ptCount val="5"/>
                <c:pt idx="0">
                  <c:v>Hovedstaden</c:v>
                </c:pt>
                <c:pt idx="1">
                  <c:v>Midtjylland</c:v>
                </c:pt>
                <c:pt idx="2">
                  <c:v>Nordjylland</c:v>
                </c:pt>
                <c:pt idx="3">
                  <c:v>Sjælland</c:v>
                </c:pt>
                <c:pt idx="4">
                  <c:v>Syddanmark</c:v>
                </c:pt>
              </c:strCache>
            </c:strRef>
          </c:cat>
          <c:val>
            <c:numRef>
              <c:f>'Figur Region, forlader grundsk'!$B$22:$B$26</c:f>
              <c:numCache>
                <c:formatCode>0</c:formatCode>
                <c:ptCount val="5"/>
                <c:pt idx="0">
                  <c:v>13.563845560761521</c:v>
                </c:pt>
                <c:pt idx="1">
                  <c:v>19.367209971236818</c:v>
                </c:pt>
                <c:pt idx="2">
                  <c:v>21.945349001840576</c:v>
                </c:pt>
                <c:pt idx="3">
                  <c:v>20.232393116906156</c:v>
                </c:pt>
                <c:pt idx="4">
                  <c:v>19.513478743933103</c:v>
                </c:pt>
              </c:numCache>
            </c:numRef>
          </c:val>
          <c:extLst>
            <c:ext xmlns:c16="http://schemas.microsoft.com/office/drawing/2014/chart" uri="{C3380CC4-5D6E-409C-BE32-E72D297353CC}">
              <c16:uniqueId val="{00000000-D6C1-4B99-8C42-F1B7C6AB7A2A}"/>
            </c:ext>
          </c:extLst>
        </c:ser>
        <c:ser>
          <c:idx val="1"/>
          <c:order val="1"/>
          <c:tx>
            <c:strRef>
              <c:f>'Figur Region, forlader grundsk'!$C$21</c:f>
              <c:strCache>
                <c:ptCount val="1"/>
                <c:pt idx="0">
                  <c:v>Gymnasiale uddannelser</c:v>
                </c:pt>
              </c:strCache>
            </c:strRef>
          </c:tx>
          <c:invertIfNegative val="0"/>
          <c:dLbls>
            <c:spPr>
              <a:noFill/>
              <a:ln>
                <a:noFill/>
              </a:ln>
              <a:effectLst/>
            </c:spPr>
            <c:txPr>
              <a:bodyPr/>
              <a:lstStyle/>
              <a:p>
                <a:pPr>
                  <a:defRPr sz="900"/>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 Region, forlader grundsk'!$A$22:$A$26</c:f>
              <c:strCache>
                <c:ptCount val="5"/>
                <c:pt idx="0">
                  <c:v>Hovedstaden</c:v>
                </c:pt>
                <c:pt idx="1">
                  <c:v>Midtjylland</c:v>
                </c:pt>
                <c:pt idx="2">
                  <c:v>Nordjylland</c:v>
                </c:pt>
                <c:pt idx="3">
                  <c:v>Sjælland</c:v>
                </c:pt>
                <c:pt idx="4">
                  <c:v>Syddanmark</c:v>
                </c:pt>
              </c:strCache>
            </c:strRef>
          </c:cat>
          <c:val>
            <c:numRef>
              <c:f>'Figur Region, forlader grundsk'!$C$22:$C$26</c:f>
              <c:numCache>
                <c:formatCode>0</c:formatCode>
                <c:ptCount val="5"/>
                <c:pt idx="0">
                  <c:v>79.336931380107941</c:v>
                </c:pt>
                <c:pt idx="1">
                  <c:v>72.872722914669225</c:v>
                </c:pt>
                <c:pt idx="2">
                  <c:v>71.754212091179383</c:v>
                </c:pt>
                <c:pt idx="3">
                  <c:v>72.494234521908822</c:v>
                </c:pt>
                <c:pt idx="4">
                  <c:v>72.919712297526459</c:v>
                </c:pt>
              </c:numCache>
            </c:numRef>
          </c:val>
          <c:extLst>
            <c:ext xmlns:c16="http://schemas.microsoft.com/office/drawing/2014/chart" uri="{C3380CC4-5D6E-409C-BE32-E72D297353CC}">
              <c16:uniqueId val="{00000001-D6C1-4B99-8C42-F1B7C6AB7A2A}"/>
            </c:ext>
          </c:extLst>
        </c:ser>
        <c:ser>
          <c:idx val="2"/>
          <c:order val="2"/>
          <c:tx>
            <c:strRef>
              <c:f>'Figur Region, forlader grundsk'!$D$21</c:f>
              <c:strCache>
                <c:ptCount val="1"/>
                <c:pt idx="0">
                  <c:v>Særligt tilrettelagte ungdomsuddannelser</c:v>
                </c:pt>
              </c:strCache>
            </c:strRef>
          </c:tx>
          <c:invertIfNegative val="0"/>
          <c:dLbls>
            <c:spPr>
              <a:noFill/>
              <a:ln>
                <a:noFill/>
              </a:ln>
              <a:effectLst/>
            </c:spPr>
            <c:txPr>
              <a:bodyPr/>
              <a:lstStyle/>
              <a:p>
                <a:pPr>
                  <a:defRPr sz="900"/>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 Region, forlader grundsk'!$A$22:$A$26</c:f>
              <c:strCache>
                <c:ptCount val="5"/>
                <c:pt idx="0">
                  <c:v>Hovedstaden</c:v>
                </c:pt>
                <c:pt idx="1">
                  <c:v>Midtjylland</c:v>
                </c:pt>
                <c:pt idx="2">
                  <c:v>Nordjylland</c:v>
                </c:pt>
                <c:pt idx="3">
                  <c:v>Sjælland</c:v>
                </c:pt>
                <c:pt idx="4">
                  <c:v>Syddanmark</c:v>
                </c:pt>
              </c:strCache>
            </c:strRef>
          </c:cat>
          <c:val>
            <c:numRef>
              <c:f>'Figur Region, forlader grundsk'!$D$22:$D$26</c:f>
              <c:numCache>
                <c:formatCode>0</c:formatCode>
                <c:ptCount val="5"/>
                <c:pt idx="0">
                  <c:v>0.93707372041990389</c:v>
                </c:pt>
                <c:pt idx="1">
                  <c:v>1.3722435282837968</c:v>
                </c:pt>
                <c:pt idx="2">
                  <c:v>1.0618717258955119</c:v>
                </c:pt>
                <c:pt idx="3">
                  <c:v>1.3659748092957247</c:v>
                </c:pt>
                <c:pt idx="4">
                  <c:v>1.374188643938951</c:v>
                </c:pt>
              </c:numCache>
            </c:numRef>
          </c:val>
          <c:extLst>
            <c:ext xmlns:c16="http://schemas.microsoft.com/office/drawing/2014/chart" uri="{C3380CC4-5D6E-409C-BE32-E72D297353CC}">
              <c16:uniqueId val="{00000002-D6C1-4B99-8C42-F1B7C6AB7A2A}"/>
            </c:ext>
          </c:extLst>
        </c:ser>
        <c:ser>
          <c:idx val="3"/>
          <c:order val="3"/>
          <c:tx>
            <c:strRef>
              <c:f>'Figur Region, forlader grundsk'!$E$21</c:f>
              <c:strCache>
                <c:ptCount val="1"/>
                <c:pt idx="0">
                  <c:v>Øvrigt</c:v>
                </c:pt>
              </c:strCache>
            </c:strRef>
          </c:tx>
          <c:invertIfNegative val="0"/>
          <c:dLbls>
            <c:spPr>
              <a:noFill/>
              <a:ln>
                <a:noFill/>
              </a:ln>
              <a:effectLst/>
            </c:spPr>
            <c:txPr>
              <a:bodyPr/>
              <a:lstStyle/>
              <a:p>
                <a:pPr>
                  <a:defRPr sz="900"/>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 Region, forlader grundsk'!$A$22:$A$26</c:f>
              <c:strCache>
                <c:ptCount val="5"/>
                <c:pt idx="0">
                  <c:v>Hovedstaden</c:v>
                </c:pt>
                <c:pt idx="1">
                  <c:v>Midtjylland</c:v>
                </c:pt>
                <c:pt idx="2">
                  <c:v>Nordjylland</c:v>
                </c:pt>
                <c:pt idx="3">
                  <c:v>Sjælland</c:v>
                </c:pt>
                <c:pt idx="4">
                  <c:v>Syddanmark</c:v>
                </c:pt>
              </c:strCache>
            </c:strRef>
          </c:cat>
          <c:val>
            <c:numRef>
              <c:f>'Figur Region, forlader grundsk'!$E$22:$E$26</c:f>
              <c:numCache>
                <c:formatCode>0</c:formatCode>
                <c:ptCount val="5"/>
                <c:pt idx="0">
                  <c:v>6.1621493387106341</c:v>
                </c:pt>
                <c:pt idx="1">
                  <c:v>6.3878235858101631</c:v>
                </c:pt>
                <c:pt idx="2">
                  <c:v>5.2385671810845249</c:v>
                </c:pt>
                <c:pt idx="3">
                  <c:v>5.9073975518893027</c:v>
                </c:pt>
                <c:pt idx="4">
                  <c:v>6.1926203146014851</c:v>
                </c:pt>
              </c:numCache>
            </c:numRef>
          </c:val>
          <c:extLst>
            <c:ext xmlns:c16="http://schemas.microsoft.com/office/drawing/2014/chart" uri="{C3380CC4-5D6E-409C-BE32-E72D297353CC}">
              <c16:uniqueId val="{00000003-D6C1-4B99-8C42-F1B7C6AB7A2A}"/>
            </c:ext>
          </c:extLst>
        </c:ser>
        <c:dLbls>
          <c:showLegendKey val="0"/>
          <c:showVal val="1"/>
          <c:showCatName val="0"/>
          <c:showSerName val="0"/>
          <c:showPercent val="0"/>
          <c:showBubbleSize val="0"/>
        </c:dLbls>
        <c:gapWidth val="150"/>
        <c:axId val="153486848"/>
        <c:axId val="153488384"/>
      </c:barChart>
      <c:catAx>
        <c:axId val="153486848"/>
        <c:scaling>
          <c:orientation val="minMax"/>
        </c:scaling>
        <c:delete val="0"/>
        <c:axPos val="b"/>
        <c:numFmt formatCode="General" sourceLinked="0"/>
        <c:majorTickMark val="out"/>
        <c:minorTickMark val="none"/>
        <c:tickLblPos val="nextTo"/>
        <c:crossAx val="153488384"/>
        <c:crossesAt val="0"/>
        <c:auto val="1"/>
        <c:lblAlgn val="ctr"/>
        <c:lblOffset val="100"/>
        <c:noMultiLvlLbl val="0"/>
      </c:catAx>
      <c:valAx>
        <c:axId val="153488384"/>
        <c:scaling>
          <c:orientation val="minMax"/>
          <c:max val="90"/>
          <c:min val="0"/>
        </c:scaling>
        <c:delete val="0"/>
        <c:axPos val="l"/>
        <c:title>
          <c:tx>
            <c:rich>
              <a:bodyPr rot="-5400000" vert="horz"/>
              <a:lstStyle/>
              <a:p>
                <a:pPr>
                  <a:defRPr b="0"/>
                </a:pPr>
                <a:r>
                  <a:rPr lang="en-US" b="0"/>
                  <a:t>Andel i procent</a:t>
                </a:r>
              </a:p>
            </c:rich>
          </c:tx>
          <c:overlay val="0"/>
        </c:title>
        <c:numFmt formatCode="0" sourceLinked="1"/>
        <c:majorTickMark val="out"/>
        <c:minorTickMark val="none"/>
        <c:tickLblPos val="nextTo"/>
        <c:crossAx val="153486848"/>
        <c:crosses val="autoZero"/>
        <c:crossBetween val="between"/>
        <c:majorUnit val="10"/>
      </c:valAx>
    </c:plotArea>
    <c:legend>
      <c:legendPos val="b"/>
      <c:layout>
        <c:manualLayout>
          <c:xMode val="edge"/>
          <c:yMode val="edge"/>
          <c:x val="3.1713776798694152E-2"/>
          <c:y val="0.80528867328116494"/>
          <c:w val="0.96589375288391488"/>
          <c:h val="0.16693368437304471"/>
        </c:manualLayout>
      </c:layout>
      <c:overlay val="0"/>
    </c:legend>
    <c:plotVisOnly val="1"/>
    <c:dispBlanksAs val="gap"/>
    <c:showDLblsOverMax val="0"/>
  </c:chart>
  <c:spPr>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9-18T16:38:17.010" idx="2">
    <p:pos x="1221" y="1735"/>
    <p:text>forudsætninger</p:text>
  </p:cm>
  <p:cm authorId="1" dt="2016-09-18T16:57:45.276" idx="1">
    <p:pos x="3833" y="912"/>
    <p:text>Adgangsforudsætninger
Jeg savner i denne slide grundfortællingen:
- Der er valgt en politisk løsning bestående af en kombination af adgangsforudsætninger.
- Den væsentligste stramning er skærpet UPV samt at denne UPV skal bekræftes ved prøverne
- Øvrige veje er undtagelser (De 3,0, samtalemuligheden og endelig optagelsesprøven)
M lægger MEGET stor vægt på, at det er denne fortælling, der gives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18T16:41:27.932" idx="3">
    <p:pos x="5349" y="2846"/>
    <p:text>Forkert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2"/>
            <a:ext cx="2949100" cy="497205"/>
          </a:xfrm>
          <a:prstGeom prst="rect">
            <a:avLst/>
          </a:prstGeom>
          <a:noFill/>
          <a:ln w="9525">
            <a:noFill/>
            <a:miter lim="800000"/>
            <a:headEnd/>
            <a:tailEnd/>
          </a:ln>
          <a:effectLst/>
        </p:spPr>
        <p:txBody>
          <a:bodyPr vert="horz" wrap="square" lIns="91398" tIns="45698" rIns="91398" bIns="45698" numCol="1" anchor="t" anchorCtr="0" compatLnSpc="1">
            <a:prstTxWarp prst="textNoShape">
              <a:avLst/>
            </a:prstTxWarp>
          </a:bodyPr>
          <a:lstStyle>
            <a:lvl1pPr>
              <a:lnSpc>
                <a:spcPct val="100000"/>
              </a:lnSpc>
              <a:defRPr sz="1200">
                <a:latin typeface="Arial" charset="0"/>
              </a:defRPr>
            </a:lvl1pPr>
          </a:lstStyle>
          <a:p>
            <a:endParaRPr lang="da-DK"/>
          </a:p>
        </p:txBody>
      </p:sp>
      <p:sp>
        <p:nvSpPr>
          <p:cNvPr id="8195" name="Rectangle 3"/>
          <p:cNvSpPr>
            <a:spLocks noGrp="1" noChangeArrowheads="1"/>
          </p:cNvSpPr>
          <p:nvPr>
            <p:ph type="dt" sz="quarter" idx="1"/>
          </p:nvPr>
        </p:nvSpPr>
        <p:spPr bwMode="auto">
          <a:xfrm>
            <a:off x="3854941" y="2"/>
            <a:ext cx="2949100" cy="497205"/>
          </a:xfrm>
          <a:prstGeom prst="rect">
            <a:avLst/>
          </a:prstGeom>
          <a:noFill/>
          <a:ln w="9525">
            <a:noFill/>
            <a:miter lim="800000"/>
            <a:headEnd/>
            <a:tailEnd/>
          </a:ln>
          <a:effectLst/>
        </p:spPr>
        <p:txBody>
          <a:bodyPr vert="horz" wrap="square" lIns="91398" tIns="45698" rIns="91398" bIns="45698" numCol="1" anchor="t" anchorCtr="0" compatLnSpc="1">
            <a:prstTxWarp prst="textNoShape">
              <a:avLst/>
            </a:prstTxWarp>
          </a:bodyPr>
          <a:lstStyle>
            <a:lvl1pPr algn="r">
              <a:lnSpc>
                <a:spcPct val="100000"/>
              </a:lnSpc>
              <a:defRPr sz="1200">
                <a:latin typeface="Arial" charset="0"/>
              </a:defRPr>
            </a:lvl1pPr>
          </a:lstStyle>
          <a:p>
            <a:endParaRPr lang="da-DK"/>
          </a:p>
        </p:txBody>
      </p:sp>
      <p:sp>
        <p:nvSpPr>
          <p:cNvPr id="8196" name="Rectangle 4"/>
          <p:cNvSpPr>
            <a:spLocks noGrp="1" noChangeArrowheads="1"/>
          </p:cNvSpPr>
          <p:nvPr>
            <p:ph type="ftr" sz="quarter" idx="2"/>
          </p:nvPr>
        </p:nvSpPr>
        <p:spPr bwMode="auto">
          <a:xfrm>
            <a:off x="1" y="9445171"/>
            <a:ext cx="2949100" cy="497205"/>
          </a:xfrm>
          <a:prstGeom prst="rect">
            <a:avLst/>
          </a:prstGeom>
          <a:noFill/>
          <a:ln w="9525">
            <a:noFill/>
            <a:miter lim="800000"/>
            <a:headEnd/>
            <a:tailEnd/>
          </a:ln>
          <a:effectLst/>
        </p:spPr>
        <p:txBody>
          <a:bodyPr vert="horz" wrap="square" lIns="91398" tIns="45698" rIns="91398" bIns="45698" numCol="1" anchor="b" anchorCtr="0" compatLnSpc="1">
            <a:prstTxWarp prst="textNoShape">
              <a:avLst/>
            </a:prstTxWarp>
          </a:bodyPr>
          <a:lstStyle>
            <a:lvl1pPr>
              <a:lnSpc>
                <a:spcPct val="100000"/>
              </a:lnSpc>
              <a:defRPr sz="1200">
                <a:latin typeface="Arial" charset="0"/>
              </a:defRPr>
            </a:lvl1pPr>
          </a:lstStyle>
          <a:p>
            <a:endParaRPr lang="da-DK"/>
          </a:p>
        </p:txBody>
      </p:sp>
      <p:sp>
        <p:nvSpPr>
          <p:cNvPr id="8197" name="Rectangle 5"/>
          <p:cNvSpPr>
            <a:spLocks noGrp="1" noChangeArrowheads="1"/>
          </p:cNvSpPr>
          <p:nvPr>
            <p:ph type="sldNum" sz="quarter" idx="3"/>
          </p:nvPr>
        </p:nvSpPr>
        <p:spPr bwMode="auto">
          <a:xfrm>
            <a:off x="3854941" y="9445171"/>
            <a:ext cx="2949100" cy="497205"/>
          </a:xfrm>
          <a:prstGeom prst="rect">
            <a:avLst/>
          </a:prstGeom>
          <a:noFill/>
          <a:ln w="9525">
            <a:noFill/>
            <a:miter lim="800000"/>
            <a:headEnd/>
            <a:tailEnd/>
          </a:ln>
          <a:effectLst/>
        </p:spPr>
        <p:txBody>
          <a:bodyPr vert="horz" wrap="square" lIns="91398" tIns="45698" rIns="91398" bIns="45698" numCol="1" anchor="b" anchorCtr="0" compatLnSpc="1">
            <a:prstTxWarp prst="textNoShape">
              <a:avLst/>
            </a:prstTxWarp>
          </a:bodyPr>
          <a:lstStyle>
            <a:lvl1pPr algn="r">
              <a:lnSpc>
                <a:spcPct val="100000"/>
              </a:lnSpc>
              <a:defRPr sz="1200">
                <a:latin typeface="Arial" charset="0"/>
              </a:defRPr>
            </a:lvl1pPr>
          </a:lstStyle>
          <a:p>
            <a:fld id="{C2C03116-8872-4E4E-BD71-D868663E5430}" type="slidenum">
              <a:rPr lang="da-DK"/>
              <a:pPr/>
              <a:t>‹nr.›</a:t>
            </a:fld>
            <a:endParaRPr lang="da-DK"/>
          </a:p>
        </p:txBody>
      </p:sp>
    </p:spTree>
    <p:extLst>
      <p:ext uri="{BB962C8B-B14F-4D97-AF65-F5344CB8AC3E}">
        <p14:creationId xmlns:p14="http://schemas.microsoft.com/office/powerpoint/2010/main" val="287581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2949100" cy="497205"/>
          </a:xfrm>
          <a:prstGeom prst="rect">
            <a:avLst/>
          </a:prstGeom>
          <a:noFill/>
          <a:ln w="9525">
            <a:noFill/>
            <a:miter lim="800000"/>
            <a:headEnd/>
            <a:tailEnd/>
          </a:ln>
          <a:effectLst/>
        </p:spPr>
        <p:txBody>
          <a:bodyPr vert="horz" wrap="square" lIns="91398" tIns="45698" rIns="91398" bIns="45698" numCol="1" anchor="t" anchorCtr="0" compatLnSpc="1">
            <a:prstTxWarp prst="textNoShape">
              <a:avLst/>
            </a:prstTxWarp>
          </a:bodyPr>
          <a:lstStyle>
            <a:lvl1pPr>
              <a:lnSpc>
                <a:spcPct val="100000"/>
              </a:lnSpc>
              <a:defRPr sz="1200">
                <a:latin typeface="Arial" charset="0"/>
              </a:defRPr>
            </a:lvl1pPr>
          </a:lstStyle>
          <a:p>
            <a:endParaRPr lang="da-DK"/>
          </a:p>
        </p:txBody>
      </p:sp>
      <p:sp>
        <p:nvSpPr>
          <p:cNvPr id="9219" name="Rectangle 3"/>
          <p:cNvSpPr>
            <a:spLocks noGrp="1" noChangeArrowheads="1"/>
          </p:cNvSpPr>
          <p:nvPr>
            <p:ph type="dt" idx="1"/>
          </p:nvPr>
        </p:nvSpPr>
        <p:spPr bwMode="auto">
          <a:xfrm>
            <a:off x="3854941" y="2"/>
            <a:ext cx="2949100" cy="497205"/>
          </a:xfrm>
          <a:prstGeom prst="rect">
            <a:avLst/>
          </a:prstGeom>
          <a:noFill/>
          <a:ln w="9525">
            <a:noFill/>
            <a:miter lim="800000"/>
            <a:headEnd/>
            <a:tailEnd/>
          </a:ln>
          <a:effectLst/>
        </p:spPr>
        <p:txBody>
          <a:bodyPr vert="horz" wrap="square" lIns="91398" tIns="45698" rIns="91398" bIns="45698" numCol="1" anchor="t" anchorCtr="0" compatLnSpc="1">
            <a:prstTxWarp prst="textNoShape">
              <a:avLst/>
            </a:prstTxWarp>
          </a:bodyPr>
          <a:lstStyle>
            <a:lvl1pPr algn="r">
              <a:lnSpc>
                <a:spcPct val="100000"/>
              </a:lnSpc>
              <a:defRPr sz="1200">
                <a:latin typeface="Arial" charset="0"/>
              </a:defRPr>
            </a:lvl1pPr>
          </a:lstStyle>
          <a:p>
            <a:endParaRPr lang="da-DK"/>
          </a:p>
        </p:txBody>
      </p:sp>
      <p:sp>
        <p:nvSpPr>
          <p:cNvPr id="9220" name="Rectangle 4"/>
          <p:cNvSpPr>
            <a:spLocks noGrp="1" noRot="1" noChangeAspect="1" noChangeArrowheads="1" noTextEdit="1"/>
          </p:cNvSpPr>
          <p:nvPr>
            <p:ph type="sldImg" idx="2"/>
          </p:nvPr>
        </p:nvSpPr>
        <p:spPr bwMode="auto">
          <a:xfrm>
            <a:off x="915988" y="746125"/>
            <a:ext cx="4975225" cy="373221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0562" y="4723450"/>
            <a:ext cx="5444490" cy="4474845"/>
          </a:xfrm>
          <a:prstGeom prst="rect">
            <a:avLst/>
          </a:prstGeom>
          <a:noFill/>
          <a:ln w="9525">
            <a:noFill/>
            <a:miter lim="800000"/>
            <a:headEnd/>
            <a:tailEnd/>
          </a:ln>
          <a:effectLst/>
        </p:spPr>
        <p:txBody>
          <a:bodyPr vert="horz" wrap="square" lIns="91398" tIns="45698" rIns="91398" bIns="45698"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9222" name="Rectangle 6"/>
          <p:cNvSpPr>
            <a:spLocks noGrp="1" noChangeArrowheads="1"/>
          </p:cNvSpPr>
          <p:nvPr>
            <p:ph type="ftr" sz="quarter" idx="4"/>
          </p:nvPr>
        </p:nvSpPr>
        <p:spPr bwMode="auto">
          <a:xfrm>
            <a:off x="1" y="9445171"/>
            <a:ext cx="2949100" cy="497205"/>
          </a:xfrm>
          <a:prstGeom prst="rect">
            <a:avLst/>
          </a:prstGeom>
          <a:noFill/>
          <a:ln w="9525">
            <a:noFill/>
            <a:miter lim="800000"/>
            <a:headEnd/>
            <a:tailEnd/>
          </a:ln>
          <a:effectLst/>
        </p:spPr>
        <p:txBody>
          <a:bodyPr vert="horz" wrap="square" lIns="91398" tIns="45698" rIns="91398" bIns="45698" numCol="1" anchor="b" anchorCtr="0" compatLnSpc="1">
            <a:prstTxWarp prst="textNoShape">
              <a:avLst/>
            </a:prstTxWarp>
          </a:bodyPr>
          <a:lstStyle>
            <a:lvl1pPr>
              <a:lnSpc>
                <a:spcPct val="100000"/>
              </a:lnSpc>
              <a:defRPr sz="1200">
                <a:latin typeface="Arial" charset="0"/>
              </a:defRPr>
            </a:lvl1pPr>
          </a:lstStyle>
          <a:p>
            <a:endParaRPr lang="da-DK"/>
          </a:p>
        </p:txBody>
      </p:sp>
      <p:sp>
        <p:nvSpPr>
          <p:cNvPr id="9223" name="Rectangle 7"/>
          <p:cNvSpPr>
            <a:spLocks noGrp="1" noChangeArrowheads="1"/>
          </p:cNvSpPr>
          <p:nvPr>
            <p:ph type="sldNum" sz="quarter" idx="5"/>
          </p:nvPr>
        </p:nvSpPr>
        <p:spPr bwMode="auto">
          <a:xfrm>
            <a:off x="3854941" y="9445171"/>
            <a:ext cx="2949100" cy="497205"/>
          </a:xfrm>
          <a:prstGeom prst="rect">
            <a:avLst/>
          </a:prstGeom>
          <a:noFill/>
          <a:ln w="9525">
            <a:noFill/>
            <a:miter lim="800000"/>
            <a:headEnd/>
            <a:tailEnd/>
          </a:ln>
          <a:effectLst/>
        </p:spPr>
        <p:txBody>
          <a:bodyPr vert="horz" wrap="square" lIns="91398" tIns="45698" rIns="91398" bIns="45698" numCol="1" anchor="b" anchorCtr="0" compatLnSpc="1">
            <a:prstTxWarp prst="textNoShape">
              <a:avLst/>
            </a:prstTxWarp>
          </a:bodyPr>
          <a:lstStyle>
            <a:lvl1pPr algn="r">
              <a:lnSpc>
                <a:spcPct val="100000"/>
              </a:lnSpc>
              <a:defRPr sz="1200">
                <a:latin typeface="Arial" charset="0"/>
              </a:defRPr>
            </a:lvl1pPr>
          </a:lstStyle>
          <a:p>
            <a:fld id="{3477FD34-E586-4161-AD40-242107BE3476}" type="slidenum">
              <a:rPr lang="da-DK"/>
              <a:pPr/>
              <a:t>‹nr.›</a:t>
            </a:fld>
            <a:endParaRPr lang="da-DK"/>
          </a:p>
        </p:txBody>
      </p:sp>
    </p:spTree>
    <p:extLst>
      <p:ext uri="{BB962C8B-B14F-4D97-AF65-F5344CB8AC3E}">
        <p14:creationId xmlns:p14="http://schemas.microsoft.com/office/powerpoint/2010/main" val="201769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600" indent="-285615" eaLnBrk="0" hangingPunct="0">
              <a:spcBef>
                <a:spcPct val="30000"/>
              </a:spcBef>
              <a:defRPr sz="1200">
                <a:solidFill>
                  <a:schemeClr val="tx1"/>
                </a:solidFill>
                <a:latin typeface="Arial" charset="0"/>
              </a:defRPr>
            </a:lvl2pPr>
            <a:lvl3pPr marL="1142462" indent="-228493" eaLnBrk="0" hangingPunct="0">
              <a:spcBef>
                <a:spcPct val="30000"/>
              </a:spcBef>
              <a:defRPr sz="1200">
                <a:solidFill>
                  <a:schemeClr val="tx1"/>
                </a:solidFill>
                <a:latin typeface="Arial" charset="0"/>
              </a:defRPr>
            </a:lvl3pPr>
            <a:lvl4pPr marL="1599446" indent="-228493" eaLnBrk="0" hangingPunct="0">
              <a:spcBef>
                <a:spcPct val="30000"/>
              </a:spcBef>
              <a:defRPr sz="1200">
                <a:solidFill>
                  <a:schemeClr val="tx1"/>
                </a:solidFill>
                <a:latin typeface="Arial" charset="0"/>
              </a:defRPr>
            </a:lvl4pPr>
            <a:lvl5pPr marL="2056430" indent="-228493" eaLnBrk="0" hangingPunct="0">
              <a:spcBef>
                <a:spcPct val="30000"/>
              </a:spcBef>
              <a:defRPr sz="1200">
                <a:solidFill>
                  <a:schemeClr val="tx1"/>
                </a:solidFill>
                <a:latin typeface="Arial" charset="0"/>
              </a:defRPr>
            </a:lvl5pPr>
            <a:lvl6pPr marL="2513414" indent="-228493" eaLnBrk="0" fontAlgn="base" hangingPunct="0">
              <a:spcBef>
                <a:spcPct val="30000"/>
              </a:spcBef>
              <a:spcAft>
                <a:spcPct val="0"/>
              </a:spcAft>
              <a:defRPr sz="1200">
                <a:solidFill>
                  <a:schemeClr val="tx1"/>
                </a:solidFill>
                <a:latin typeface="Arial" charset="0"/>
              </a:defRPr>
            </a:lvl6pPr>
            <a:lvl7pPr marL="2970398" indent="-228493" eaLnBrk="0" fontAlgn="base" hangingPunct="0">
              <a:spcBef>
                <a:spcPct val="30000"/>
              </a:spcBef>
              <a:spcAft>
                <a:spcPct val="0"/>
              </a:spcAft>
              <a:defRPr sz="1200">
                <a:solidFill>
                  <a:schemeClr val="tx1"/>
                </a:solidFill>
                <a:latin typeface="Arial" charset="0"/>
              </a:defRPr>
            </a:lvl7pPr>
            <a:lvl8pPr marL="3427383" indent="-228493" eaLnBrk="0" fontAlgn="base" hangingPunct="0">
              <a:spcBef>
                <a:spcPct val="30000"/>
              </a:spcBef>
              <a:spcAft>
                <a:spcPct val="0"/>
              </a:spcAft>
              <a:defRPr sz="1200">
                <a:solidFill>
                  <a:schemeClr val="tx1"/>
                </a:solidFill>
                <a:latin typeface="Arial" charset="0"/>
              </a:defRPr>
            </a:lvl8pPr>
            <a:lvl9pPr marL="3884368" indent="-2284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E5A428-5A3E-4D1F-AF96-E06F7D59FA43}" type="slidenum">
              <a:rPr lang="da-DK" altLang="da-DK" smtClean="0"/>
              <a:pPr eaLnBrk="1" hangingPunct="1">
                <a:spcBef>
                  <a:spcPct val="0"/>
                </a:spcBef>
              </a:pPr>
              <a:t>1</a:t>
            </a:fld>
            <a:endParaRPr lang="da-DK" altLang="da-DK"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da-DK" altLang="da-DK" smtClean="0"/>
              <a:t>Titeldias</a:t>
            </a:r>
            <a:endParaRPr lang="en-GB" alt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err="1">
                <a:latin typeface="+mn-lt"/>
              </a:rPr>
              <a:t>Desk</a:t>
            </a:r>
            <a:r>
              <a:rPr lang="da-DK" i="1" dirty="0">
                <a:latin typeface="+mn-lt"/>
              </a:rPr>
              <a:t> research af danske studier om restgruppen </a:t>
            </a:r>
            <a:r>
              <a:rPr lang="da-DK" dirty="0">
                <a:latin typeface="+mn-lt"/>
              </a:rPr>
              <a:t>giver et overblik over eksisterende danske undersøgelser af restgruppen og sammenfatter de vigtigste tendenser af resultater og konklusioner i </a:t>
            </a:r>
            <a:r>
              <a:rPr lang="da-DK" dirty="0" err="1">
                <a:latin typeface="+mn-lt"/>
              </a:rPr>
              <a:t>undersøgel-serne</a:t>
            </a:r>
            <a:r>
              <a:rPr lang="da-DK" dirty="0">
                <a:latin typeface="+mn-lt"/>
              </a:rPr>
              <a:t> samt udpeger de områder, der savner belysning. Det fremgår bl.a. at restgruppens </a:t>
            </a:r>
            <a:r>
              <a:rPr lang="da-DK" dirty="0" err="1">
                <a:latin typeface="+mn-lt"/>
              </a:rPr>
              <a:t>hel-bredsmæssige</a:t>
            </a:r>
            <a:r>
              <a:rPr lang="da-DK" dirty="0">
                <a:latin typeface="+mn-lt"/>
              </a:rPr>
              <a:t> situation og etnicitets betydning for gennemførsel af uddannelse er underbelyste områder. I forhold til overgangs- og samspilsproblematikker savnes der især studier, der knytter sig specifikt til styringsmuligheder, herunder økonomiske incitamentsstrukturer, når det gælder koordinering og samarbejde mellem forskellige aktører i overgangene. Endelig pegede </a:t>
            </a:r>
            <a:r>
              <a:rPr lang="da-DK" dirty="0" err="1">
                <a:latin typeface="+mn-lt"/>
              </a:rPr>
              <a:t>undersø-gelsen</a:t>
            </a:r>
            <a:r>
              <a:rPr lang="da-DK" dirty="0">
                <a:latin typeface="+mn-lt"/>
              </a:rPr>
              <a:t> på, at der er behov for mere viden om effekten af forberedende tilbud, herunder effekten på længere sigt samt for at analysere, om der er andre faktorer, der har betydning for om </a:t>
            </a:r>
            <a:r>
              <a:rPr lang="da-DK" dirty="0" err="1">
                <a:latin typeface="+mn-lt"/>
              </a:rPr>
              <a:t>forbed-rende</a:t>
            </a:r>
            <a:r>
              <a:rPr lang="da-DK" dirty="0">
                <a:latin typeface="+mn-lt"/>
              </a:rPr>
              <a:t> uddannelse har effekt, eksempelvis unges holdning til uddannelse. </a:t>
            </a:r>
          </a:p>
          <a:p>
            <a:endParaRPr lang="da-DK" dirty="0">
              <a:latin typeface="+mn-lt"/>
            </a:endParaRPr>
          </a:p>
          <a:p>
            <a:r>
              <a:rPr lang="da-DK" dirty="0">
                <a:latin typeface="+mn-lt"/>
              </a:rPr>
              <a:t>Den internationale </a:t>
            </a:r>
            <a:r>
              <a:rPr lang="da-DK" dirty="0" err="1">
                <a:latin typeface="+mn-lt"/>
              </a:rPr>
              <a:t>desk</a:t>
            </a:r>
            <a:r>
              <a:rPr lang="da-DK" dirty="0">
                <a:latin typeface="+mn-lt"/>
              </a:rPr>
              <a:t> research indeholder en sammenligning af restgrupperne i Danmark, Norge, Sverige, Finland, Holland, Schweiz og Canada. Undersøgelsen viser, at Danmark er i </a:t>
            </a:r>
            <a:r>
              <a:rPr lang="da-DK" dirty="0" err="1">
                <a:latin typeface="+mn-lt"/>
              </a:rPr>
              <a:t>eli-ten</a:t>
            </a:r>
            <a:r>
              <a:rPr lang="da-DK" dirty="0">
                <a:latin typeface="+mn-lt"/>
              </a:rPr>
              <a:t>, når det kommer til andelen af unge, der gennemfører en ungdomsuddannelse, men det tager tid. Danske unge er således typisk ældre end de fleste andre landes unge, når de bliver færdige. Undersøgelsen viser også, at overrepræsentationen af drenge i restgruppen ikke er en naturlov, men kun gælder i Danmark og Finland, mens der ikke er kønsforskelle i de øvrige lande. </a:t>
            </a:r>
          </a:p>
          <a:p>
            <a:r>
              <a:rPr lang="da-DK" dirty="0">
                <a:latin typeface="+mn-lt"/>
              </a:rPr>
              <a:t>Især Sverige, Holland og Schweiz stikker positivt ud på en række parametre. Holland har vist evnen til at få de unge hurtigt og effektivt igennem. Schweiz har et stærkt </a:t>
            </a:r>
            <a:r>
              <a:rPr lang="da-DK" dirty="0" err="1">
                <a:latin typeface="+mn-lt"/>
              </a:rPr>
              <a:t>erhvervsuddannelsessy</a:t>
            </a:r>
            <a:r>
              <a:rPr lang="da-DK" dirty="0">
                <a:latin typeface="+mn-lt"/>
              </a:rPr>
              <a:t>-stem, og i Sverige er det tæt på 100 % af de unge, der påbegynder en ungdomsuddannelse. </a:t>
            </a:r>
            <a:endParaRPr lang="da-DK" dirty="0"/>
          </a:p>
        </p:txBody>
      </p:sp>
      <p:sp>
        <p:nvSpPr>
          <p:cNvPr id="4" name="Pladsholder til diasnummer 3"/>
          <p:cNvSpPr>
            <a:spLocks noGrp="1"/>
          </p:cNvSpPr>
          <p:nvPr>
            <p:ph type="sldNum" sz="quarter" idx="10"/>
          </p:nvPr>
        </p:nvSpPr>
        <p:spPr/>
        <p:txBody>
          <a:bodyPr/>
          <a:lstStyle/>
          <a:p>
            <a:fld id="{AB7B9E14-F5AF-4C9E-B583-EC01728E423A}" type="slidenum">
              <a:rPr lang="da-DK" smtClean="0"/>
              <a:t>10</a:t>
            </a:fld>
            <a:endParaRPr lang="da-DK"/>
          </a:p>
        </p:txBody>
      </p:sp>
    </p:spTree>
    <p:extLst>
      <p:ext uri="{BB962C8B-B14F-4D97-AF65-F5344CB8AC3E}">
        <p14:creationId xmlns:p14="http://schemas.microsoft.com/office/powerpoint/2010/main" val="376664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062" fontAlgn="auto">
              <a:spcBef>
                <a:spcPts val="0"/>
              </a:spcBef>
              <a:spcAft>
                <a:spcPts val="0"/>
              </a:spcAft>
              <a:defRPr/>
            </a:pPr>
            <a:r>
              <a:rPr lang="da-DK" dirty="0">
                <a:latin typeface="+mn-lt"/>
              </a:rPr>
              <a:t>Egu-analysen indeholder en opdatering af tidligere analyser af egu og afdækker årsager til kommunernes meget forskellige anvendelse af egu. Undersøgelsen forventes offentliggjort i april 2016.</a:t>
            </a:r>
          </a:p>
          <a:p>
            <a:pPr defTabSz="914062" fontAlgn="auto">
              <a:spcBef>
                <a:spcPts val="0"/>
              </a:spcBef>
              <a:spcAft>
                <a:spcPts val="0"/>
              </a:spcAft>
              <a:defRPr/>
            </a:pPr>
            <a:endParaRPr lang="da-DK" dirty="0">
              <a:latin typeface="+mn-lt"/>
            </a:endParaRPr>
          </a:p>
          <a:p>
            <a:pPr defTabSz="914062" fontAlgn="auto">
              <a:spcBef>
                <a:spcPts val="0"/>
              </a:spcBef>
              <a:spcAft>
                <a:spcPts val="0"/>
              </a:spcAft>
              <a:defRPr/>
            </a:pPr>
            <a:r>
              <a:rPr lang="da-DK" dirty="0">
                <a:latin typeface="+mn-lt"/>
              </a:rPr>
              <a:t>Analysen af unge i </a:t>
            </a:r>
            <a:r>
              <a:rPr lang="da-DK" dirty="0" err="1">
                <a:latin typeface="+mn-lt"/>
              </a:rPr>
              <a:t>avu-</a:t>
            </a:r>
            <a:r>
              <a:rPr lang="da-DK" dirty="0">
                <a:latin typeface="+mn-lt"/>
              </a:rPr>
              <a:t> og produktionsskoleforløb skal ved hjælp af en kombination af kvantitative og kvalitative metoder bringe os helt tæt på de unge, der deltager i de respektive forløb, give os viden om overgangen til videre uddannelse eller job samt analysere, hvad der kendetegner de institutioner, der har de signifikant bedste resultater bl.a. i forhold til at bringe de unge videre. Undersøgelsen forventes offentliggjort i det tidlige efterår ’16.</a:t>
            </a:r>
          </a:p>
          <a:p>
            <a:pPr defTabSz="914062" fontAlgn="auto">
              <a:spcBef>
                <a:spcPts val="0"/>
              </a:spcBef>
              <a:spcAft>
                <a:spcPts val="0"/>
              </a:spcAft>
              <a:defRPr/>
            </a:pPr>
            <a:endParaRPr lang="da-DK" dirty="0">
              <a:latin typeface="+mn-lt"/>
            </a:endParaRPr>
          </a:p>
          <a:p>
            <a:pPr defTabSz="914062" fontAlgn="auto">
              <a:spcBef>
                <a:spcPts val="0"/>
              </a:spcBef>
              <a:spcAft>
                <a:spcPts val="0"/>
              </a:spcAft>
              <a:defRPr/>
            </a:pPr>
            <a:r>
              <a:rPr lang="da-DK" dirty="0">
                <a:latin typeface="+mn-lt"/>
              </a:rPr>
              <a:t>Den internationale kortlægning er en opfølgning på </a:t>
            </a:r>
            <a:r>
              <a:rPr lang="da-DK" dirty="0" err="1">
                <a:latin typeface="+mn-lt"/>
              </a:rPr>
              <a:t>desk</a:t>
            </a:r>
            <a:r>
              <a:rPr lang="da-DK" dirty="0">
                <a:latin typeface="+mn-lt"/>
              </a:rPr>
              <a:t> researchen fra efteråret 2015, hvor Sverige, Holland og Schweiz udmærkede sig på forskellige parametre. Rådet har derfor valgt at få undersøgt nærmere, hvordan de tre lande har indrettet sig og agerer i en række sammenhænge. Den opfølgende analyse vil dels kortlægge landenes ordinære uddannelsessystemer, samt hvilke tilbud der i øvrigt er til rådighed, herunder forberedende tilbud, dels kortlægge undersøgelser og analyser af ”hvad der virker” og ”hvorfor”. I undersøgelsen vil der blive indsamlet en omfattende datamængde af primært kvalitativ karakter gennem interview med informanter, understøttende nationale data samt </a:t>
            </a:r>
            <a:r>
              <a:rPr lang="da-DK" dirty="0" err="1">
                <a:latin typeface="+mn-lt"/>
              </a:rPr>
              <a:t>desk</a:t>
            </a:r>
            <a:r>
              <a:rPr lang="da-DK" dirty="0">
                <a:latin typeface="+mn-lt"/>
              </a:rPr>
              <a:t> research. Undersøgelsen forventes offentliggjort i før sommerferien ‘16.</a:t>
            </a:r>
          </a:p>
          <a:p>
            <a:pPr defTabSz="914062" fontAlgn="auto">
              <a:spcBef>
                <a:spcPts val="0"/>
              </a:spcBef>
              <a:spcAft>
                <a:spcPts val="0"/>
              </a:spcAft>
              <a:defRPr/>
            </a:pPr>
            <a:endParaRPr lang="da-DK" dirty="0">
              <a:latin typeface="+mn-lt"/>
            </a:endParaRPr>
          </a:p>
          <a:p>
            <a:pPr defTabSz="914062" fontAlgn="auto">
              <a:spcBef>
                <a:spcPts val="0"/>
              </a:spcBef>
              <a:spcAft>
                <a:spcPts val="0"/>
              </a:spcAft>
              <a:defRPr/>
            </a:pPr>
            <a:endParaRPr lang="da-DK" dirty="0">
              <a:latin typeface="+mn-lt"/>
            </a:endParaRPr>
          </a:p>
        </p:txBody>
      </p:sp>
      <p:sp>
        <p:nvSpPr>
          <p:cNvPr id="4" name="Pladsholder til diasnummer 3"/>
          <p:cNvSpPr>
            <a:spLocks noGrp="1"/>
          </p:cNvSpPr>
          <p:nvPr>
            <p:ph type="sldNum" sz="quarter" idx="10"/>
          </p:nvPr>
        </p:nvSpPr>
        <p:spPr/>
        <p:txBody>
          <a:bodyPr/>
          <a:lstStyle/>
          <a:p>
            <a:fld id="{AB7B9E14-F5AF-4C9E-B583-EC01728E423A}" type="slidenum">
              <a:rPr lang="da-DK" smtClean="0"/>
              <a:t>16</a:t>
            </a:fld>
            <a:endParaRPr lang="da-DK"/>
          </a:p>
        </p:txBody>
      </p:sp>
    </p:spTree>
    <p:extLst>
      <p:ext uri="{BB962C8B-B14F-4D97-AF65-F5344CB8AC3E}">
        <p14:creationId xmlns:p14="http://schemas.microsoft.com/office/powerpoint/2010/main" val="153304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17</a:t>
            </a:fld>
            <a:endParaRPr lang="da-DK"/>
          </a:p>
        </p:txBody>
      </p:sp>
    </p:spTree>
    <p:extLst>
      <p:ext uri="{BB962C8B-B14F-4D97-AF65-F5344CB8AC3E}">
        <p14:creationId xmlns:p14="http://schemas.microsoft.com/office/powerpoint/2010/main" val="82422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Nærværende notat sammenfatter formandskabet i det Nationale Dialogforums overvejelser i den forbindelse. Afsættet for notatet er, at der gennem den senere tid er rejst tvivl om vejledningens betydning og effekt, ikke mindst grundet højest uklare og overophedede forventninger til, hvad der kan løftes vejledningsmæssigt.</a:t>
            </a:r>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18</a:t>
            </a:fld>
            <a:endParaRPr lang="da-DK"/>
          </a:p>
        </p:txBody>
      </p:sp>
    </p:spTree>
    <p:extLst>
      <p:ext uri="{BB962C8B-B14F-4D97-AF65-F5344CB8AC3E}">
        <p14:creationId xmlns:p14="http://schemas.microsoft.com/office/powerpoint/2010/main" val="328174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19</a:t>
            </a:fld>
            <a:endParaRPr lang="da-DK"/>
          </a:p>
        </p:txBody>
      </p:sp>
    </p:spTree>
    <p:extLst>
      <p:ext uri="{BB962C8B-B14F-4D97-AF65-F5344CB8AC3E}">
        <p14:creationId xmlns:p14="http://schemas.microsoft.com/office/powerpoint/2010/main" val="892316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21</a:t>
            </a:fld>
            <a:endParaRPr lang="da-DK"/>
          </a:p>
        </p:txBody>
      </p:sp>
    </p:spTree>
    <p:extLst>
      <p:ext uri="{BB962C8B-B14F-4D97-AF65-F5344CB8AC3E}">
        <p14:creationId xmlns:p14="http://schemas.microsoft.com/office/powerpoint/2010/main" val="1188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22</a:t>
            </a:fld>
            <a:endParaRPr lang="da-DK"/>
          </a:p>
        </p:txBody>
      </p:sp>
    </p:spTree>
    <p:extLst>
      <p:ext uri="{BB962C8B-B14F-4D97-AF65-F5344CB8AC3E}">
        <p14:creationId xmlns:p14="http://schemas.microsoft.com/office/powerpoint/2010/main" val="189855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25</a:t>
            </a:fld>
            <a:endParaRPr lang="da-DK"/>
          </a:p>
        </p:txBody>
      </p:sp>
    </p:spTree>
    <p:extLst>
      <p:ext uri="{BB962C8B-B14F-4D97-AF65-F5344CB8AC3E}">
        <p14:creationId xmlns:p14="http://schemas.microsoft.com/office/powerpoint/2010/main" val="282227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744" indent="-285670" eaLnBrk="0" hangingPunct="0">
              <a:spcBef>
                <a:spcPct val="30000"/>
              </a:spcBef>
              <a:defRPr sz="1200">
                <a:solidFill>
                  <a:schemeClr val="tx1"/>
                </a:solidFill>
                <a:latin typeface="Arial" charset="0"/>
              </a:defRPr>
            </a:lvl2pPr>
            <a:lvl3pPr marL="1142682" indent="-228536" eaLnBrk="0" hangingPunct="0">
              <a:spcBef>
                <a:spcPct val="30000"/>
              </a:spcBef>
              <a:defRPr sz="1200">
                <a:solidFill>
                  <a:schemeClr val="tx1"/>
                </a:solidFill>
                <a:latin typeface="Arial" charset="0"/>
              </a:defRPr>
            </a:lvl3pPr>
            <a:lvl4pPr marL="1599755" indent="-228536" eaLnBrk="0" hangingPunct="0">
              <a:spcBef>
                <a:spcPct val="30000"/>
              </a:spcBef>
              <a:defRPr sz="1200">
                <a:solidFill>
                  <a:schemeClr val="tx1"/>
                </a:solidFill>
                <a:latin typeface="Arial" charset="0"/>
              </a:defRPr>
            </a:lvl4pPr>
            <a:lvl5pPr marL="2056827" indent="-228536" eaLnBrk="0" hangingPunct="0">
              <a:spcBef>
                <a:spcPct val="30000"/>
              </a:spcBef>
              <a:defRPr sz="1200">
                <a:solidFill>
                  <a:schemeClr val="tx1"/>
                </a:solidFill>
                <a:latin typeface="Arial" charset="0"/>
              </a:defRPr>
            </a:lvl5pPr>
            <a:lvl6pPr marL="2513900" indent="-228536" eaLnBrk="0" fontAlgn="base" hangingPunct="0">
              <a:spcBef>
                <a:spcPct val="30000"/>
              </a:spcBef>
              <a:spcAft>
                <a:spcPct val="0"/>
              </a:spcAft>
              <a:defRPr sz="1200">
                <a:solidFill>
                  <a:schemeClr val="tx1"/>
                </a:solidFill>
                <a:latin typeface="Arial" charset="0"/>
              </a:defRPr>
            </a:lvl6pPr>
            <a:lvl7pPr marL="2970972" indent="-228536" eaLnBrk="0" fontAlgn="base" hangingPunct="0">
              <a:spcBef>
                <a:spcPct val="30000"/>
              </a:spcBef>
              <a:spcAft>
                <a:spcPct val="0"/>
              </a:spcAft>
              <a:defRPr sz="1200">
                <a:solidFill>
                  <a:schemeClr val="tx1"/>
                </a:solidFill>
                <a:latin typeface="Arial" charset="0"/>
              </a:defRPr>
            </a:lvl7pPr>
            <a:lvl8pPr marL="3428046" indent="-228536" eaLnBrk="0" fontAlgn="base" hangingPunct="0">
              <a:spcBef>
                <a:spcPct val="30000"/>
              </a:spcBef>
              <a:spcAft>
                <a:spcPct val="0"/>
              </a:spcAft>
              <a:defRPr sz="1200">
                <a:solidFill>
                  <a:schemeClr val="tx1"/>
                </a:solidFill>
                <a:latin typeface="Arial" charset="0"/>
              </a:defRPr>
            </a:lvl8pPr>
            <a:lvl9pPr marL="3885119" indent="-2285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E5A428-5A3E-4D1F-AF96-E06F7D59FA43}" type="slidenum">
              <a:rPr lang="da-DK" altLang="da-DK" smtClean="0"/>
              <a:pPr eaLnBrk="1" hangingPunct="1">
                <a:spcBef>
                  <a:spcPct val="0"/>
                </a:spcBef>
              </a:pPr>
              <a:t>31</a:t>
            </a:fld>
            <a:endParaRPr lang="da-DK" altLang="da-DK"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da-DK" altLang="da-DK" smtClean="0"/>
              <a:t>Titeldias</a:t>
            </a:r>
            <a:endParaRPr lang="en-GB" alt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2</a:t>
            </a:fld>
            <a:endParaRPr lang="da-DK"/>
          </a:p>
        </p:txBody>
      </p:sp>
    </p:spTree>
    <p:extLst>
      <p:ext uri="{BB962C8B-B14F-4D97-AF65-F5344CB8AC3E}">
        <p14:creationId xmlns:p14="http://schemas.microsoft.com/office/powerpoint/2010/main" val="248861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a:t>
            </a:fld>
            <a:endParaRPr lang="da-DK"/>
          </a:p>
        </p:txBody>
      </p:sp>
    </p:spTree>
    <p:extLst>
      <p:ext uri="{BB962C8B-B14F-4D97-AF65-F5344CB8AC3E}">
        <p14:creationId xmlns:p14="http://schemas.microsoft.com/office/powerpoint/2010/main" val="14513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4</a:t>
            </a:fld>
            <a:endParaRPr lang="da-DK"/>
          </a:p>
        </p:txBody>
      </p:sp>
    </p:spTree>
    <p:extLst>
      <p:ext uri="{BB962C8B-B14F-4D97-AF65-F5344CB8AC3E}">
        <p14:creationId xmlns:p14="http://schemas.microsoft.com/office/powerpoint/2010/main" val="224378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5</a:t>
            </a:fld>
            <a:endParaRPr lang="da-DK"/>
          </a:p>
        </p:txBody>
      </p:sp>
    </p:spTree>
    <p:extLst>
      <p:ext uri="{BB962C8B-B14F-4D97-AF65-F5344CB8AC3E}">
        <p14:creationId xmlns:p14="http://schemas.microsoft.com/office/powerpoint/2010/main" val="14513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6</a:t>
            </a:fld>
            <a:endParaRPr lang="da-DK"/>
          </a:p>
        </p:txBody>
      </p:sp>
    </p:spTree>
    <p:extLst>
      <p:ext uri="{BB962C8B-B14F-4D97-AF65-F5344CB8AC3E}">
        <p14:creationId xmlns:p14="http://schemas.microsoft.com/office/powerpoint/2010/main" val="36038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7</a:t>
            </a:fld>
            <a:endParaRPr lang="da-DK"/>
          </a:p>
        </p:txBody>
      </p:sp>
    </p:spTree>
    <p:extLst>
      <p:ext uri="{BB962C8B-B14F-4D97-AF65-F5344CB8AC3E}">
        <p14:creationId xmlns:p14="http://schemas.microsoft.com/office/powerpoint/2010/main" val="161918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814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mn-lt"/>
              </a:rPr>
              <a:t>Rådet for Ungdomsuddannelser har til opgave at rådgive undervisningsministeren i overordnede spørgsmål på ungdomsuddannelsesområdet. </a:t>
            </a:r>
          </a:p>
          <a:p>
            <a:endParaRPr lang="da-DK" dirty="0">
              <a:latin typeface="+mn-lt"/>
            </a:endParaRPr>
          </a:p>
          <a:p>
            <a:r>
              <a:rPr lang="da-DK" dirty="0">
                <a:latin typeface="+mn-lt"/>
              </a:rPr>
              <a:t>Det drejer sig bl.a. om faglige, kompetencemæssige og pædagogiske problemstillinger, og om sammenhænge i ungdomsuddannelsernes studie- og erhvervsrettede formål, herunder elevernes udbytte af undervisningen og læringsaktiviteter. Derudover er det spørgsmål om evaluering og kvalitetsudvikling, samt om overgange mellem grundskole og ungdomsuddannelse, og mellem ungdomsuddannelse og videregående uddannelse. </a:t>
            </a:r>
          </a:p>
          <a:p>
            <a:endParaRPr lang="da-DK" dirty="0">
              <a:latin typeface="+mn-lt"/>
            </a:endParaRPr>
          </a:p>
          <a:p>
            <a:r>
              <a:rPr lang="da-DK" dirty="0">
                <a:latin typeface="+mn-lt"/>
              </a:rPr>
              <a:t>Rådet er uafhængigt af undervisningsministeren og består af repræsentanter for organisationer med interesse i ungdomsuddannelsesområdet samt af et formandskab på syv personer med særlig indsigt i forhold vedrørende ungdomsuddannelserne. </a:t>
            </a:r>
          </a:p>
          <a:p>
            <a:endParaRPr lang="da-DK" dirty="0">
              <a:latin typeface="+mn-lt"/>
            </a:endParaRPr>
          </a:p>
          <a:p>
            <a:r>
              <a:rPr lang="da-DK" dirty="0">
                <a:latin typeface="+mn-lt"/>
              </a:rPr>
              <a:t>Rådet for Ungdomsuddannelser er nedsat i november 2014. Rådet ledes af et formandskab, som videreudvikler og kvalificerer fokuspunkter for rådets undersøgelser og anbefalinger på basis af forudgående diskussioner i rådet som helhed. Der er i 2015 afholdt tre rådsmøder og 11 møder i formandskabet. </a:t>
            </a:r>
          </a:p>
          <a:p>
            <a:endParaRPr lang="da-DK" dirty="0">
              <a:latin typeface="+mn-lt"/>
            </a:endParaRPr>
          </a:p>
          <a:p>
            <a:r>
              <a:rPr lang="da-DK" dirty="0">
                <a:latin typeface="+mn-lt"/>
              </a:rPr>
              <a:t>Formandskabet afrapporterer årligt til undervisningsministeren om rådets virksomhed med forslag til initiativer, der styrker kvaliteten i ungdomsuddannelserne. </a:t>
            </a:r>
            <a:endParaRPr lang="da-DK" dirty="0"/>
          </a:p>
        </p:txBody>
      </p:sp>
      <p:sp>
        <p:nvSpPr>
          <p:cNvPr id="4" name="Pladsholder til diasnummer 3"/>
          <p:cNvSpPr>
            <a:spLocks noGrp="1"/>
          </p:cNvSpPr>
          <p:nvPr>
            <p:ph type="sldNum" sz="quarter" idx="10"/>
          </p:nvPr>
        </p:nvSpPr>
        <p:spPr/>
        <p:txBody>
          <a:bodyPr/>
          <a:lstStyle/>
          <a:p>
            <a:fld id="{AB7B9E14-F5AF-4C9E-B583-EC01728E423A}" type="slidenum">
              <a:rPr lang="da-DK" smtClean="0"/>
              <a:t>9</a:t>
            </a:fld>
            <a:endParaRPr lang="da-DK"/>
          </a:p>
        </p:txBody>
      </p:sp>
    </p:spTree>
    <p:extLst>
      <p:ext uri="{BB962C8B-B14F-4D97-AF65-F5344CB8AC3E}">
        <p14:creationId xmlns:p14="http://schemas.microsoft.com/office/powerpoint/2010/main" val="151120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2164" name="Picture 2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12000" y="1984"/>
            <a:ext cx="2289173" cy="1716880"/>
          </a:xfrm>
          <a:prstGeom prst="rect">
            <a:avLst/>
          </a:prstGeom>
          <a:noFill/>
          <a:ln w="9525" algn="ctr">
            <a:noFill/>
            <a:miter lim="800000"/>
            <a:headEnd/>
            <a:tailEnd/>
          </a:ln>
          <a:effectLst/>
        </p:spPr>
      </p:pic>
      <p:sp>
        <p:nvSpPr>
          <p:cNvPr id="262146" name="Rectangle 2"/>
          <p:cNvSpPr>
            <a:spLocks noGrp="1" noChangeArrowheads="1"/>
          </p:cNvSpPr>
          <p:nvPr>
            <p:ph type="ctrTitle"/>
          </p:nvPr>
        </p:nvSpPr>
        <p:spPr>
          <a:xfrm>
            <a:off x="431800" y="1276350"/>
            <a:ext cx="6478588" cy="1144588"/>
          </a:xfrm>
        </p:spPr>
        <p:txBody>
          <a:bodyPr tIns="45720" bIns="45720"/>
          <a:lstStyle>
            <a:lvl1pPr>
              <a:defRPr/>
            </a:lvl1pPr>
          </a:lstStyle>
          <a:p>
            <a:r>
              <a:rPr lang="da-DK" smtClean="0"/>
              <a:t>Klik for at redigere i master</a:t>
            </a:r>
            <a:endParaRPr lang="da-DK"/>
          </a:p>
        </p:txBody>
      </p:sp>
      <p:sp>
        <p:nvSpPr>
          <p:cNvPr id="262147" name="Rectangle 3"/>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lvl1pPr>
          </a:lstStyle>
          <a:p>
            <a:r>
              <a:rPr lang="da-DK" smtClean="0"/>
              <a:t>Klik for at redigere i master</a:t>
            </a:r>
            <a:endParaRPr lang="da-DK"/>
          </a:p>
        </p:txBody>
      </p:sp>
      <p:sp>
        <p:nvSpPr>
          <p:cNvPr id="262148" name="Rectangle 4"/>
          <p:cNvSpPr>
            <a:spLocks noGrp="1" noChangeArrowheads="1"/>
          </p:cNvSpPr>
          <p:nvPr>
            <p:ph type="dt" sz="half" idx="2"/>
          </p:nvPr>
        </p:nvSpPr>
        <p:spPr>
          <a:xfrm>
            <a:off x="7088188" y="6272213"/>
            <a:ext cx="1619250" cy="179387"/>
          </a:xfrm>
        </p:spPr>
        <p:txBody>
          <a:bodyPr/>
          <a:lstStyle>
            <a:lvl1pPr>
              <a:defRPr>
                <a:solidFill>
                  <a:schemeClr val="tx1"/>
                </a:solidFill>
              </a:defRPr>
            </a:lvl1pPr>
          </a:lstStyle>
          <a:p>
            <a:fld id="{62169B18-E05A-4488-B150-256224CBF92E}" type="datetime1">
              <a:rPr lang="da-DK" smtClean="0"/>
              <a:pPr/>
              <a:t>10-11-2016</a:t>
            </a:fld>
            <a:endParaRPr lang="da-DK" dirty="0"/>
          </a:p>
        </p:txBody>
      </p:sp>
      <p:sp>
        <p:nvSpPr>
          <p:cNvPr id="262149" name="Rectangle 5"/>
          <p:cNvSpPr>
            <a:spLocks noGrp="1" noChangeArrowheads="1"/>
          </p:cNvSpPr>
          <p:nvPr>
            <p:ph type="ftr" sz="quarter" idx="3"/>
          </p:nvPr>
        </p:nvSpPr>
        <p:spPr/>
        <p:txBody>
          <a:bodyPr/>
          <a:lstStyle>
            <a:lvl1pPr>
              <a:defRPr>
                <a:solidFill>
                  <a:schemeClr val="tx1"/>
                </a:solidFill>
              </a:defRPr>
            </a:lvl1pPr>
          </a:lstStyle>
          <a:p>
            <a:r>
              <a:rPr lang="da-DK" dirty="0" smtClean="0"/>
              <a:t>Indsæt note og kildehenvisning via Sidehoved og sidefod</a:t>
            </a:r>
            <a:endParaRPr lang="da-DK" dirty="0"/>
          </a:p>
        </p:txBody>
      </p:sp>
      <p:sp>
        <p:nvSpPr>
          <p:cNvPr id="262150" name="Rectangle 6"/>
          <p:cNvSpPr>
            <a:spLocks noGrp="1" noChangeArrowheads="1"/>
          </p:cNvSpPr>
          <p:nvPr>
            <p:ph type="sldNum" sz="quarter" idx="4"/>
          </p:nvPr>
        </p:nvSpPr>
        <p:spPr/>
        <p:txBody>
          <a:bodyPr/>
          <a:lstStyle>
            <a:lvl1pPr>
              <a:defRPr>
                <a:solidFill>
                  <a:schemeClr val="tx1"/>
                </a:solidFill>
              </a:defRPr>
            </a:lvl1pPr>
          </a:lstStyle>
          <a:p>
            <a:r>
              <a:rPr lang="da-DK" dirty="0" smtClean="0"/>
              <a:t>Side </a:t>
            </a:r>
            <a:fld id="{7A5F1A53-158C-4308-AA0B-FD5167706E05}" type="slidenum">
              <a:rPr lang="da-DK" smtClean="0"/>
              <a:pPr/>
              <a:t>‹nr.›</a:t>
            </a:fld>
            <a:endParaRPr lang="da-DK" dirty="0"/>
          </a:p>
        </p:txBody>
      </p:sp>
      <p:sp>
        <p:nvSpPr>
          <p:cNvPr id="262151" name="Line 7"/>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6215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215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2154" name="Text Box 1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6444" y="169727"/>
            <a:ext cx="1620012" cy="762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0ABF73F8-ECA4-4407-9D49-35DF28F4E9A8}"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3B4CD52-7A29-4944-8378-6480FEB53E32}" type="slidenum">
              <a:rPr lang="da-DK"/>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471F27E-0DAB-4620-830E-EFDF53F0F786}"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5186EF68-1F3A-43E0-BC66-0BE045D4EF45}" type="slidenum">
              <a:rPr lang="da-DK"/>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11430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31800" y="2497138"/>
            <a:ext cx="4062413"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088188" y="6273800"/>
            <a:ext cx="1619250" cy="179388"/>
          </a:xfrm>
        </p:spPr>
        <p:txBody>
          <a:bodyPr/>
          <a:lstStyle>
            <a:lvl1pPr>
              <a:defRPr/>
            </a:lvl1pPr>
          </a:lstStyle>
          <a:p>
            <a:fld id="{7460FA88-9E25-4C7A-A14B-7CC06B193AC8}" type="datetime1">
              <a:rPr lang="da-DK"/>
              <a:pPr/>
              <a:t>10-11-2016</a:t>
            </a:fld>
            <a:endParaRPr lang="da-DK"/>
          </a:p>
        </p:txBody>
      </p:sp>
      <p:sp>
        <p:nvSpPr>
          <p:cNvPr id="6" name="Pladsholder til sidefod 5"/>
          <p:cNvSpPr>
            <a:spLocks noGrp="1"/>
          </p:cNvSpPr>
          <p:nvPr>
            <p:ph type="ftr" sz="quarter" idx="11"/>
          </p:nvPr>
        </p:nvSpPr>
        <p:spPr>
          <a:xfrm>
            <a:off x="431800" y="6269038"/>
            <a:ext cx="6405563" cy="360362"/>
          </a:xfrm>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a:xfrm>
            <a:off x="7088188" y="6451600"/>
            <a:ext cx="1619250" cy="179388"/>
          </a:xfrm>
        </p:spPr>
        <p:txBody>
          <a:bodyPr/>
          <a:lstStyle>
            <a:lvl1pPr>
              <a:defRPr/>
            </a:lvl1pPr>
          </a:lstStyle>
          <a:p>
            <a:r>
              <a:rPr lang="da-DK"/>
              <a:t>Side </a:t>
            </a:r>
            <a:fld id="{47B4D9DB-C683-4404-AB72-14F49DD23DCA}" type="slidenum">
              <a:rPr lang="da-DK"/>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6257"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13000" y="1191"/>
            <a:ext cx="2289173" cy="1716880"/>
          </a:xfrm>
          <a:prstGeom prst="rect">
            <a:avLst/>
          </a:prstGeom>
          <a:noFill/>
          <a:ln w="9525" algn="ctr">
            <a:noFill/>
            <a:miter lim="800000"/>
            <a:headEnd/>
            <a:tailEnd/>
          </a:ln>
          <a:effectLst/>
        </p:spPr>
      </p:pic>
      <p:sp>
        <p:nvSpPr>
          <p:cNvPr id="266242" name="Rectangle 2"/>
          <p:cNvSpPr>
            <a:spLocks noChangeArrowheads="1"/>
          </p:cNvSpPr>
          <p:nvPr userDrawn="1"/>
        </p:nvSpPr>
        <p:spPr bwMode="auto">
          <a:xfrm>
            <a:off x="0" y="0"/>
            <a:ext cx="9144000" cy="6858000"/>
          </a:xfrm>
          <a:prstGeom prst="rect">
            <a:avLst/>
          </a:prstGeom>
          <a:solidFill>
            <a:srgbClr val="387C73"/>
          </a:solidFill>
          <a:ln w="9525" algn="ctr">
            <a:noFill/>
            <a:miter lim="800000"/>
            <a:headEnd/>
            <a:tailEnd/>
          </a:ln>
          <a:effectLst/>
        </p:spPr>
        <p:txBody>
          <a:bodyPr wrap="none" anchor="ctr"/>
          <a:lstStyle/>
          <a:p>
            <a:endParaRPr lang="da-DK"/>
          </a:p>
        </p:txBody>
      </p:sp>
      <p:sp>
        <p:nvSpPr>
          <p:cNvPr id="266243" name="Rectangle 3"/>
          <p:cNvSpPr>
            <a:spLocks noGrp="1" noChangeArrowheads="1"/>
          </p:cNvSpPr>
          <p:nvPr>
            <p:ph type="ctrTitle"/>
          </p:nvPr>
        </p:nvSpPr>
        <p:spPr>
          <a:xfrm>
            <a:off x="431800" y="1276350"/>
            <a:ext cx="6478588" cy="1144588"/>
          </a:xfrm>
        </p:spPr>
        <p:txBody>
          <a:bodyPr tIns="45720" bIns="45720"/>
          <a:lstStyle>
            <a:lvl1pPr>
              <a:defRPr>
                <a:solidFill>
                  <a:schemeClr val="bg1"/>
                </a:solidFill>
              </a:defRPr>
            </a:lvl1pPr>
          </a:lstStyle>
          <a:p>
            <a:r>
              <a:rPr lang="da-DK"/>
              <a:t>Click to edit Master title style</a:t>
            </a:r>
          </a:p>
        </p:txBody>
      </p:sp>
      <p:sp>
        <p:nvSpPr>
          <p:cNvPr id="266244" name="Rectangle 4"/>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solidFill>
                  <a:schemeClr val="bg1"/>
                </a:solidFill>
              </a:defRPr>
            </a:lvl1pPr>
          </a:lstStyle>
          <a:p>
            <a:r>
              <a:rPr lang="da-DK"/>
              <a:t>Click to edit Master subtitle style</a:t>
            </a:r>
          </a:p>
        </p:txBody>
      </p:sp>
      <p:sp>
        <p:nvSpPr>
          <p:cNvPr id="266245" name="Rectangle 5"/>
          <p:cNvSpPr>
            <a:spLocks noGrp="1" noChangeArrowheads="1"/>
          </p:cNvSpPr>
          <p:nvPr>
            <p:ph type="dt" sz="half" idx="2"/>
          </p:nvPr>
        </p:nvSpPr>
        <p:spPr>
          <a:xfrm>
            <a:off x="7088188" y="6272213"/>
            <a:ext cx="1619250" cy="179387"/>
          </a:xfrm>
        </p:spPr>
        <p:txBody>
          <a:bodyPr/>
          <a:lstStyle>
            <a:lvl1pPr>
              <a:defRPr>
                <a:solidFill>
                  <a:schemeClr val="bg1"/>
                </a:solidFill>
              </a:defRPr>
            </a:lvl1pPr>
          </a:lstStyle>
          <a:p>
            <a:fld id="{B814DF3F-3799-47AA-8BB9-4EFDF3068CA9}" type="datetime1">
              <a:rPr lang="da-DK" smtClean="0"/>
              <a:pPr/>
              <a:t>10-11-2016</a:t>
            </a:fld>
            <a:endParaRPr lang="da-DK" dirty="0"/>
          </a:p>
        </p:txBody>
      </p:sp>
      <p:sp>
        <p:nvSpPr>
          <p:cNvPr id="266246" name="Rectangle 6"/>
          <p:cNvSpPr>
            <a:spLocks noGrp="1" noChangeArrowheads="1"/>
          </p:cNvSpPr>
          <p:nvPr>
            <p:ph type="ftr" sz="quarter" idx="3"/>
          </p:nvPr>
        </p:nvSpPr>
        <p:spPr/>
        <p:txBody>
          <a:bodyPr/>
          <a:lstStyle>
            <a:lvl1pPr>
              <a:defRPr>
                <a:solidFill>
                  <a:schemeClr val="bg1"/>
                </a:solidFill>
              </a:defRPr>
            </a:lvl1pPr>
          </a:lstStyle>
          <a:p>
            <a:r>
              <a:rPr lang="da-DK" dirty="0" smtClean="0"/>
              <a:t>Indsæt note og kildehenvisning via Sidehoved og sidefod</a:t>
            </a:r>
            <a:endParaRPr lang="da-DK" dirty="0"/>
          </a:p>
        </p:txBody>
      </p:sp>
      <p:sp>
        <p:nvSpPr>
          <p:cNvPr id="266247" name="Rectangle 7"/>
          <p:cNvSpPr>
            <a:spLocks noGrp="1" noChangeArrowheads="1"/>
          </p:cNvSpPr>
          <p:nvPr>
            <p:ph type="sldNum" sz="quarter" idx="4"/>
          </p:nvPr>
        </p:nvSpPr>
        <p:spPr/>
        <p:txBody>
          <a:bodyPr/>
          <a:lstStyle>
            <a:lvl1pPr>
              <a:defRPr>
                <a:solidFill>
                  <a:schemeClr val="bg1"/>
                </a:solidFill>
              </a:defRPr>
            </a:lvl1pPr>
          </a:lstStyle>
          <a:p>
            <a:r>
              <a:rPr lang="da-DK" dirty="0" smtClean="0"/>
              <a:t>Side </a:t>
            </a:r>
            <a:fld id="{E01691CB-F753-4461-AA75-D6C648399BBF}" type="slidenum">
              <a:rPr lang="da-DK" smtClean="0"/>
              <a:pPr/>
              <a:t>‹nr.›</a:t>
            </a:fld>
            <a:endParaRPr lang="da-DK" dirty="0"/>
          </a:p>
        </p:txBody>
      </p:sp>
      <p:sp>
        <p:nvSpPr>
          <p:cNvPr id="266248" name="Line 8"/>
          <p:cNvSpPr>
            <a:spLocks noChangeShapeType="1"/>
          </p:cNvSpPr>
          <p:nvPr/>
        </p:nvSpPr>
        <p:spPr bwMode="auto">
          <a:xfrm>
            <a:off x="431800" y="1204913"/>
            <a:ext cx="1800225" cy="0"/>
          </a:xfrm>
          <a:prstGeom prst="line">
            <a:avLst/>
          </a:prstGeom>
          <a:noFill/>
          <a:ln w="6350">
            <a:solidFill>
              <a:schemeClr val="bg1"/>
            </a:solidFill>
            <a:round/>
            <a:headEnd/>
            <a:tailEnd/>
          </a:ln>
          <a:effectLst/>
        </p:spPr>
        <p:txBody>
          <a:bodyPr/>
          <a:lstStyle/>
          <a:p>
            <a:endParaRPr lang="da-DK"/>
          </a:p>
        </p:txBody>
      </p:sp>
      <p:sp>
        <p:nvSpPr>
          <p:cNvPr id="266249" name="Line 9"/>
          <p:cNvSpPr>
            <a:spLocks noChangeShapeType="1"/>
          </p:cNvSpPr>
          <p:nvPr/>
        </p:nvSpPr>
        <p:spPr bwMode="auto">
          <a:xfrm>
            <a:off x="431800" y="6099175"/>
            <a:ext cx="6405563" cy="0"/>
          </a:xfrm>
          <a:prstGeom prst="line">
            <a:avLst/>
          </a:prstGeom>
          <a:noFill/>
          <a:ln w="6350">
            <a:solidFill>
              <a:schemeClr val="bg1"/>
            </a:solidFill>
            <a:round/>
            <a:headEnd/>
            <a:tailEnd/>
          </a:ln>
          <a:effectLst/>
        </p:spPr>
        <p:txBody>
          <a:bodyPr/>
          <a:lstStyle/>
          <a:p>
            <a:endParaRPr lang="da-DK"/>
          </a:p>
        </p:txBody>
      </p:sp>
      <p:sp>
        <p:nvSpPr>
          <p:cNvPr id="266250" name="Line 10"/>
          <p:cNvSpPr>
            <a:spLocks noChangeShapeType="1"/>
          </p:cNvSpPr>
          <p:nvPr/>
        </p:nvSpPr>
        <p:spPr bwMode="auto">
          <a:xfrm>
            <a:off x="7088188" y="6099175"/>
            <a:ext cx="1619250" cy="0"/>
          </a:xfrm>
          <a:prstGeom prst="line">
            <a:avLst/>
          </a:prstGeom>
          <a:noFill/>
          <a:ln w="6350">
            <a:solidFill>
              <a:schemeClr val="bg1"/>
            </a:solidFill>
            <a:round/>
            <a:headEnd/>
            <a:tailEnd/>
          </a:ln>
          <a:effectLst/>
        </p:spPr>
        <p:txBody>
          <a:bodyPr/>
          <a:lstStyle/>
          <a:p>
            <a:endParaRPr lang="da-DK"/>
          </a:p>
        </p:txBody>
      </p:sp>
      <p:sp>
        <p:nvSpPr>
          <p:cNvPr id="266260" name="Text Box 20"/>
          <p:cNvSpPr txBox="1">
            <a:spLocks noChangeArrowheads="1"/>
          </p:cNvSpPr>
          <p:nvPr userDrawn="1"/>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15" name="Billed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96" y="116632"/>
            <a:ext cx="1660276" cy="74398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BE912DCD-F417-4971-802A-42302414E5F8}"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512C42C3-3470-45EA-8B0F-CC852A878CBA}" type="slidenum">
              <a:rPr lang="da-DK"/>
              <a:pPr/>
              <a:t>‹nr.›</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80208AC6-033C-49B6-85D5-4DDBB9AD92F5}"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3AF5E1CD-9D90-4AC0-8140-31BA88502A11}" type="slidenum">
              <a:rPr lang="da-DK"/>
              <a:pPr/>
              <a:t>‹nr.›</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3BF20588-5B45-4B79-947A-26321143F3B1}"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C2903C57-6E5E-4D7B-90C7-025725CA5446}" type="slidenum">
              <a:rPr lang="da-DK"/>
              <a:pPr/>
              <a:t>‹nr.›</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FDD493A1-0CCF-484F-815E-1F0F9D5C51B4}" type="datetime1">
              <a:rPr lang="da-DK"/>
              <a:pPr/>
              <a:t>10-11-2016</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8154E56A-BBF5-4FC7-92FD-D5365D995A0C}" type="slidenum">
              <a:rPr lang="da-DK"/>
              <a:pPr/>
              <a:t>‹nr.›</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fld id="{BAA88E13-CE23-4AB4-A688-29E7AC518132}" type="datetime1">
              <a:rPr lang="da-DK"/>
              <a:pPr/>
              <a:t>10-11-2016</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6E2326D4-3541-4F3E-B2FA-877C54023CF8}" type="slidenum">
              <a:rPr lang="da-DK"/>
              <a:pPr/>
              <a:t>‹nr.›</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7162DED4-6B01-4946-9A1B-F06A15022717}" type="datetime1">
              <a:rPr lang="da-DK"/>
              <a:pPr/>
              <a:t>10-11-2016</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B9BBC279-4C46-4E89-A672-338B53F364DC}"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99083C6-A688-493F-8404-B7691D6B9763}"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422BA6A-2CEF-46ED-93BA-979740AEA7F0}" type="slidenum">
              <a:rPr lang="da-DK"/>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BA9BC93-9951-465A-90E8-2A53DEAF89A8}"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B460195D-6314-41AD-905E-BDE94518C700}" type="slidenum">
              <a:rPr lang="da-DK"/>
              <a:pPr/>
              <a:t>‹nr.›</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73F0B17-94C1-4C0B-903C-D3CAAE7E5952}"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A5582695-96D7-48A9-A8A3-2A8C8DF15777}" type="slidenum">
              <a:rPr lang="da-DK"/>
              <a:pPr/>
              <a:t>‹nr.›</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FD90422E-5069-4DD3-9CC3-4B595F22B3EE}"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09D6BDCA-27CB-4703-9ACF-255A6E3D3468}" type="slidenum">
              <a:rPr lang="da-DK"/>
              <a:pPr/>
              <a:t>‹nr.›</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B0F0555F-784E-4FCB-A4A0-F743C5BF9963}"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1A8F0201-F869-4112-8274-66A3B7538C8D}" type="slidenum">
              <a:rPr lang="da-DK"/>
              <a:pPr/>
              <a:t>‹nr.›</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83664"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13000" y="2778"/>
            <a:ext cx="2289173" cy="1716880"/>
          </a:xfrm>
          <a:prstGeom prst="rect">
            <a:avLst/>
          </a:prstGeom>
          <a:noFill/>
          <a:ln w="9525" algn="ctr">
            <a:noFill/>
            <a:miter lim="800000"/>
            <a:headEnd/>
            <a:tailEnd/>
          </a:ln>
          <a:effectLst/>
        </p:spPr>
      </p:pic>
      <p:sp>
        <p:nvSpPr>
          <p:cNvPr id="283650" name="Rectangle 2"/>
          <p:cNvSpPr>
            <a:spLocks noChangeArrowheads="1"/>
          </p:cNvSpPr>
          <p:nvPr userDrawn="1"/>
        </p:nvSpPr>
        <p:spPr bwMode="auto">
          <a:xfrm>
            <a:off x="0" y="0"/>
            <a:ext cx="9144000" cy="6858000"/>
          </a:xfrm>
          <a:prstGeom prst="rect">
            <a:avLst/>
          </a:prstGeom>
          <a:solidFill>
            <a:srgbClr val="B63333"/>
          </a:solidFill>
          <a:ln w="9525" algn="ctr">
            <a:noFill/>
            <a:miter lim="800000"/>
            <a:headEnd/>
            <a:tailEnd/>
          </a:ln>
          <a:effectLst/>
        </p:spPr>
        <p:txBody>
          <a:bodyPr wrap="none" anchor="ctr"/>
          <a:lstStyle/>
          <a:p>
            <a:endParaRPr lang="da-DK"/>
          </a:p>
        </p:txBody>
      </p:sp>
      <p:sp>
        <p:nvSpPr>
          <p:cNvPr id="283651" name="Rectangle 3"/>
          <p:cNvSpPr>
            <a:spLocks noGrp="1" noChangeArrowheads="1"/>
          </p:cNvSpPr>
          <p:nvPr>
            <p:ph type="ctrTitle"/>
          </p:nvPr>
        </p:nvSpPr>
        <p:spPr>
          <a:xfrm>
            <a:off x="431800" y="1276350"/>
            <a:ext cx="6478588" cy="1144588"/>
          </a:xfrm>
        </p:spPr>
        <p:txBody>
          <a:bodyPr tIns="45720" bIns="45720"/>
          <a:lstStyle>
            <a:lvl1pPr>
              <a:defRPr>
                <a:solidFill>
                  <a:schemeClr val="bg1"/>
                </a:solidFill>
              </a:defRPr>
            </a:lvl1pPr>
          </a:lstStyle>
          <a:p>
            <a:r>
              <a:rPr lang="da-DK"/>
              <a:t>Click to edit Master title style</a:t>
            </a:r>
          </a:p>
        </p:txBody>
      </p:sp>
      <p:sp>
        <p:nvSpPr>
          <p:cNvPr id="283652" name="Rectangle 4"/>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solidFill>
                  <a:schemeClr val="bg1"/>
                </a:solidFill>
              </a:defRPr>
            </a:lvl1pPr>
          </a:lstStyle>
          <a:p>
            <a:r>
              <a:rPr lang="da-DK"/>
              <a:t>Click to edit Master subtitle style</a:t>
            </a:r>
          </a:p>
        </p:txBody>
      </p:sp>
      <p:sp>
        <p:nvSpPr>
          <p:cNvPr id="283653" name="Rectangle 5"/>
          <p:cNvSpPr>
            <a:spLocks noGrp="1" noChangeArrowheads="1"/>
          </p:cNvSpPr>
          <p:nvPr>
            <p:ph type="dt" sz="half" idx="2"/>
          </p:nvPr>
        </p:nvSpPr>
        <p:spPr>
          <a:xfrm>
            <a:off x="7088188" y="6272213"/>
            <a:ext cx="1619250" cy="179387"/>
          </a:xfrm>
        </p:spPr>
        <p:txBody>
          <a:bodyPr/>
          <a:lstStyle>
            <a:lvl1pPr>
              <a:defRPr>
                <a:solidFill>
                  <a:schemeClr val="bg1"/>
                </a:solidFill>
              </a:defRPr>
            </a:lvl1pPr>
          </a:lstStyle>
          <a:p>
            <a:fld id="{563B2D03-09AD-4552-9B4D-4A1A2FE67D86}" type="datetime1">
              <a:rPr lang="da-DK" smtClean="0"/>
              <a:pPr/>
              <a:t>10-11-2016</a:t>
            </a:fld>
            <a:endParaRPr lang="da-DK" dirty="0"/>
          </a:p>
        </p:txBody>
      </p:sp>
      <p:sp>
        <p:nvSpPr>
          <p:cNvPr id="283654" name="Rectangle 6"/>
          <p:cNvSpPr>
            <a:spLocks noGrp="1" noChangeArrowheads="1"/>
          </p:cNvSpPr>
          <p:nvPr>
            <p:ph type="ftr" sz="quarter" idx="3"/>
          </p:nvPr>
        </p:nvSpPr>
        <p:spPr/>
        <p:txBody>
          <a:bodyPr/>
          <a:lstStyle>
            <a:lvl1pPr>
              <a:defRPr>
                <a:solidFill>
                  <a:schemeClr val="bg1"/>
                </a:solidFill>
              </a:defRPr>
            </a:lvl1pPr>
          </a:lstStyle>
          <a:p>
            <a:r>
              <a:rPr lang="da-DK" dirty="0" smtClean="0"/>
              <a:t>Indsæt note og kildehenvisning via Sidehoved og sidefod</a:t>
            </a:r>
            <a:endParaRPr lang="da-DK" dirty="0"/>
          </a:p>
        </p:txBody>
      </p:sp>
      <p:sp>
        <p:nvSpPr>
          <p:cNvPr id="283655" name="Rectangle 7"/>
          <p:cNvSpPr>
            <a:spLocks noGrp="1" noChangeArrowheads="1"/>
          </p:cNvSpPr>
          <p:nvPr>
            <p:ph type="sldNum" sz="quarter" idx="4"/>
          </p:nvPr>
        </p:nvSpPr>
        <p:spPr/>
        <p:txBody>
          <a:bodyPr/>
          <a:lstStyle>
            <a:lvl1pPr>
              <a:defRPr>
                <a:solidFill>
                  <a:schemeClr val="bg1"/>
                </a:solidFill>
              </a:defRPr>
            </a:lvl1pPr>
          </a:lstStyle>
          <a:p>
            <a:r>
              <a:rPr lang="da-DK" dirty="0" smtClean="0"/>
              <a:t>Side </a:t>
            </a:r>
            <a:fld id="{E9B8DCBD-6236-46DA-A357-826287BF383C}" type="slidenum">
              <a:rPr lang="da-DK" smtClean="0"/>
              <a:pPr/>
              <a:t>‹nr.›</a:t>
            </a:fld>
            <a:endParaRPr lang="da-DK" dirty="0"/>
          </a:p>
        </p:txBody>
      </p:sp>
      <p:sp>
        <p:nvSpPr>
          <p:cNvPr id="283656" name="Line 8"/>
          <p:cNvSpPr>
            <a:spLocks noChangeShapeType="1"/>
          </p:cNvSpPr>
          <p:nvPr/>
        </p:nvSpPr>
        <p:spPr bwMode="auto">
          <a:xfrm>
            <a:off x="431800" y="1204913"/>
            <a:ext cx="1800225" cy="0"/>
          </a:xfrm>
          <a:prstGeom prst="line">
            <a:avLst/>
          </a:prstGeom>
          <a:noFill/>
          <a:ln w="6350">
            <a:solidFill>
              <a:schemeClr val="bg1"/>
            </a:solidFill>
            <a:round/>
            <a:headEnd/>
            <a:tailEnd/>
          </a:ln>
          <a:effectLst/>
        </p:spPr>
        <p:txBody>
          <a:bodyPr/>
          <a:lstStyle/>
          <a:p>
            <a:endParaRPr lang="da-DK"/>
          </a:p>
        </p:txBody>
      </p:sp>
      <p:sp>
        <p:nvSpPr>
          <p:cNvPr id="283657" name="Line 9"/>
          <p:cNvSpPr>
            <a:spLocks noChangeShapeType="1"/>
          </p:cNvSpPr>
          <p:nvPr/>
        </p:nvSpPr>
        <p:spPr bwMode="auto">
          <a:xfrm>
            <a:off x="431800" y="6099175"/>
            <a:ext cx="6405563" cy="0"/>
          </a:xfrm>
          <a:prstGeom prst="line">
            <a:avLst/>
          </a:prstGeom>
          <a:noFill/>
          <a:ln w="6350">
            <a:solidFill>
              <a:schemeClr val="bg1"/>
            </a:solidFill>
            <a:round/>
            <a:headEnd/>
            <a:tailEnd/>
          </a:ln>
          <a:effectLst/>
        </p:spPr>
        <p:txBody>
          <a:bodyPr/>
          <a:lstStyle/>
          <a:p>
            <a:endParaRPr lang="da-DK"/>
          </a:p>
        </p:txBody>
      </p:sp>
      <p:sp>
        <p:nvSpPr>
          <p:cNvPr id="283658" name="Line 10"/>
          <p:cNvSpPr>
            <a:spLocks noChangeShapeType="1"/>
          </p:cNvSpPr>
          <p:nvPr/>
        </p:nvSpPr>
        <p:spPr bwMode="auto">
          <a:xfrm>
            <a:off x="7088188" y="6099175"/>
            <a:ext cx="1619250" cy="0"/>
          </a:xfrm>
          <a:prstGeom prst="line">
            <a:avLst/>
          </a:prstGeom>
          <a:noFill/>
          <a:ln w="6350">
            <a:solidFill>
              <a:schemeClr val="bg1"/>
            </a:solidFill>
            <a:round/>
            <a:headEnd/>
            <a:tailEnd/>
          </a:ln>
          <a:effectLst/>
        </p:spPr>
        <p:txBody>
          <a:bodyPr/>
          <a:lstStyle/>
          <a:p>
            <a:endParaRPr lang="da-DK"/>
          </a:p>
        </p:txBody>
      </p:sp>
      <p:sp>
        <p:nvSpPr>
          <p:cNvPr id="283666" name="Text Box 18"/>
          <p:cNvSpPr txBox="1">
            <a:spLocks noChangeArrowheads="1"/>
          </p:cNvSpPr>
          <p:nvPr userDrawn="1"/>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0196" y="116632"/>
            <a:ext cx="1660276" cy="74398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4C0FC7E-358E-44EF-9BA0-579B5BCB41E8}"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135AF10D-5340-4097-B210-F2DF6053A0CE}" type="slidenum">
              <a:rPr lang="da-DK"/>
              <a:pPr/>
              <a:t>‹nr.›</a:t>
            </a:fld>
            <a:endParaRPr lang="da-DK"/>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47DA8E22-CA0E-4636-BD69-728FCFC7740E}"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4EBE1F50-F4DD-41A5-BAE5-DD9410CAC182}" type="slidenum">
              <a:rPr lang="da-DK"/>
              <a:pPr/>
              <a:t>‹nr.›</a:t>
            </a:fld>
            <a:endParaRPr lang="da-DK"/>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01E055F-0446-441F-975A-022364B4C495}"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E8C68398-BDE6-46DE-A7D4-2606E31775CF}" type="slidenum">
              <a:rPr lang="da-DK"/>
              <a:pPr/>
              <a:t>‹nr.›</a:t>
            </a:fld>
            <a:endParaRPr lang="da-DK"/>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204F3D86-40C1-4129-AE39-6D4804482A2D}" type="datetime1">
              <a:rPr lang="da-DK"/>
              <a:pPr/>
              <a:t>10-11-2016</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B2B3A478-A599-49FE-8CFE-D7FE90E1826E}" type="slidenum">
              <a:rPr lang="da-DK"/>
              <a:pPr/>
              <a:t>‹nr.›</a:t>
            </a:fld>
            <a:endParaRPr lang="da-DK"/>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fld id="{000BCFAA-3E12-4F43-8523-C85481A543AA}" type="datetime1">
              <a:rPr lang="da-DK"/>
              <a:pPr/>
              <a:t>10-11-2016</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586F4B36-E4ED-4253-ACB7-B6F23E283B62}" type="slidenum">
              <a:rPr lang="da-DK"/>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68586520-C038-47A1-BF90-D5A04B4B2711}"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9D0BF61-90BF-462F-8D82-9B73BFE44C96}" type="slidenum">
              <a:rPr lang="da-DK"/>
              <a:pPr/>
              <a:t>‹nr.›</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0C1F8FDD-631B-4540-AE8B-E40EEBAFBC43}" type="datetime1">
              <a:rPr lang="da-DK"/>
              <a:pPr/>
              <a:t>10-11-2016</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BCC56E9A-9749-44EF-99FE-FEFAEEB33ADF}" type="slidenum">
              <a:rPr lang="da-DK"/>
              <a:pPr/>
              <a:t>‹nr.›</a:t>
            </a:fld>
            <a:endParaRPr lang="da-DK"/>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41DB27C-312F-4395-A2F9-0D77B4F760C0}"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C946D484-2F13-42AB-BA77-21A9917CFBC7}" type="slidenum">
              <a:rPr lang="da-DK"/>
              <a:pPr/>
              <a:t>‹nr.›</a:t>
            </a:fld>
            <a:endParaRPr lang="da-DK"/>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48CF84C2-2FD9-4A0F-9BF3-E7115611B27F}"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EF18B861-7938-41AA-B5DA-6BC32F836EB5}" type="slidenum">
              <a:rPr lang="da-DK"/>
              <a:pPr/>
              <a:t>‹nr.›</a:t>
            </a:fld>
            <a:endParaRPr lang="da-DK"/>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D97CFD0D-8FF4-483A-8A15-D0E312037495}"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D9B6EA8E-7CC9-4E13-984D-E867D2827739}" type="slidenum">
              <a:rPr lang="da-DK"/>
              <a:pPr/>
              <a:t>‹nr.›</a:t>
            </a:fld>
            <a:endParaRPr lang="da-DK"/>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39C6A5A-A482-4C40-8122-E355C1746A90}" type="datetime1">
              <a:rPr lang="da-DK"/>
              <a:pPr/>
              <a:t>10-11-2016</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67706841-8E88-4028-A690-F598B34A0845}" type="slidenum">
              <a:rPr lang="da-DK"/>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A38456E-DABE-4717-8E50-8F57F187DB29}"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8EF332FB-5757-444A-9F9F-66D8FEE366D5}" type="slidenum">
              <a:rPr lang="da-DK"/>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AFCA3F33-0BE1-421B-B608-17A2E15E1E79}" type="datetime1">
              <a:rPr lang="da-DK"/>
              <a:pPr/>
              <a:t>10-11-2016</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3D54D211-F678-43B6-83F6-F8C70CC00FA2}" type="slidenum">
              <a:rPr lang="da-DK"/>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BEED8BA9-577D-4C8D-ACBE-D3F5998F5923}" type="datetime1">
              <a:rPr lang="da-DK"/>
              <a:pPr/>
              <a:t>10-11-2016</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E78DE6C9-77CF-433F-BC46-CEDBD19E5A4B}" type="slidenum">
              <a:rPr lang="da-DK"/>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D4CC1CB3-3A52-42AD-BF39-3F9713E7E21A}" type="datetime1">
              <a:rPr lang="da-DK"/>
              <a:pPr/>
              <a:t>10-11-2016</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4F7DAAAA-420D-45C0-A854-DBF4A5AAD18F}" type="slidenum">
              <a:rPr lang="da-DK"/>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75C0B9C5-7140-4718-BA3D-C2C1F8A4E754}"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72A66ECC-3CFD-46A1-B999-73BB2E67FA5F}" type="slidenum">
              <a:rPr lang="da-DK"/>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6BF6880D-091F-48D5-8D20-2F837618AB84}" type="datetime1">
              <a:rPr lang="da-DK"/>
              <a:pPr/>
              <a:t>10-11-2016</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B531CB46-F7F5-4EC4-963C-0FB665528D5B}" type="slidenum">
              <a:rPr lang="da-DK"/>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A9BCD095-9531-4652-A89C-A024EBF21B54}" type="datetime1">
              <a:rPr lang="da-DK"/>
              <a:pPr/>
              <a:t>10-11-2016</a:t>
            </a:fld>
            <a:endParaRPr lang="da-DK"/>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FEBB29CA-93C0-46BF-904E-F095A899BB4B}" type="slidenum">
              <a:rPr lang="da-DK"/>
              <a:pPr/>
              <a:t>‹nr.›</a:t>
            </a:fld>
            <a:endParaRPr lang="da-DK"/>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14"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15"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6" name="Billede 2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128452" y="44624"/>
            <a:ext cx="1620012" cy="762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90" r:id="rId12"/>
  </p:sldLayoutIdLst>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5253" name="Text Box 37"/>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sp>
        <p:nvSpPr>
          <p:cNvPr id="265219"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Click to edit Master title style</a:t>
            </a:r>
          </a:p>
        </p:txBody>
      </p:sp>
      <p:sp>
        <p:nvSpPr>
          <p:cNvPr id="265220"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5221"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BC352298-C315-4BBD-A548-970C226952D9}" type="datetime1">
              <a:rPr lang="da-DK"/>
              <a:pPr/>
              <a:t>10-11-2016</a:t>
            </a:fld>
            <a:endParaRPr lang="da-DK"/>
          </a:p>
        </p:txBody>
      </p:sp>
      <p:sp>
        <p:nvSpPr>
          <p:cNvPr id="265222"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65223"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0209D388-D3E6-4818-9633-399850AEFA2B}" type="slidenum">
              <a:rPr lang="da-DK"/>
              <a:pPr/>
              <a:t>‹nr.›</a:t>
            </a:fld>
            <a:endParaRPr lang="da-DK"/>
          </a:p>
        </p:txBody>
      </p:sp>
      <p:sp>
        <p:nvSpPr>
          <p:cNvPr id="265224"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5225"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5226"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grpSp>
        <p:nvGrpSpPr>
          <p:cNvPr id="265242"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65244" name="Group 15"/>
            <p:cNvGrpSpPr>
              <a:grpSpLocks/>
            </p:cNvGrpSpPr>
            <p:nvPr/>
          </p:nvGrpSpPr>
          <p:grpSpPr bwMode="auto">
            <a:xfrm>
              <a:off x="-598488" y="3823106"/>
              <a:ext cx="452438" cy="255588"/>
              <a:chOff x="-318" y="2953"/>
              <a:chExt cx="285" cy="161"/>
            </a:xfrm>
          </p:grpSpPr>
          <p:pic>
            <p:nvPicPr>
              <p:cNvPr id="265245" name="Picture 16"/>
              <p:cNvPicPr>
                <a:picLocks noChangeAspect="1" noChangeArrowheads="1"/>
              </p:cNvPicPr>
              <p:nvPr/>
            </p:nvPicPr>
            <p:blipFill>
              <a:blip r:embed="rId1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65248" name="Group 19"/>
          <p:cNvGrpSpPr>
            <a:grpSpLocks/>
          </p:cNvGrpSpPr>
          <p:nvPr/>
        </p:nvGrpSpPr>
        <p:grpSpPr bwMode="auto">
          <a:xfrm>
            <a:off x="9658350" y="4214813"/>
            <a:ext cx="684213" cy="263525"/>
            <a:chOff x="-464" y="2256"/>
            <a:chExt cx="431" cy="166"/>
          </a:xfrm>
        </p:grpSpPr>
        <p:pic>
          <p:nvPicPr>
            <p:cNvPr id="265249" name="Picture 14" descr="fke3b.jpg"/>
            <p:cNvPicPr>
              <a:picLocks noChangeAspect="1"/>
            </p:cNvPicPr>
            <p:nvPr/>
          </p:nvPicPr>
          <p:blipFill>
            <a:blip r:embed="rId1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65257" name="Text Box 41"/>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6" name="Billede 2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56444" y="169727"/>
            <a:ext cx="1620012" cy="762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p:txStyles>
    <p:titleStyle>
      <a:lvl1pPr algn="l" rtl="0" fontAlgn="base">
        <a:lnSpc>
          <a:spcPts val="3600"/>
        </a:lnSpc>
        <a:spcBef>
          <a:spcPct val="0"/>
        </a:spcBef>
        <a:spcAft>
          <a:spcPct val="0"/>
        </a:spcAft>
        <a:defRPr sz="3400" b="1">
          <a:solidFill>
            <a:schemeClr val="tx1"/>
          </a:solidFill>
          <a:latin typeface="+mj-lt"/>
          <a:ea typeface="+mj-ea"/>
          <a:cs typeface="+mj-cs"/>
        </a:defRPr>
      </a:lvl1pPr>
      <a:lvl2pPr algn="l" rtl="0" fontAlgn="base">
        <a:lnSpc>
          <a:spcPts val="3600"/>
        </a:lnSpc>
        <a:spcBef>
          <a:spcPct val="0"/>
        </a:spcBef>
        <a:spcAft>
          <a:spcPct val="0"/>
        </a:spcAft>
        <a:defRPr sz="3400" b="1">
          <a:solidFill>
            <a:schemeClr val="tx1"/>
          </a:solidFill>
          <a:latin typeface="Georgia" pitchFamily="18" charset="0"/>
        </a:defRPr>
      </a:lvl2pPr>
      <a:lvl3pPr algn="l" rtl="0" fontAlgn="base">
        <a:lnSpc>
          <a:spcPts val="3600"/>
        </a:lnSpc>
        <a:spcBef>
          <a:spcPct val="0"/>
        </a:spcBef>
        <a:spcAft>
          <a:spcPct val="0"/>
        </a:spcAft>
        <a:defRPr sz="3400" b="1">
          <a:solidFill>
            <a:schemeClr val="tx1"/>
          </a:solidFill>
          <a:latin typeface="Georgia" pitchFamily="18" charset="0"/>
        </a:defRPr>
      </a:lvl3pPr>
      <a:lvl4pPr algn="l" rtl="0" fontAlgn="base">
        <a:lnSpc>
          <a:spcPts val="3600"/>
        </a:lnSpc>
        <a:spcBef>
          <a:spcPct val="0"/>
        </a:spcBef>
        <a:spcAft>
          <a:spcPct val="0"/>
        </a:spcAft>
        <a:defRPr sz="3400" b="1">
          <a:solidFill>
            <a:schemeClr val="tx1"/>
          </a:solidFill>
          <a:latin typeface="Georgia" pitchFamily="18" charset="0"/>
        </a:defRPr>
      </a:lvl4pPr>
      <a:lvl5pPr algn="l" rtl="0" fontAlgn="base">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p:titleStyle>
    <p:bodyStyle>
      <a:lvl1pPr marL="142875" indent="-142875" algn="l" rtl="0" fontAlgn="base">
        <a:lnSpc>
          <a:spcPts val="2100"/>
        </a:lnSpc>
        <a:spcBef>
          <a:spcPct val="20000"/>
        </a:spcBef>
        <a:spcAft>
          <a:spcPct val="0"/>
        </a:spcAft>
        <a:buChar char="•"/>
        <a:defRPr>
          <a:solidFill>
            <a:schemeClr val="tx1"/>
          </a:solidFill>
          <a:latin typeface="+mn-lt"/>
          <a:ea typeface="+mn-ea"/>
          <a:cs typeface="+mn-cs"/>
        </a:defRPr>
      </a:lvl1pPr>
      <a:lvl2pPr marL="595313" indent="-133350" algn="l" rtl="0" fontAlgn="base">
        <a:lnSpc>
          <a:spcPts val="1700"/>
        </a:lnSpc>
        <a:spcBef>
          <a:spcPct val="20000"/>
        </a:spcBef>
        <a:spcAft>
          <a:spcPct val="0"/>
        </a:spcAft>
        <a:buChar char="•"/>
        <a:defRPr sz="1400">
          <a:solidFill>
            <a:schemeClr val="tx1"/>
          </a:solidFill>
          <a:latin typeface="+mn-lt"/>
        </a:defRPr>
      </a:lvl2pPr>
      <a:lvl3pPr marL="1014413" indent="-104775" algn="l" rtl="0" fontAlgn="base">
        <a:lnSpc>
          <a:spcPts val="1500"/>
        </a:lnSpc>
        <a:spcBef>
          <a:spcPct val="20000"/>
        </a:spcBef>
        <a:spcAft>
          <a:spcPct val="0"/>
        </a:spcAft>
        <a:buChar char="•"/>
        <a:defRPr sz="1200">
          <a:solidFill>
            <a:schemeClr val="tx1"/>
          </a:solidFill>
          <a:latin typeface="+mn-lt"/>
        </a:defRPr>
      </a:lvl3pPr>
      <a:lvl4pPr marL="1438275" indent="-100013" algn="l" rtl="0" fontAlgn="base">
        <a:lnSpc>
          <a:spcPts val="1200"/>
        </a:lnSpc>
        <a:spcBef>
          <a:spcPct val="20000"/>
        </a:spcBef>
        <a:spcAft>
          <a:spcPct val="0"/>
        </a:spcAft>
        <a:buChar char="•"/>
        <a:defRPr sz="1000">
          <a:solidFill>
            <a:schemeClr val="tx1"/>
          </a:solidFill>
          <a:latin typeface="+mn-lt"/>
        </a:defRPr>
      </a:lvl4pPr>
      <a:lvl5pPr marL="1589088" indent="-87313" algn="l" rtl="0" fontAlgn="base">
        <a:spcBef>
          <a:spcPct val="20000"/>
        </a:spcBef>
        <a:spcAft>
          <a:spcPct val="0"/>
        </a:spcAft>
        <a:buChar char="•"/>
        <a:defRPr sz="1400">
          <a:solidFill>
            <a:schemeClr val="tx1"/>
          </a:solidFill>
          <a:latin typeface="+mn-lt"/>
        </a:defRPr>
      </a:lvl5pPr>
      <a:lvl6pPr marL="2046288" indent="-87313" algn="l" rtl="0" fontAlgn="base">
        <a:spcBef>
          <a:spcPct val="20000"/>
        </a:spcBef>
        <a:spcAft>
          <a:spcPct val="0"/>
        </a:spcAft>
        <a:buChar char="•"/>
        <a:defRPr sz="1400">
          <a:solidFill>
            <a:schemeClr val="tx1"/>
          </a:solidFill>
          <a:latin typeface="+mn-lt"/>
        </a:defRPr>
      </a:lvl6pPr>
      <a:lvl7pPr marL="2503488" indent="-87313" algn="l" rtl="0" fontAlgn="base">
        <a:spcBef>
          <a:spcPct val="20000"/>
        </a:spcBef>
        <a:spcAft>
          <a:spcPct val="0"/>
        </a:spcAft>
        <a:buChar char="•"/>
        <a:defRPr sz="1400">
          <a:solidFill>
            <a:schemeClr val="tx1"/>
          </a:solidFill>
          <a:latin typeface="+mn-lt"/>
        </a:defRPr>
      </a:lvl7pPr>
      <a:lvl8pPr marL="2960688" indent="-87313" algn="l" rtl="0" fontAlgn="base">
        <a:spcBef>
          <a:spcPct val="20000"/>
        </a:spcBef>
        <a:spcAft>
          <a:spcPct val="0"/>
        </a:spcAft>
        <a:buChar char="•"/>
        <a:defRPr sz="1400">
          <a:solidFill>
            <a:schemeClr val="tx1"/>
          </a:solidFill>
          <a:latin typeface="+mn-lt"/>
        </a:defRPr>
      </a:lvl8pPr>
      <a:lvl9pPr marL="3417888" indent="-87313"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627"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Click to edit Master title style</a:t>
            </a:r>
          </a:p>
        </p:txBody>
      </p:sp>
      <p:sp>
        <p:nvSpPr>
          <p:cNvPr id="282628"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82629"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B601E54E-EE4F-468E-8EC5-14AA3F89A0C4}" type="datetime1">
              <a:rPr lang="da-DK"/>
              <a:pPr/>
              <a:t>10-11-2016</a:t>
            </a:fld>
            <a:endParaRPr lang="da-DK"/>
          </a:p>
        </p:txBody>
      </p:sp>
      <p:sp>
        <p:nvSpPr>
          <p:cNvPr id="282630"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82631"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C01D196F-7E18-49E4-B0E2-F9AB1FD569FD}" type="slidenum">
              <a:rPr lang="da-DK"/>
              <a:pPr/>
              <a:t>‹nr.›</a:t>
            </a:fld>
            <a:endParaRPr lang="da-DK"/>
          </a:p>
        </p:txBody>
      </p:sp>
      <p:sp>
        <p:nvSpPr>
          <p:cNvPr id="28263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8263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82634"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82664" name="Text Box 40"/>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grpSp>
        <p:nvGrpSpPr>
          <p:cNvPr id="282665"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82667" name="Group 15"/>
            <p:cNvGrpSpPr>
              <a:grpSpLocks/>
            </p:cNvGrpSpPr>
            <p:nvPr/>
          </p:nvGrpSpPr>
          <p:grpSpPr bwMode="auto">
            <a:xfrm>
              <a:off x="-598488" y="3823106"/>
              <a:ext cx="452438" cy="255588"/>
              <a:chOff x="-318" y="2953"/>
              <a:chExt cx="285" cy="161"/>
            </a:xfrm>
          </p:grpSpPr>
          <p:pic>
            <p:nvPicPr>
              <p:cNvPr id="282668" name="Picture 16"/>
              <p:cNvPicPr>
                <a:picLocks noChangeAspect="1" noChangeArrowheads="1"/>
              </p:cNvPicPr>
              <p:nvPr/>
            </p:nvPicPr>
            <p:blipFill>
              <a:blip r:embed="rId1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82671" name="Group 19"/>
          <p:cNvGrpSpPr>
            <a:grpSpLocks/>
          </p:cNvGrpSpPr>
          <p:nvPr/>
        </p:nvGrpSpPr>
        <p:grpSpPr bwMode="auto">
          <a:xfrm>
            <a:off x="9658350" y="4214813"/>
            <a:ext cx="684213" cy="263525"/>
            <a:chOff x="-464" y="2256"/>
            <a:chExt cx="431" cy="166"/>
          </a:xfrm>
        </p:grpSpPr>
        <p:pic>
          <p:nvPicPr>
            <p:cNvPr id="282672" name="Picture 14" descr="fke3b.jpg"/>
            <p:cNvPicPr>
              <a:picLocks noChangeAspect="1"/>
            </p:cNvPicPr>
            <p:nvPr/>
          </p:nvPicPr>
          <p:blipFill>
            <a:blip r:embed="rId1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82676" name="Text Box 52"/>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7" name="Billede 2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28452" y="44624"/>
            <a:ext cx="1620012" cy="762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rtl="0" fontAlgn="base">
        <a:lnSpc>
          <a:spcPts val="3600"/>
        </a:lnSpc>
        <a:spcBef>
          <a:spcPct val="0"/>
        </a:spcBef>
        <a:spcAft>
          <a:spcPct val="0"/>
        </a:spcAft>
        <a:defRPr sz="3400" b="1">
          <a:solidFill>
            <a:schemeClr val="tx1"/>
          </a:solidFill>
          <a:latin typeface="+mj-lt"/>
          <a:ea typeface="+mj-ea"/>
          <a:cs typeface="+mj-cs"/>
        </a:defRPr>
      </a:lvl1pPr>
      <a:lvl2pPr algn="l" rtl="0" fontAlgn="base">
        <a:lnSpc>
          <a:spcPts val="3600"/>
        </a:lnSpc>
        <a:spcBef>
          <a:spcPct val="0"/>
        </a:spcBef>
        <a:spcAft>
          <a:spcPct val="0"/>
        </a:spcAft>
        <a:defRPr sz="3400" b="1">
          <a:solidFill>
            <a:schemeClr val="tx1"/>
          </a:solidFill>
          <a:latin typeface="Georgia" pitchFamily="18" charset="0"/>
        </a:defRPr>
      </a:lvl2pPr>
      <a:lvl3pPr algn="l" rtl="0" fontAlgn="base">
        <a:lnSpc>
          <a:spcPts val="3600"/>
        </a:lnSpc>
        <a:spcBef>
          <a:spcPct val="0"/>
        </a:spcBef>
        <a:spcAft>
          <a:spcPct val="0"/>
        </a:spcAft>
        <a:defRPr sz="3400" b="1">
          <a:solidFill>
            <a:schemeClr val="tx1"/>
          </a:solidFill>
          <a:latin typeface="Georgia" pitchFamily="18" charset="0"/>
        </a:defRPr>
      </a:lvl3pPr>
      <a:lvl4pPr algn="l" rtl="0" fontAlgn="base">
        <a:lnSpc>
          <a:spcPts val="3600"/>
        </a:lnSpc>
        <a:spcBef>
          <a:spcPct val="0"/>
        </a:spcBef>
        <a:spcAft>
          <a:spcPct val="0"/>
        </a:spcAft>
        <a:defRPr sz="3400" b="1">
          <a:solidFill>
            <a:schemeClr val="tx1"/>
          </a:solidFill>
          <a:latin typeface="Georgia" pitchFamily="18" charset="0"/>
        </a:defRPr>
      </a:lvl4pPr>
      <a:lvl5pPr algn="l" rtl="0" fontAlgn="base">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p:titleStyle>
    <p:bodyStyle>
      <a:lvl1pPr marL="142875" indent="-142875" algn="l" rtl="0" fontAlgn="base">
        <a:lnSpc>
          <a:spcPts val="2100"/>
        </a:lnSpc>
        <a:spcBef>
          <a:spcPct val="20000"/>
        </a:spcBef>
        <a:spcAft>
          <a:spcPct val="0"/>
        </a:spcAft>
        <a:buChar char="•"/>
        <a:defRPr>
          <a:solidFill>
            <a:schemeClr val="tx1"/>
          </a:solidFill>
          <a:latin typeface="+mn-lt"/>
          <a:ea typeface="+mn-ea"/>
          <a:cs typeface="+mn-cs"/>
        </a:defRPr>
      </a:lvl1pPr>
      <a:lvl2pPr marL="595313" indent="-133350" algn="l" rtl="0" fontAlgn="base">
        <a:lnSpc>
          <a:spcPts val="1700"/>
        </a:lnSpc>
        <a:spcBef>
          <a:spcPct val="20000"/>
        </a:spcBef>
        <a:spcAft>
          <a:spcPct val="0"/>
        </a:spcAft>
        <a:buChar char="•"/>
        <a:defRPr sz="1400">
          <a:solidFill>
            <a:schemeClr val="tx1"/>
          </a:solidFill>
          <a:latin typeface="+mn-lt"/>
        </a:defRPr>
      </a:lvl2pPr>
      <a:lvl3pPr marL="1014413" indent="-104775" algn="l" rtl="0" fontAlgn="base">
        <a:lnSpc>
          <a:spcPts val="1500"/>
        </a:lnSpc>
        <a:spcBef>
          <a:spcPct val="20000"/>
        </a:spcBef>
        <a:spcAft>
          <a:spcPct val="0"/>
        </a:spcAft>
        <a:buChar char="•"/>
        <a:defRPr sz="1200">
          <a:solidFill>
            <a:schemeClr val="tx1"/>
          </a:solidFill>
          <a:latin typeface="+mn-lt"/>
        </a:defRPr>
      </a:lvl3pPr>
      <a:lvl4pPr marL="1438275" indent="-100013" algn="l" rtl="0" fontAlgn="base">
        <a:lnSpc>
          <a:spcPts val="1200"/>
        </a:lnSpc>
        <a:spcBef>
          <a:spcPct val="20000"/>
        </a:spcBef>
        <a:spcAft>
          <a:spcPct val="0"/>
        </a:spcAft>
        <a:buChar char="•"/>
        <a:defRPr sz="1000">
          <a:solidFill>
            <a:schemeClr val="tx1"/>
          </a:solidFill>
          <a:latin typeface="+mn-lt"/>
        </a:defRPr>
      </a:lvl4pPr>
      <a:lvl5pPr marL="1589088" indent="-87313" algn="l" rtl="0" fontAlgn="base">
        <a:spcBef>
          <a:spcPct val="20000"/>
        </a:spcBef>
        <a:spcAft>
          <a:spcPct val="0"/>
        </a:spcAft>
        <a:buChar char="•"/>
        <a:defRPr sz="1400">
          <a:solidFill>
            <a:schemeClr val="tx1"/>
          </a:solidFill>
          <a:latin typeface="+mn-lt"/>
        </a:defRPr>
      </a:lvl5pPr>
      <a:lvl6pPr marL="2046288" indent="-87313" algn="l" rtl="0" fontAlgn="base">
        <a:spcBef>
          <a:spcPct val="20000"/>
        </a:spcBef>
        <a:spcAft>
          <a:spcPct val="0"/>
        </a:spcAft>
        <a:buChar char="•"/>
        <a:defRPr sz="1400">
          <a:solidFill>
            <a:schemeClr val="tx1"/>
          </a:solidFill>
          <a:latin typeface="+mn-lt"/>
        </a:defRPr>
      </a:lvl6pPr>
      <a:lvl7pPr marL="2503488" indent="-87313" algn="l" rtl="0" fontAlgn="base">
        <a:spcBef>
          <a:spcPct val="20000"/>
        </a:spcBef>
        <a:spcAft>
          <a:spcPct val="0"/>
        </a:spcAft>
        <a:buChar char="•"/>
        <a:defRPr sz="1400">
          <a:solidFill>
            <a:schemeClr val="tx1"/>
          </a:solidFill>
          <a:latin typeface="+mn-lt"/>
        </a:defRPr>
      </a:lvl7pPr>
      <a:lvl8pPr marL="2960688" indent="-87313" algn="l" rtl="0" fontAlgn="base">
        <a:spcBef>
          <a:spcPct val="20000"/>
        </a:spcBef>
        <a:spcAft>
          <a:spcPct val="0"/>
        </a:spcAft>
        <a:buChar char="•"/>
        <a:defRPr sz="1400">
          <a:solidFill>
            <a:schemeClr val="tx1"/>
          </a:solidFill>
          <a:latin typeface="+mn-lt"/>
        </a:defRPr>
      </a:lvl8pPr>
      <a:lvl9pPr marL="3417888" indent="-87313"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vm.dk/Uddannelser/Erhvervsuddannelser/Ansvar-og-aktoerer/Raad-og-udvalg/R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uvm.dk/Uddannelser/Vejledning/~/UVM-DK/Content/News/Udd/Vejl/2016/160920-Nye-udgivelser-om-udvikling-og-afproevning-af-kollektiv-vejledn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jb@stukuvm.d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4294967295"/>
          </p:nvPr>
        </p:nvSpPr>
        <p:spPr>
          <a:xfrm>
            <a:off x="7088188" y="6272213"/>
            <a:ext cx="1619250" cy="179387"/>
          </a:xfrm>
          <a:prstGeom prst="rect">
            <a:avLst/>
          </a:prstGeom>
          <a:noFill/>
        </p:spPr>
        <p:txBody>
          <a:bodyPr/>
          <a:lstStyle>
            <a:lvl1pPr eaLnBrk="0" hangingPunct="0">
              <a:lnSpc>
                <a:spcPts val="2100"/>
              </a:lnSpc>
              <a:spcBef>
                <a:spcPct val="20000"/>
              </a:spcBef>
              <a:buChar char="•"/>
              <a:defRPr>
                <a:solidFill>
                  <a:schemeClr val="tx1"/>
                </a:solidFill>
                <a:latin typeface="Georgia" pitchFamily="18" charset="0"/>
              </a:defRPr>
            </a:lvl1pPr>
            <a:lvl2pPr marL="742950" indent="-285750" eaLnBrk="0" hangingPunct="0">
              <a:lnSpc>
                <a:spcPts val="1700"/>
              </a:lnSpc>
              <a:spcBef>
                <a:spcPct val="20000"/>
              </a:spcBef>
              <a:buChar char="•"/>
              <a:defRPr sz="1400">
                <a:solidFill>
                  <a:schemeClr val="tx1"/>
                </a:solidFill>
                <a:latin typeface="Georgia" pitchFamily="18" charset="0"/>
              </a:defRPr>
            </a:lvl2pPr>
            <a:lvl3pPr marL="1143000" indent="-228600" eaLnBrk="0" hangingPunct="0">
              <a:lnSpc>
                <a:spcPts val="1500"/>
              </a:lnSpc>
              <a:spcBef>
                <a:spcPct val="20000"/>
              </a:spcBef>
              <a:buChar char="•"/>
              <a:defRPr sz="1200">
                <a:solidFill>
                  <a:schemeClr val="tx1"/>
                </a:solidFill>
                <a:latin typeface="Georgia" pitchFamily="18" charset="0"/>
              </a:defRPr>
            </a:lvl3pPr>
            <a:lvl4pPr marL="1600200" indent="-228600" eaLnBrk="0" hangingPunct="0">
              <a:lnSpc>
                <a:spcPts val="1200"/>
              </a:lnSpc>
              <a:spcBef>
                <a:spcPct val="20000"/>
              </a:spcBef>
              <a:buChar char="•"/>
              <a:defRPr sz="1000">
                <a:solidFill>
                  <a:schemeClr val="tx1"/>
                </a:solidFill>
                <a:latin typeface="Georgia" pitchFamily="18" charset="0"/>
              </a:defRPr>
            </a:lvl4pPr>
            <a:lvl5pPr marL="2057400" indent="-228600" eaLnBrk="0" hangingPunct="0">
              <a:spcBef>
                <a:spcPct val="20000"/>
              </a:spcBef>
              <a:buChar char="•"/>
              <a:defRPr sz="1400">
                <a:solidFill>
                  <a:schemeClr val="tx1"/>
                </a:solidFill>
                <a:latin typeface="Georgia" pitchFamily="18" charset="0"/>
              </a:defRPr>
            </a:lvl5pPr>
            <a:lvl6pPr marL="2514600" indent="-228600" eaLnBrk="0" fontAlgn="base" hangingPunct="0">
              <a:spcBef>
                <a:spcPct val="20000"/>
              </a:spcBef>
              <a:spcAft>
                <a:spcPct val="0"/>
              </a:spcAft>
              <a:buChar char="•"/>
              <a:defRPr sz="1400">
                <a:solidFill>
                  <a:schemeClr val="tx1"/>
                </a:solidFill>
                <a:latin typeface="Georgia" pitchFamily="18" charset="0"/>
              </a:defRPr>
            </a:lvl6pPr>
            <a:lvl7pPr marL="2971800" indent="-228600" eaLnBrk="0" fontAlgn="base" hangingPunct="0">
              <a:spcBef>
                <a:spcPct val="20000"/>
              </a:spcBef>
              <a:spcAft>
                <a:spcPct val="0"/>
              </a:spcAft>
              <a:buChar char="•"/>
              <a:defRPr sz="1400">
                <a:solidFill>
                  <a:schemeClr val="tx1"/>
                </a:solidFill>
                <a:latin typeface="Georgia" pitchFamily="18" charset="0"/>
              </a:defRPr>
            </a:lvl7pPr>
            <a:lvl8pPr marL="3429000" indent="-228600" eaLnBrk="0" fontAlgn="base" hangingPunct="0">
              <a:spcBef>
                <a:spcPct val="20000"/>
              </a:spcBef>
              <a:spcAft>
                <a:spcPct val="0"/>
              </a:spcAft>
              <a:buChar char="•"/>
              <a:defRPr sz="1400">
                <a:solidFill>
                  <a:schemeClr val="tx1"/>
                </a:solidFill>
                <a:latin typeface="Georgia" pitchFamily="18" charset="0"/>
              </a:defRPr>
            </a:lvl8pPr>
            <a:lvl9pPr marL="3886200" indent="-228600" eaLnBrk="0" fontAlgn="base" hangingPunct="0">
              <a:spcBef>
                <a:spcPct val="20000"/>
              </a:spcBef>
              <a:spcAft>
                <a:spcPct val="0"/>
              </a:spcAft>
              <a:buChar char="•"/>
              <a:defRPr sz="1400">
                <a:solidFill>
                  <a:schemeClr val="tx1"/>
                </a:solidFill>
                <a:latin typeface="Georgia" pitchFamily="18" charset="0"/>
              </a:defRPr>
            </a:lvl9pPr>
          </a:lstStyle>
          <a:p>
            <a:pPr eaLnBrk="1" hangingPunct="1">
              <a:lnSpc>
                <a:spcPts val="1400"/>
              </a:lnSpc>
              <a:spcBef>
                <a:spcPct val="0"/>
              </a:spcBef>
              <a:buFontTx/>
              <a:buNone/>
            </a:pPr>
            <a:fld id="{AD11E796-0F9D-4ECE-B6D4-8C23D6D9F3CE}" type="datetime1">
              <a:rPr lang="da-DK" altLang="da-DK" smtClean="0">
                <a:solidFill>
                  <a:schemeClr val="bg1"/>
                </a:solidFill>
              </a:rPr>
              <a:pPr eaLnBrk="1" hangingPunct="1">
                <a:lnSpc>
                  <a:spcPts val="1400"/>
                </a:lnSpc>
                <a:spcBef>
                  <a:spcPct val="0"/>
                </a:spcBef>
                <a:buFontTx/>
                <a:buNone/>
              </a:pPr>
              <a:t>10-11-2016</a:t>
            </a:fld>
            <a:endParaRPr lang="da-DK" altLang="da-DK" smtClean="0">
              <a:solidFill>
                <a:schemeClr val="bg1"/>
              </a:solidFill>
            </a:endParaRPr>
          </a:p>
        </p:txBody>
      </p:sp>
      <p:sp>
        <p:nvSpPr>
          <p:cNvPr id="7171" name="Rectangle 5"/>
          <p:cNvSpPr>
            <a:spLocks noGrp="1" noChangeArrowheads="1"/>
          </p:cNvSpPr>
          <p:nvPr>
            <p:ph type="ftr" sz="quarter" idx="4294967295"/>
          </p:nvPr>
        </p:nvSpPr>
        <p:spPr>
          <a:xfrm>
            <a:off x="431800" y="6269038"/>
            <a:ext cx="6405563" cy="360362"/>
          </a:xfrm>
          <a:prstGeom prst="rect">
            <a:avLst/>
          </a:prstGeom>
          <a:noFill/>
        </p:spPr>
        <p:txBody>
          <a:bodyPr/>
          <a:lstStyle>
            <a:lvl1pPr eaLnBrk="0" hangingPunct="0">
              <a:lnSpc>
                <a:spcPts val="2100"/>
              </a:lnSpc>
              <a:spcBef>
                <a:spcPct val="20000"/>
              </a:spcBef>
              <a:buChar char="•"/>
              <a:defRPr>
                <a:solidFill>
                  <a:schemeClr val="tx1"/>
                </a:solidFill>
                <a:latin typeface="Georgia" pitchFamily="18" charset="0"/>
              </a:defRPr>
            </a:lvl1pPr>
            <a:lvl2pPr marL="742950" indent="-285750" eaLnBrk="0" hangingPunct="0">
              <a:lnSpc>
                <a:spcPts val="1700"/>
              </a:lnSpc>
              <a:spcBef>
                <a:spcPct val="20000"/>
              </a:spcBef>
              <a:buChar char="•"/>
              <a:defRPr sz="1400">
                <a:solidFill>
                  <a:schemeClr val="tx1"/>
                </a:solidFill>
                <a:latin typeface="Georgia" pitchFamily="18" charset="0"/>
              </a:defRPr>
            </a:lvl2pPr>
            <a:lvl3pPr marL="1143000" indent="-228600" eaLnBrk="0" hangingPunct="0">
              <a:lnSpc>
                <a:spcPts val="1500"/>
              </a:lnSpc>
              <a:spcBef>
                <a:spcPct val="20000"/>
              </a:spcBef>
              <a:buChar char="•"/>
              <a:defRPr sz="1200">
                <a:solidFill>
                  <a:schemeClr val="tx1"/>
                </a:solidFill>
                <a:latin typeface="Georgia" pitchFamily="18" charset="0"/>
              </a:defRPr>
            </a:lvl3pPr>
            <a:lvl4pPr marL="1600200" indent="-228600" eaLnBrk="0" hangingPunct="0">
              <a:lnSpc>
                <a:spcPts val="1200"/>
              </a:lnSpc>
              <a:spcBef>
                <a:spcPct val="20000"/>
              </a:spcBef>
              <a:buChar char="•"/>
              <a:defRPr sz="1000">
                <a:solidFill>
                  <a:schemeClr val="tx1"/>
                </a:solidFill>
                <a:latin typeface="Georgia" pitchFamily="18" charset="0"/>
              </a:defRPr>
            </a:lvl4pPr>
            <a:lvl5pPr marL="2057400" indent="-228600" eaLnBrk="0" hangingPunct="0">
              <a:spcBef>
                <a:spcPct val="20000"/>
              </a:spcBef>
              <a:buChar char="•"/>
              <a:defRPr sz="1400">
                <a:solidFill>
                  <a:schemeClr val="tx1"/>
                </a:solidFill>
                <a:latin typeface="Georgia" pitchFamily="18" charset="0"/>
              </a:defRPr>
            </a:lvl5pPr>
            <a:lvl6pPr marL="2514600" indent="-228600" eaLnBrk="0" fontAlgn="base" hangingPunct="0">
              <a:spcBef>
                <a:spcPct val="20000"/>
              </a:spcBef>
              <a:spcAft>
                <a:spcPct val="0"/>
              </a:spcAft>
              <a:buChar char="•"/>
              <a:defRPr sz="1400">
                <a:solidFill>
                  <a:schemeClr val="tx1"/>
                </a:solidFill>
                <a:latin typeface="Georgia" pitchFamily="18" charset="0"/>
              </a:defRPr>
            </a:lvl6pPr>
            <a:lvl7pPr marL="2971800" indent="-228600" eaLnBrk="0" fontAlgn="base" hangingPunct="0">
              <a:spcBef>
                <a:spcPct val="20000"/>
              </a:spcBef>
              <a:spcAft>
                <a:spcPct val="0"/>
              </a:spcAft>
              <a:buChar char="•"/>
              <a:defRPr sz="1400">
                <a:solidFill>
                  <a:schemeClr val="tx1"/>
                </a:solidFill>
                <a:latin typeface="Georgia" pitchFamily="18" charset="0"/>
              </a:defRPr>
            </a:lvl7pPr>
            <a:lvl8pPr marL="3429000" indent="-228600" eaLnBrk="0" fontAlgn="base" hangingPunct="0">
              <a:spcBef>
                <a:spcPct val="20000"/>
              </a:spcBef>
              <a:spcAft>
                <a:spcPct val="0"/>
              </a:spcAft>
              <a:buChar char="•"/>
              <a:defRPr sz="1400">
                <a:solidFill>
                  <a:schemeClr val="tx1"/>
                </a:solidFill>
                <a:latin typeface="Georgia" pitchFamily="18" charset="0"/>
              </a:defRPr>
            </a:lvl8pPr>
            <a:lvl9pPr marL="3886200" indent="-228600" eaLnBrk="0" fontAlgn="base" hangingPunct="0">
              <a:spcBef>
                <a:spcPct val="20000"/>
              </a:spcBef>
              <a:spcAft>
                <a:spcPct val="0"/>
              </a:spcAft>
              <a:buChar char="•"/>
              <a:defRPr sz="1400">
                <a:solidFill>
                  <a:schemeClr val="tx1"/>
                </a:solidFill>
                <a:latin typeface="Georgia" pitchFamily="18" charset="0"/>
              </a:defRPr>
            </a:lvl9pPr>
          </a:lstStyle>
          <a:p>
            <a:pPr eaLnBrk="1" hangingPunct="1">
              <a:lnSpc>
                <a:spcPts val="1400"/>
              </a:lnSpc>
              <a:spcBef>
                <a:spcPct val="0"/>
              </a:spcBef>
              <a:buFontTx/>
              <a:buNone/>
            </a:pPr>
            <a:r>
              <a:rPr lang="da-DK" altLang="da-DK" smtClean="0">
                <a:solidFill>
                  <a:schemeClr val="bg1"/>
                </a:solidFill>
              </a:rPr>
              <a:t>Indsæt note og kildehenvisning via Header and Footer</a:t>
            </a:r>
          </a:p>
        </p:txBody>
      </p:sp>
      <p:sp>
        <p:nvSpPr>
          <p:cNvPr id="7172" name="Rectangle 6"/>
          <p:cNvSpPr>
            <a:spLocks noGrp="1" noChangeArrowheads="1"/>
          </p:cNvSpPr>
          <p:nvPr>
            <p:ph type="sldNum" sz="quarter" idx="4294967295"/>
          </p:nvPr>
        </p:nvSpPr>
        <p:spPr>
          <a:xfrm>
            <a:off x="7088188" y="6451600"/>
            <a:ext cx="1619250" cy="179388"/>
          </a:xfrm>
          <a:prstGeom prst="rect">
            <a:avLst/>
          </a:prstGeom>
          <a:noFill/>
        </p:spPr>
        <p:txBody>
          <a:bodyPr/>
          <a:lstStyle>
            <a:lvl1pPr eaLnBrk="0" hangingPunct="0">
              <a:lnSpc>
                <a:spcPts val="2100"/>
              </a:lnSpc>
              <a:spcBef>
                <a:spcPct val="20000"/>
              </a:spcBef>
              <a:buChar char="•"/>
              <a:defRPr>
                <a:solidFill>
                  <a:schemeClr val="tx1"/>
                </a:solidFill>
                <a:latin typeface="Georgia" pitchFamily="18" charset="0"/>
              </a:defRPr>
            </a:lvl1pPr>
            <a:lvl2pPr marL="742950" indent="-285750" eaLnBrk="0" hangingPunct="0">
              <a:lnSpc>
                <a:spcPts val="1700"/>
              </a:lnSpc>
              <a:spcBef>
                <a:spcPct val="20000"/>
              </a:spcBef>
              <a:buChar char="•"/>
              <a:defRPr sz="1400">
                <a:solidFill>
                  <a:schemeClr val="tx1"/>
                </a:solidFill>
                <a:latin typeface="Georgia" pitchFamily="18" charset="0"/>
              </a:defRPr>
            </a:lvl2pPr>
            <a:lvl3pPr marL="1143000" indent="-228600" eaLnBrk="0" hangingPunct="0">
              <a:lnSpc>
                <a:spcPts val="1500"/>
              </a:lnSpc>
              <a:spcBef>
                <a:spcPct val="20000"/>
              </a:spcBef>
              <a:buChar char="•"/>
              <a:defRPr sz="1200">
                <a:solidFill>
                  <a:schemeClr val="tx1"/>
                </a:solidFill>
                <a:latin typeface="Georgia" pitchFamily="18" charset="0"/>
              </a:defRPr>
            </a:lvl3pPr>
            <a:lvl4pPr marL="1600200" indent="-228600" eaLnBrk="0" hangingPunct="0">
              <a:lnSpc>
                <a:spcPts val="1200"/>
              </a:lnSpc>
              <a:spcBef>
                <a:spcPct val="20000"/>
              </a:spcBef>
              <a:buChar char="•"/>
              <a:defRPr sz="1000">
                <a:solidFill>
                  <a:schemeClr val="tx1"/>
                </a:solidFill>
                <a:latin typeface="Georgia" pitchFamily="18" charset="0"/>
              </a:defRPr>
            </a:lvl4pPr>
            <a:lvl5pPr marL="2057400" indent="-228600" eaLnBrk="0" hangingPunct="0">
              <a:spcBef>
                <a:spcPct val="20000"/>
              </a:spcBef>
              <a:buChar char="•"/>
              <a:defRPr sz="1400">
                <a:solidFill>
                  <a:schemeClr val="tx1"/>
                </a:solidFill>
                <a:latin typeface="Georgia" pitchFamily="18" charset="0"/>
              </a:defRPr>
            </a:lvl5pPr>
            <a:lvl6pPr marL="2514600" indent="-228600" eaLnBrk="0" fontAlgn="base" hangingPunct="0">
              <a:spcBef>
                <a:spcPct val="20000"/>
              </a:spcBef>
              <a:spcAft>
                <a:spcPct val="0"/>
              </a:spcAft>
              <a:buChar char="•"/>
              <a:defRPr sz="1400">
                <a:solidFill>
                  <a:schemeClr val="tx1"/>
                </a:solidFill>
                <a:latin typeface="Georgia" pitchFamily="18" charset="0"/>
              </a:defRPr>
            </a:lvl6pPr>
            <a:lvl7pPr marL="2971800" indent="-228600" eaLnBrk="0" fontAlgn="base" hangingPunct="0">
              <a:spcBef>
                <a:spcPct val="20000"/>
              </a:spcBef>
              <a:spcAft>
                <a:spcPct val="0"/>
              </a:spcAft>
              <a:buChar char="•"/>
              <a:defRPr sz="1400">
                <a:solidFill>
                  <a:schemeClr val="tx1"/>
                </a:solidFill>
                <a:latin typeface="Georgia" pitchFamily="18" charset="0"/>
              </a:defRPr>
            </a:lvl7pPr>
            <a:lvl8pPr marL="3429000" indent="-228600" eaLnBrk="0" fontAlgn="base" hangingPunct="0">
              <a:spcBef>
                <a:spcPct val="20000"/>
              </a:spcBef>
              <a:spcAft>
                <a:spcPct val="0"/>
              </a:spcAft>
              <a:buChar char="•"/>
              <a:defRPr sz="1400">
                <a:solidFill>
                  <a:schemeClr val="tx1"/>
                </a:solidFill>
                <a:latin typeface="Georgia" pitchFamily="18" charset="0"/>
              </a:defRPr>
            </a:lvl8pPr>
            <a:lvl9pPr marL="3886200" indent="-228600" eaLnBrk="0" fontAlgn="base" hangingPunct="0">
              <a:spcBef>
                <a:spcPct val="20000"/>
              </a:spcBef>
              <a:spcAft>
                <a:spcPct val="0"/>
              </a:spcAft>
              <a:buChar char="•"/>
              <a:defRPr sz="1400">
                <a:solidFill>
                  <a:schemeClr val="tx1"/>
                </a:solidFill>
                <a:latin typeface="Georgia" pitchFamily="18" charset="0"/>
              </a:defRPr>
            </a:lvl9pPr>
          </a:lstStyle>
          <a:p>
            <a:pPr eaLnBrk="1" hangingPunct="1">
              <a:lnSpc>
                <a:spcPts val="1400"/>
              </a:lnSpc>
              <a:spcBef>
                <a:spcPct val="0"/>
              </a:spcBef>
              <a:buFontTx/>
              <a:buNone/>
            </a:pPr>
            <a:r>
              <a:rPr lang="da-DK" altLang="da-DK" smtClean="0">
                <a:solidFill>
                  <a:schemeClr val="bg1"/>
                </a:solidFill>
              </a:rPr>
              <a:t>Side </a:t>
            </a:r>
            <a:fld id="{841645F9-AD27-4468-BC16-D54461BB5A3B}" type="slidenum">
              <a:rPr lang="da-DK" altLang="da-DK" smtClean="0">
                <a:solidFill>
                  <a:schemeClr val="bg1"/>
                </a:solidFill>
              </a:rPr>
              <a:pPr eaLnBrk="1" hangingPunct="1">
                <a:lnSpc>
                  <a:spcPts val="1400"/>
                </a:lnSpc>
                <a:spcBef>
                  <a:spcPct val="0"/>
                </a:spcBef>
                <a:buFontTx/>
                <a:buNone/>
              </a:pPr>
              <a:t>1</a:t>
            </a:fld>
            <a:endParaRPr lang="da-DK" altLang="da-DK" smtClean="0">
              <a:solidFill>
                <a:schemeClr val="bg1"/>
              </a:solidFill>
            </a:endParaRPr>
          </a:p>
        </p:txBody>
      </p:sp>
      <p:sp>
        <p:nvSpPr>
          <p:cNvPr id="7173" name="Rectangle 5"/>
          <p:cNvSpPr>
            <a:spLocks noGrp="1" noChangeArrowheads="1"/>
          </p:cNvSpPr>
          <p:nvPr>
            <p:ph type="subTitle" idx="1"/>
          </p:nvPr>
        </p:nvSpPr>
        <p:spPr/>
        <p:txBody>
          <a:bodyPr/>
          <a:lstStyle/>
          <a:p>
            <a:pPr eaLnBrk="1" hangingPunct="1"/>
            <a:endParaRPr lang="da-DK" altLang="da-DK" sz="1800" smtClean="0"/>
          </a:p>
        </p:txBody>
      </p:sp>
      <p:pic>
        <p:nvPicPr>
          <p:cNvPr id="7174" name="Picture 9" descr="J:\MLEDS\Gymnasieudspil 2014\lancering\2. sag\Billeder\Billeder til gymnasieudspil\2014_09_11_UVM_KVUC_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0009188" cy="70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bwMode="auto">
          <a:xfrm>
            <a:off x="286323" y="1772816"/>
            <a:ext cx="9001000" cy="1296591"/>
          </a:xfrm>
          <a:prstGeom prst="rect">
            <a:avLst/>
          </a:prstGeom>
          <a:solidFill>
            <a:schemeClr val="tx1">
              <a:lumMod val="50000"/>
              <a:lumOff val="50000"/>
              <a:alpha val="49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b"/>
          <a:lstStyle>
            <a:lvl1pPr algn="l" rtl="0" eaLnBrk="0" fontAlgn="base" hangingPunct="0">
              <a:lnSpc>
                <a:spcPts val="3600"/>
              </a:lnSpc>
              <a:spcBef>
                <a:spcPct val="0"/>
              </a:spcBef>
              <a:spcAft>
                <a:spcPct val="0"/>
              </a:spcAft>
              <a:defRPr sz="3400" b="1">
                <a:solidFill>
                  <a:schemeClr val="tx1"/>
                </a:solidFill>
                <a:latin typeface="+mj-lt"/>
                <a:ea typeface="+mj-ea"/>
                <a:cs typeface="+mj-cs"/>
              </a:defRPr>
            </a:lvl1pPr>
            <a:lvl2pPr algn="l" rtl="0" eaLnBrk="0" fontAlgn="base" hangingPunct="0">
              <a:lnSpc>
                <a:spcPts val="3600"/>
              </a:lnSpc>
              <a:spcBef>
                <a:spcPct val="0"/>
              </a:spcBef>
              <a:spcAft>
                <a:spcPct val="0"/>
              </a:spcAft>
              <a:defRPr sz="3400" b="1">
                <a:solidFill>
                  <a:schemeClr val="tx1"/>
                </a:solidFill>
                <a:latin typeface="Georgia" pitchFamily="18" charset="0"/>
              </a:defRPr>
            </a:lvl2pPr>
            <a:lvl3pPr algn="l" rtl="0" eaLnBrk="0" fontAlgn="base" hangingPunct="0">
              <a:lnSpc>
                <a:spcPts val="3600"/>
              </a:lnSpc>
              <a:spcBef>
                <a:spcPct val="0"/>
              </a:spcBef>
              <a:spcAft>
                <a:spcPct val="0"/>
              </a:spcAft>
              <a:defRPr sz="3400" b="1">
                <a:solidFill>
                  <a:schemeClr val="tx1"/>
                </a:solidFill>
                <a:latin typeface="Georgia" pitchFamily="18" charset="0"/>
              </a:defRPr>
            </a:lvl3pPr>
            <a:lvl4pPr algn="l" rtl="0" eaLnBrk="0" fontAlgn="base" hangingPunct="0">
              <a:lnSpc>
                <a:spcPts val="3600"/>
              </a:lnSpc>
              <a:spcBef>
                <a:spcPct val="0"/>
              </a:spcBef>
              <a:spcAft>
                <a:spcPct val="0"/>
              </a:spcAft>
              <a:defRPr sz="3400" b="1">
                <a:solidFill>
                  <a:schemeClr val="tx1"/>
                </a:solidFill>
                <a:latin typeface="Georgia" pitchFamily="18" charset="0"/>
              </a:defRPr>
            </a:lvl4pPr>
            <a:lvl5pPr algn="l" rtl="0" eaLnBrk="0" fontAlgn="base" hangingPunct="0">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a:lstStyle>
          <a:p>
            <a:pPr algn="ctr">
              <a:lnSpc>
                <a:spcPts val="4800"/>
              </a:lnSpc>
              <a:defRPr/>
            </a:pPr>
            <a:r>
              <a:rPr lang="da-DK" altLang="da-DK" sz="4200" kern="0" dirty="0" smtClean="0"/>
              <a:t>Aktuelle uddannelsespolitiske initiativer</a:t>
            </a:r>
          </a:p>
        </p:txBody>
      </p:sp>
      <p:sp>
        <p:nvSpPr>
          <p:cNvPr id="8" name="Rectangle 4"/>
          <p:cNvSpPr txBox="1">
            <a:spLocks noChangeArrowheads="1"/>
          </p:cNvSpPr>
          <p:nvPr/>
        </p:nvSpPr>
        <p:spPr bwMode="auto">
          <a:xfrm>
            <a:off x="720724" y="4293096"/>
            <a:ext cx="8532813" cy="1347465"/>
          </a:xfrm>
          <a:prstGeom prst="rect">
            <a:avLst/>
          </a:prstGeom>
          <a:solidFill>
            <a:schemeClr val="tx1">
              <a:lumMod val="50000"/>
              <a:lumOff val="50000"/>
              <a:alpha val="49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b"/>
          <a:lstStyle>
            <a:lvl1pPr algn="l" rtl="0" eaLnBrk="0" fontAlgn="base" hangingPunct="0">
              <a:lnSpc>
                <a:spcPts val="3600"/>
              </a:lnSpc>
              <a:spcBef>
                <a:spcPct val="0"/>
              </a:spcBef>
              <a:spcAft>
                <a:spcPct val="0"/>
              </a:spcAft>
              <a:defRPr sz="3400" b="1">
                <a:solidFill>
                  <a:schemeClr val="tx1"/>
                </a:solidFill>
                <a:latin typeface="+mj-lt"/>
                <a:ea typeface="+mj-ea"/>
                <a:cs typeface="+mj-cs"/>
              </a:defRPr>
            </a:lvl1pPr>
            <a:lvl2pPr algn="l" rtl="0" eaLnBrk="0" fontAlgn="base" hangingPunct="0">
              <a:lnSpc>
                <a:spcPts val="3600"/>
              </a:lnSpc>
              <a:spcBef>
                <a:spcPct val="0"/>
              </a:spcBef>
              <a:spcAft>
                <a:spcPct val="0"/>
              </a:spcAft>
              <a:defRPr sz="3400" b="1">
                <a:solidFill>
                  <a:schemeClr val="tx1"/>
                </a:solidFill>
                <a:latin typeface="Georgia" pitchFamily="18" charset="0"/>
              </a:defRPr>
            </a:lvl2pPr>
            <a:lvl3pPr algn="l" rtl="0" eaLnBrk="0" fontAlgn="base" hangingPunct="0">
              <a:lnSpc>
                <a:spcPts val="3600"/>
              </a:lnSpc>
              <a:spcBef>
                <a:spcPct val="0"/>
              </a:spcBef>
              <a:spcAft>
                <a:spcPct val="0"/>
              </a:spcAft>
              <a:defRPr sz="3400" b="1">
                <a:solidFill>
                  <a:schemeClr val="tx1"/>
                </a:solidFill>
                <a:latin typeface="Georgia" pitchFamily="18" charset="0"/>
              </a:defRPr>
            </a:lvl3pPr>
            <a:lvl4pPr algn="l" rtl="0" eaLnBrk="0" fontAlgn="base" hangingPunct="0">
              <a:lnSpc>
                <a:spcPts val="3600"/>
              </a:lnSpc>
              <a:spcBef>
                <a:spcPct val="0"/>
              </a:spcBef>
              <a:spcAft>
                <a:spcPct val="0"/>
              </a:spcAft>
              <a:defRPr sz="3400" b="1">
                <a:solidFill>
                  <a:schemeClr val="tx1"/>
                </a:solidFill>
                <a:latin typeface="Georgia" pitchFamily="18" charset="0"/>
              </a:defRPr>
            </a:lvl4pPr>
            <a:lvl5pPr algn="l" rtl="0" eaLnBrk="0" fontAlgn="base" hangingPunct="0">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a:lstStyle>
          <a:p>
            <a:pPr>
              <a:lnSpc>
                <a:spcPts val="3800"/>
              </a:lnSpc>
              <a:defRPr/>
            </a:pPr>
            <a:r>
              <a:rPr lang="da-DK" altLang="da-DK" sz="1600" kern="0" dirty="0" smtClean="0"/>
              <a:t>Jørgen Brock – Kontor for Kontor for Voksenuddannelse og Overgange</a:t>
            </a:r>
          </a:p>
        </p:txBody>
      </p:sp>
    </p:spTree>
    <p:extLst>
      <p:ext uri="{BB962C8B-B14F-4D97-AF65-F5344CB8AC3E}">
        <p14:creationId xmlns:p14="http://schemas.microsoft.com/office/powerpoint/2010/main" val="1226785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err="1" smtClean="0"/>
              <a:t>Desk</a:t>
            </a:r>
            <a:r>
              <a:rPr lang="da-DK" sz="3200" dirty="0" smtClean="0"/>
              <a:t> research af danske studier om restgruppen</a:t>
            </a:r>
            <a:endParaRPr lang="da-DK" sz="3200" dirty="0"/>
          </a:p>
        </p:txBody>
      </p:sp>
      <p:sp>
        <p:nvSpPr>
          <p:cNvPr id="3" name="Pladsholder til indhold 2"/>
          <p:cNvSpPr>
            <a:spLocks noGrp="1"/>
          </p:cNvSpPr>
          <p:nvPr>
            <p:ph idx="1"/>
          </p:nvPr>
        </p:nvSpPr>
        <p:spPr/>
        <p:txBody>
          <a:bodyPr/>
          <a:lstStyle/>
          <a:p>
            <a:endParaRPr lang="da-DK" sz="2000" dirty="0" smtClean="0"/>
          </a:p>
          <a:p>
            <a:r>
              <a:rPr lang="da-DK" sz="2000" dirty="0" err="1" smtClean="0"/>
              <a:t>Desk</a:t>
            </a:r>
            <a:r>
              <a:rPr lang="da-DK" sz="2000" dirty="0" smtClean="0"/>
              <a:t> research af danske studier om restgruppen, </a:t>
            </a:r>
            <a:r>
              <a:rPr lang="da-DK" sz="2000" dirty="0" err="1" smtClean="0"/>
              <a:t>Epinion</a:t>
            </a:r>
            <a:r>
              <a:rPr lang="da-DK" sz="2000" dirty="0" smtClean="0"/>
              <a:t> juni 2015</a:t>
            </a:r>
          </a:p>
          <a:p>
            <a:endParaRPr lang="da-DK" sz="2000" kern="1200" dirty="0"/>
          </a:p>
          <a:p>
            <a:r>
              <a:rPr lang="da-DK" sz="1600" kern="1200" dirty="0" smtClean="0"/>
              <a:t>Der er behov for mere viden om effekten af </a:t>
            </a:r>
            <a:r>
              <a:rPr lang="da-DK" sz="1600" b="1" kern="1200" dirty="0" smtClean="0"/>
              <a:t>forberedende tilbud,</a:t>
            </a:r>
            <a:r>
              <a:rPr lang="da-DK" sz="1600" kern="1200" dirty="0" smtClean="0"/>
              <a:t> herunder effekten på længere sigt – det er her ekspertgruppen kommer ind i billedet</a:t>
            </a:r>
          </a:p>
          <a:p>
            <a:endParaRPr lang="da-DK" sz="1600" kern="1200" dirty="0" smtClean="0"/>
          </a:p>
          <a:p>
            <a:r>
              <a:rPr lang="da-DK" sz="1600" dirty="0"/>
              <a:t>Identificerede områder der savner belysning vedr. </a:t>
            </a:r>
            <a:r>
              <a:rPr lang="da-DK" sz="1600" b="1" dirty="0"/>
              <a:t>samspils- og overgangsproblematikker </a:t>
            </a:r>
            <a:endParaRPr lang="da-DK" sz="1600" b="1" dirty="0" smtClean="0"/>
          </a:p>
          <a:p>
            <a:endParaRPr lang="da-DK" sz="1600" dirty="0" smtClean="0"/>
          </a:p>
          <a:p>
            <a:r>
              <a:rPr lang="da-DK" sz="1600" dirty="0" smtClean="0"/>
              <a:t>Identificerede </a:t>
            </a:r>
            <a:r>
              <a:rPr lang="da-DK" sz="1600" dirty="0"/>
              <a:t>områder der savner belysning vedr. </a:t>
            </a:r>
            <a:r>
              <a:rPr lang="da-DK" sz="1600" b="1" dirty="0"/>
              <a:t>tilbuddenes effekt </a:t>
            </a:r>
            <a:endParaRPr lang="da-DK" sz="1600" dirty="0" smtClean="0"/>
          </a:p>
          <a:p>
            <a:endParaRPr lang="da-DK" sz="2000" dirty="0" smtClean="0"/>
          </a:p>
          <a:p>
            <a:pPr lvl="1"/>
            <a:endParaRPr lang="da-DK" sz="1600" kern="1200" dirty="0" smtClean="0"/>
          </a:p>
        </p:txBody>
      </p:sp>
    </p:spTree>
    <p:extLst>
      <p:ext uri="{BB962C8B-B14F-4D97-AF65-F5344CB8AC3E}">
        <p14:creationId xmlns:p14="http://schemas.microsoft.com/office/powerpoint/2010/main" val="1656733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
            </a:r>
            <a:br>
              <a:rPr lang="da-DK" sz="2800" dirty="0" smtClean="0"/>
            </a:br>
            <a:r>
              <a:rPr lang="da-DK" sz="2800" dirty="0" smtClean="0"/>
              <a:t>RUU - </a:t>
            </a:r>
            <a:r>
              <a:rPr lang="da-DK" sz="2800" dirty="0"/>
              <a:t>International </a:t>
            </a:r>
            <a:r>
              <a:rPr lang="da-DK" sz="2800" dirty="0" err="1" smtClean="0"/>
              <a:t>desk</a:t>
            </a:r>
            <a:r>
              <a:rPr lang="da-DK" sz="2800" dirty="0" smtClean="0"/>
              <a:t> research</a:t>
            </a:r>
            <a:r>
              <a:rPr lang="da-DK" sz="3600" dirty="0" smtClean="0"/>
              <a:t/>
            </a:r>
            <a:br>
              <a:rPr lang="da-DK" sz="3600" dirty="0" smtClean="0"/>
            </a:br>
            <a:endParaRPr lang="da-DK" dirty="0"/>
          </a:p>
        </p:txBody>
      </p:sp>
      <p:sp>
        <p:nvSpPr>
          <p:cNvPr id="3" name="Pladsholder til indhold 2"/>
          <p:cNvSpPr>
            <a:spLocks noGrp="1"/>
          </p:cNvSpPr>
          <p:nvPr>
            <p:ph idx="1"/>
          </p:nvPr>
        </p:nvSpPr>
        <p:spPr/>
        <p:txBody>
          <a:bodyPr/>
          <a:lstStyle/>
          <a:p>
            <a:r>
              <a:rPr lang="da-DK" b="1" dirty="0" err="1"/>
              <a:t>Schweiz</a:t>
            </a:r>
            <a:r>
              <a:rPr lang="da-DK" dirty="0" err="1"/>
              <a:t>har</a:t>
            </a:r>
            <a:r>
              <a:rPr lang="da-DK" dirty="0"/>
              <a:t> en mere end 100 år lang tradition for en decentral struktur med stærke erhvervsuddannelser og tæt samarbejde mellem skoler, virksomheder og de enkelte kantoner. </a:t>
            </a:r>
            <a:endParaRPr lang="da-DK" dirty="0" smtClean="0"/>
          </a:p>
          <a:p>
            <a:r>
              <a:rPr lang="da-DK" b="1" dirty="0" smtClean="0"/>
              <a:t>Holland </a:t>
            </a:r>
            <a:r>
              <a:rPr lang="da-DK" dirty="0" smtClean="0"/>
              <a:t>har obligatorisk </a:t>
            </a:r>
            <a:r>
              <a:rPr lang="da-DK" dirty="0"/>
              <a:t>skolegang for alle unge under 18 år. Alle har </a:t>
            </a:r>
            <a:r>
              <a:rPr lang="da-DK" dirty="0" smtClean="0"/>
              <a:t>pligt </a:t>
            </a:r>
            <a:r>
              <a:rPr lang="da-DK" dirty="0"/>
              <a:t>til at gå i </a:t>
            </a:r>
            <a:r>
              <a:rPr lang="da-DK" dirty="0" smtClean="0"/>
              <a:t>skole </a:t>
            </a:r>
            <a:r>
              <a:rPr lang="da-DK" dirty="0"/>
              <a:t>til de er 18 år, eller til de har opnået en kompetencegivende ungdomsuddannelse. </a:t>
            </a:r>
            <a:endParaRPr lang="da-DK" dirty="0" smtClean="0"/>
          </a:p>
          <a:p>
            <a:r>
              <a:rPr lang="da-DK" b="1" dirty="0" smtClean="0"/>
              <a:t>Sverige </a:t>
            </a:r>
            <a:r>
              <a:rPr lang="da-DK" dirty="0" smtClean="0"/>
              <a:t>valgte </a:t>
            </a:r>
            <a:r>
              <a:rPr lang="da-DK" dirty="0"/>
              <a:t>i 1970’erne at etablere en enhedsuddannelse på ungdomsuddannelsesniveau både for de klassiske gymnasieuddannelser og erhvervsuddannelser. </a:t>
            </a:r>
            <a:endParaRPr lang="da-DK" dirty="0" smtClean="0"/>
          </a:p>
          <a:p>
            <a:r>
              <a:rPr lang="da-DK" b="1" dirty="0"/>
              <a:t>Danmark</a:t>
            </a:r>
            <a:r>
              <a:rPr lang="da-DK" dirty="0"/>
              <a:t> valgte en anden vej </a:t>
            </a:r>
            <a:r>
              <a:rPr lang="da-DK" dirty="0" smtClean="0"/>
              <a:t>– den </a:t>
            </a:r>
            <a:r>
              <a:rPr lang="da-DK" dirty="0"/>
              <a:t>traditionelle lærlingeuddannelse blev afskaffet i 1970’erne, men vekseluddannelsessystemet blev bevaret.</a:t>
            </a:r>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11</a:t>
            </a:fld>
            <a:endParaRPr lang="da-DK"/>
          </a:p>
        </p:txBody>
      </p:sp>
    </p:spTree>
    <p:extLst>
      <p:ext uri="{BB962C8B-B14F-4D97-AF65-F5344CB8AC3E}">
        <p14:creationId xmlns:p14="http://schemas.microsoft.com/office/powerpoint/2010/main" val="1034360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RUU international </a:t>
            </a:r>
            <a:r>
              <a:rPr lang="da-DK" sz="3200" dirty="0" err="1" smtClean="0"/>
              <a:t>desk</a:t>
            </a:r>
            <a:r>
              <a:rPr lang="da-DK" sz="3200" dirty="0" smtClean="0"/>
              <a:t> research fortsat..</a:t>
            </a:r>
            <a:endParaRPr lang="da-DK" sz="3200" dirty="0"/>
          </a:p>
        </p:txBody>
      </p:sp>
      <p:sp>
        <p:nvSpPr>
          <p:cNvPr id="3" name="Pladsholder til indhold 2"/>
          <p:cNvSpPr>
            <a:spLocks noGrp="1"/>
          </p:cNvSpPr>
          <p:nvPr>
            <p:ph idx="1"/>
          </p:nvPr>
        </p:nvSpPr>
        <p:spPr/>
        <p:txBody>
          <a:bodyPr/>
          <a:lstStyle/>
          <a:p>
            <a:r>
              <a:rPr lang="da-DK" dirty="0"/>
              <a:t>Schweiz og Holland har bevaret høje andele på erhvervsuddannelserne </a:t>
            </a:r>
            <a:endParaRPr lang="da-DK" dirty="0" smtClean="0"/>
          </a:p>
          <a:p>
            <a:r>
              <a:rPr lang="da-DK" dirty="0"/>
              <a:t>Danmark og Sverige har begge oplevet en betydelig reduktion af volumen på erhvervsuddannelserne </a:t>
            </a:r>
            <a:endParaRPr lang="da-DK" dirty="0" smtClean="0"/>
          </a:p>
          <a:p>
            <a:r>
              <a:rPr lang="da-DK" dirty="0" smtClean="0"/>
              <a:t>Danmark </a:t>
            </a:r>
            <a:r>
              <a:rPr lang="da-DK" dirty="0"/>
              <a:t>og Sverige </a:t>
            </a:r>
            <a:r>
              <a:rPr lang="da-DK" dirty="0" smtClean="0"/>
              <a:t>har trods </a:t>
            </a:r>
            <a:r>
              <a:rPr lang="da-DK" dirty="0"/>
              <a:t>meget forskellige uddannelsespolitiske valg i 1970’erne </a:t>
            </a:r>
            <a:r>
              <a:rPr lang="da-DK" dirty="0" smtClean="0"/>
              <a:t>samme </a:t>
            </a:r>
            <a:r>
              <a:rPr lang="da-DK" dirty="0"/>
              <a:t>problem med hensyn til en stærkt reduceret </a:t>
            </a:r>
            <a:r>
              <a:rPr lang="da-DK" dirty="0" smtClean="0"/>
              <a:t>erhvervsuddannelsesandel</a:t>
            </a:r>
          </a:p>
          <a:p>
            <a:r>
              <a:rPr lang="da-DK" dirty="0" smtClean="0"/>
              <a:t>Danmark og  Sverige </a:t>
            </a:r>
            <a:r>
              <a:rPr lang="da-DK" dirty="0"/>
              <a:t>har </a:t>
            </a:r>
            <a:r>
              <a:rPr lang="da-DK" dirty="0" smtClean="0"/>
              <a:t>højere andel restgruppe </a:t>
            </a:r>
            <a:r>
              <a:rPr lang="da-DK" dirty="0"/>
              <a:t>end Schweiz og </a:t>
            </a:r>
            <a:r>
              <a:rPr lang="da-DK" dirty="0" smtClean="0"/>
              <a:t>Holland</a:t>
            </a:r>
          </a:p>
          <a:p>
            <a:r>
              <a:rPr lang="da-DK" dirty="0" smtClean="0"/>
              <a:t>En </a:t>
            </a:r>
            <a:r>
              <a:rPr lang="da-DK" dirty="0"/>
              <a:t>fundamental årsag er erhvervsuddannelsernes forskellige </a:t>
            </a:r>
            <a:r>
              <a:rPr lang="da-DK" dirty="0" smtClean="0"/>
              <a:t>udviklinger, fordi de historisk </a:t>
            </a:r>
            <a:r>
              <a:rPr lang="da-DK" dirty="0"/>
              <a:t>set har bidraget til at reducere restgrupperne. </a:t>
            </a:r>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12</a:t>
            </a:fld>
            <a:endParaRPr lang="da-DK"/>
          </a:p>
        </p:txBody>
      </p:sp>
    </p:spTree>
    <p:extLst>
      <p:ext uri="{BB962C8B-B14F-4D97-AF65-F5344CB8AC3E}">
        <p14:creationId xmlns:p14="http://schemas.microsoft.com/office/powerpoint/2010/main" val="3912160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Holland</a:t>
            </a:r>
            <a:endParaRPr lang="da-DK" dirty="0"/>
          </a:p>
        </p:txBody>
      </p:sp>
      <p:sp>
        <p:nvSpPr>
          <p:cNvPr id="3" name="Pladsholder til indhold 2"/>
          <p:cNvSpPr>
            <a:spLocks noGrp="1"/>
          </p:cNvSpPr>
          <p:nvPr>
            <p:ph idx="1"/>
          </p:nvPr>
        </p:nvSpPr>
        <p:spPr/>
        <p:txBody>
          <a:bodyPr/>
          <a:lstStyle/>
          <a:p>
            <a:endParaRPr lang="da-DK" dirty="0"/>
          </a:p>
          <a:p>
            <a:r>
              <a:rPr lang="da-DK" dirty="0" smtClean="0"/>
              <a:t>Den </a:t>
            </a:r>
            <a:r>
              <a:rPr lang="da-DK" dirty="0"/>
              <a:t>primære indsats i Holland været rettet mod særligt eleverne i de erhvervsfaglige </a:t>
            </a:r>
            <a:r>
              <a:rPr lang="da-DK" dirty="0" smtClean="0"/>
              <a:t>ungdomsuddannelser</a:t>
            </a:r>
            <a:endParaRPr lang="da-DK" dirty="0"/>
          </a:p>
          <a:p>
            <a:endParaRPr lang="da-DK" dirty="0" smtClean="0"/>
          </a:p>
          <a:p>
            <a:r>
              <a:rPr lang="da-DK" dirty="0" smtClean="0"/>
              <a:t>De </a:t>
            </a:r>
            <a:r>
              <a:rPr lang="da-DK" dirty="0"/>
              <a:t>almene ungdomsuddannelser i Holland nyder fortsat størst status og prestige, hvilket betyder, at der er en </a:t>
            </a:r>
            <a:r>
              <a:rPr lang="da-DK" b="1" dirty="0"/>
              <a:t>skævhed i lærernes og forældrenes uddannelsesvejledning til </a:t>
            </a:r>
            <a:r>
              <a:rPr lang="da-DK" b="1" dirty="0" smtClean="0"/>
              <a:t>eleverne </a:t>
            </a:r>
            <a:r>
              <a:rPr lang="da-DK" dirty="0" smtClean="0"/>
              <a:t>i </a:t>
            </a:r>
            <a:r>
              <a:rPr lang="da-DK" dirty="0"/>
              <a:t>grundskolerne til fordel for de almene </a:t>
            </a:r>
            <a:r>
              <a:rPr lang="da-DK" dirty="0" smtClean="0"/>
              <a:t>ungdomsuddannelser</a:t>
            </a:r>
            <a:endParaRPr lang="da-DK" dirty="0"/>
          </a:p>
          <a:p>
            <a:endParaRPr lang="da-DK" dirty="0" smtClean="0"/>
          </a:p>
          <a:p>
            <a:r>
              <a:rPr lang="da-DK" dirty="0" smtClean="0"/>
              <a:t>De </a:t>
            </a:r>
            <a:r>
              <a:rPr lang="da-DK" dirty="0"/>
              <a:t>”gode” elever i grundskolen fortsætter på de almene skoler, </a:t>
            </a:r>
            <a:r>
              <a:rPr lang="da-DK" dirty="0" smtClean="0"/>
              <a:t>og </a:t>
            </a:r>
            <a:r>
              <a:rPr lang="da-DK" dirty="0"/>
              <a:t>de ”dårlige” overgår til erhvervsskolerne. </a:t>
            </a:r>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13</a:t>
            </a:fld>
            <a:endParaRPr lang="da-DK"/>
          </a:p>
        </p:txBody>
      </p:sp>
    </p:spTree>
    <p:extLst>
      <p:ext uri="{BB962C8B-B14F-4D97-AF65-F5344CB8AC3E}">
        <p14:creationId xmlns:p14="http://schemas.microsoft.com/office/powerpoint/2010/main" val="3787359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Schweiz</a:t>
            </a:r>
            <a:endParaRPr lang="da-DK" dirty="0"/>
          </a:p>
        </p:txBody>
      </p:sp>
      <p:sp>
        <p:nvSpPr>
          <p:cNvPr id="3" name="Pladsholder til indhold 2"/>
          <p:cNvSpPr>
            <a:spLocks noGrp="1"/>
          </p:cNvSpPr>
          <p:nvPr>
            <p:ph idx="1"/>
          </p:nvPr>
        </p:nvSpPr>
        <p:spPr/>
        <p:txBody>
          <a:bodyPr/>
          <a:lstStyle/>
          <a:p>
            <a:r>
              <a:rPr lang="da-DK" dirty="0" smtClean="0"/>
              <a:t>90 pct. </a:t>
            </a:r>
            <a:r>
              <a:rPr lang="da-DK" dirty="0"/>
              <a:t>af en schweizisk ungdomsårgang har </a:t>
            </a:r>
            <a:r>
              <a:rPr lang="da-DK" dirty="0" smtClean="0"/>
              <a:t>erhvervet </a:t>
            </a:r>
            <a:r>
              <a:rPr lang="da-DK" dirty="0"/>
              <a:t>sig mindst én </a:t>
            </a:r>
            <a:r>
              <a:rPr lang="da-DK" dirty="0" smtClean="0"/>
              <a:t>ungdoms-uddannelseskompetence</a:t>
            </a:r>
            <a:r>
              <a:rPr lang="da-DK" dirty="0"/>
              <a:t>, når de er 25 år (60 % en erhvervsuddannelse og 30 % en gymnasial uddannelse). </a:t>
            </a:r>
            <a:endParaRPr lang="da-DK" dirty="0" smtClean="0"/>
          </a:p>
          <a:p>
            <a:endParaRPr lang="da-DK" dirty="0" smtClean="0"/>
          </a:p>
          <a:p>
            <a:r>
              <a:rPr lang="da-DK" b="1" dirty="0" smtClean="0"/>
              <a:t>Uddannelsessystemet</a:t>
            </a:r>
            <a:r>
              <a:rPr lang="da-DK" dirty="0" smtClean="0"/>
              <a:t> </a:t>
            </a:r>
            <a:r>
              <a:rPr lang="da-DK" dirty="0"/>
              <a:t>er organiseret decentralt i </a:t>
            </a:r>
            <a:r>
              <a:rPr lang="da-DK" dirty="0" smtClean="0"/>
              <a:t>kantoner, hvor det er virksomhedernes </a:t>
            </a:r>
            <a:r>
              <a:rPr lang="da-DK" dirty="0"/>
              <a:t>behov, der definerer </a:t>
            </a:r>
            <a:r>
              <a:rPr lang="da-DK" dirty="0" smtClean="0"/>
              <a:t>udbud </a:t>
            </a:r>
            <a:r>
              <a:rPr lang="da-DK" dirty="0"/>
              <a:t>og </a:t>
            </a:r>
            <a:r>
              <a:rPr lang="da-DK" dirty="0" smtClean="0"/>
              <a:t>indhold </a:t>
            </a:r>
            <a:r>
              <a:rPr lang="da-DK" dirty="0"/>
              <a:t>af erhvervsuddannelserne </a:t>
            </a:r>
            <a:endParaRPr lang="da-DK" dirty="0" smtClean="0"/>
          </a:p>
          <a:p>
            <a:endParaRPr lang="da-DK" dirty="0"/>
          </a:p>
          <a:p>
            <a:r>
              <a:rPr lang="da-DK" b="1" dirty="0" smtClean="0"/>
              <a:t>Vejledningssystemet </a:t>
            </a:r>
            <a:r>
              <a:rPr lang="da-DK" dirty="0" smtClean="0"/>
              <a:t>er </a:t>
            </a:r>
            <a:r>
              <a:rPr lang="da-DK" dirty="0"/>
              <a:t>decentralt, konkret og håndfast. Fra 7. klasse er der en grundig uddannelses-og arbejdsmarkedsorientering med virksomhedsbesøg, besøg fra vejledningscentre samt megen selvevaluering hos </a:t>
            </a:r>
            <a:r>
              <a:rPr lang="da-DK" dirty="0" smtClean="0"/>
              <a:t>eleverne</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14</a:t>
            </a:fld>
            <a:endParaRPr lang="da-DK"/>
          </a:p>
        </p:txBody>
      </p:sp>
    </p:spTree>
    <p:extLst>
      <p:ext uri="{BB962C8B-B14F-4D97-AF65-F5344CB8AC3E}">
        <p14:creationId xmlns:p14="http://schemas.microsoft.com/office/powerpoint/2010/main" val="3176012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Sverige</a:t>
            </a:r>
            <a:endParaRPr lang="da-DK" dirty="0"/>
          </a:p>
        </p:txBody>
      </p:sp>
      <p:sp>
        <p:nvSpPr>
          <p:cNvPr id="3" name="Pladsholder til indhold 2"/>
          <p:cNvSpPr>
            <a:spLocks noGrp="1"/>
          </p:cNvSpPr>
          <p:nvPr>
            <p:ph idx="1"/>
          </p:nvPr>
        </p:nvSpPr>
        <p:spPr/>
        <p:txBody>
          <a:bodyPr/>
          <a:lstStyle/>
          <a:p>
            <a:r>
              <a:rPr lang="da-DK" dirty="0" smtClean="0"/>
              <a:t>Stor </a:t>
            </a:r>
            <a:r>
              <a:rPr lang="da-DK" dirty="0"/>
              <a:t>politisk bevågenhed på restgruppen </a:t>
            </a:r>
          </a:p>
          <a:p>
            <a:r>
              <a:rPr lang="da-DK" dirty="0"/>
              <a:t>B</a:t>
            </a:r>
            <a:r>
              <a:rPr lang="da-DK" dirty="0" smtClean="0"/>
              <a:t>lot </a:t>
            </a:r>
            <a:r>
              <a:rPr lang="da-DK" dirty="0"/>
              <a:t>70 </a:t>
            </a:r>
            <a:r>
              <a:rPr lang="da-DK" dirty="0" smtClean="0"/>
              <a:t>pct. </a:t>
            </a:r>
            <a:r>
              <a:rPr lang="da-DK" dirty="0"/>
              <a:t>færdiggør gymnasiet fire år efter, de har påbegyndt deres </a:t>
            </a:r>
            <a:r>
              <a:rPr lang="da-DK" dirty="0" smtClean="0"/>
              <a:t>uddannelse</a:t>
            </a:r>
          </a:p>
          <a:p>
            <a:endParaRPr lang="da-DK" dirty="0"/>
          </a:p>
          <a:p>
            <a:r>
              <a:rPr lang="da-DK" dirty="0" smtClean="0"/>
              <a:t>I </a:t>
            </a:r>
            <a:r>
              <a:rPr lang="da-DK" dirty="0"/>
              <a:t>lighed med Danmark har </a:t>
            </a:r>
            <a:r>
              <a:rPr lang="da-DK" dirty="0" smtClean="0"/>
              <a:t>Sverige store </a:t>
            </a:r>
            <a:r>
              <a:rPr lang="da-DK" dirty="0"/>
              <a:t>udfordringer med at tiltrække unge til </a:t>
            </a:r>
            <a:r>
              <a:rPr lang="da-DK" dirty="0" smtClean="0"/>
              <a:t>erhvervsuddannelserne</a:t>
            </a:r>
          </a:p>
          <a:p>
            <a:endParaRPr lang="da-DK" dirty="0" smtClean="0"/>
          </a:p>
          <a:p>
            <a:r>
              <a:rPr lang="da-DK" dirty="0" smtClean="0"/>
              <a:t>Fem </a:t>
            </a:r>
            <a:r>
              <a:rPr lang="da-DK" dirty="0"/>
              <a:t>introduktionsprogrammer i gymnasieskolen, som skal opkvalificere de svageste elever til at tage en ungdomsuddannelse eller komme i arbejde, fungerer ikke optimalt. </a:t>
            </a:r>
          </a:p>
          <a:p>
            <a:endParaRPr lang="da-DK"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15</a:t>
            </a:fld>
            <a:endParaRPr lang="da-DK"/>
          </a:p>
        </p:txBody>
      </p:sp>
    </p:spTree>
    <p:extLst>
      <p:ext uri="{BB962C8B-B14F-4D97-AF65-F5344CB8AC3E}">
        <p14:creationId xmlns:p14="http://schemas.microsoft.com/office/powerpoint/2010/main" val="1821241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Egu analysen</a:t>
            </a:r>
            <a:endParaRPr lang="da-DK" dirty="0"/>
          </a:p>
        </p:txBody>
      </p:sp>
      <p:sp>
        <p:nvSpPr>
          <p:cNvPr id="3" name="Pladsholder til indhold 2"/>
          <p:cNvSpPr>
            <a:spLocks noGrp="1"/>
          </p:cNvSpPr>
          <p:nvPr>
            <p:ph idx="1"/>
          </p:nvPr>
        </p:nvSpPr>
        <p:spPr/>
        <p:txBody>
          <a:bodyPr/>
          <a:lstStyle/>
          <a:p>
            <a:r>
              <a:rPr lang="da-DK" dirty="0" smtClean="0"/>
              <a:t>Viser</a:t>
            </a:r>
            <a:r>
              <a:rPr lang="da-DK" dirty="0"/>
              <a:t>, at egu er et effektivt tilbud til de unge, som gennemfører uddannelsen: En gennemført egu betyder, at markant færre ender på </a:t>
            </a:r>
            <a:r>
              <a:rPr lang="da-DK" dirty="0" smtClean="0"/>
              <a:t>kontanthjælp</a:t>
            </a:r>
          </a:p>
          <a:p>
            <a:endParaRPr lang="da-DK" dirty="0" smtClean="0"/>
          </a:p>
          <a:p>
            <a:r>
              <a:rPr lang="da-DK" dirty="0" smtClean="0"/>
              <a:t>Egu </a:t>
            </a:r>
            <a:r>
              <a:rPr lang="da-DK" dirty="0"/>
              <a:t>fungerer som trædesten for mange uafklarede unge. Derfor er en stor del af de afbrudte forløb positivt frafald, dvs. at eleverne fx starter på en </a:t>
            </a:r>
            <a:r>
              <a:rPr lang="da-DK" dirty="0" smtClean="0"/>
              <a:t>erhvervsuddannelse</a:t>
            </a:r>
            <a:endParaRPr lang="da-DK" dirty="0"/>
          </a:p>
          <a:p>
            <a:endParaRPr lang="da-DK" dirty="0" smtClean="0"/>
          </a:p>
          <a:p>
            <a:r>
              <a:rPr lang="da-DK" dirty="0"/>
              <a:t>En stor styrke ved egu er, at den er individuelt tilrettelagt, så den både kan tilpasses den unges behov og forudsætninger samt arbejdspladsens årshjul.</a:t>
            </a:r>
            <a:br>
              <a:rPr lang="da-DK" dirty="0"/>
            </a:br>
            <a:endParaRPr lang="da-DK" dirty="0"/>
          </a:p>
        </p:txBody>
      </p:sp>
    </p:spTree>
    <p:extLst>
      <p:ext uri="{BB962C8B-B14F-4D97-AF65-F5344CB8AC3E}">
        <p14:creationId xmlns:p14="http://schemas.microsoft.com/office/powerpoint/2010/main" val="414458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8172648" cy="1143000"/>
          </a:xfrm>
        </p:spPr>
        <p:txBody>
          <a:bodyPr/>
          <a:lstStyle/>
          <a:p>
            <a:r>
              <a:rPr lang="da-DK" dirty="0" smtClean="0"/>
              <a:t>Rådet for de </a:t>
            </a:r>
            <a:r>
              <a:rPr lang="da-DK" dirty="0"/>
              <a:t>grundlæggende Erhvervsrettede Uddannelser (REU</a:t>
            </a:r>
            <a:r>
              <a:rPr lang="da-DK" dirty="0" smtClean="0"/>
              <a:t>)</a:t>
            </a:r>
            <a:endParaRPr lang="da-DK" dirty="0"/>
          </a:p>
        </p:txBody>
      </p:sp>
      <p:sp>
        <p:nvSpPr>
          <p:cNvPr id="3" name="Pladsholder til indhold 2"/>
          <p:cNvSpPr>
            <a:spLocks noGrp="1"/>
          </p:cNvSpPr>
          <p:nvPr>
            <p:ph idx="1"/>
          </p:nvPr>
        </p:nvSpPr>
        <p:spPr>
          <a:xfrm>
            <a:off x="431800" y="2780928"/>
            <a:ext cx="8277225" cy="3048372"/>
          </a:xfrm>
        </p:spPr>
        <p:txBody>
          <a:bodyPr/>
          <a:lstStyle/>
          <a:p>
            <a:r>
              <a:rPr lang="da-DK" dirty="0">
                <a:hlinkClick r:id="rId3"/>
              </a:rPr>
              <a:t>REU</a:t>
            </a:r>
            <a:r>
              <a:rPr lang="da-DK" dirty="0"/>
              <a:t> </a:t>
            </a:r>
            <a:r>
              <a:rPr lang="da-DK" dirty="0" smtClean="0"/>
              <a:t>har nedsat </a:t>
            </a:r>
            <a:r>
              <a:rPr lang="da-DK" dirty="0"/>
              <a:t>en arbejdsgruppe med henblik på løbende</a:t>
            </a:r>
            <a:r>
              <a:rPr lang="da-DK" b="1" dirty="0"/>
              <a:t> </a:t>
            </a:r>
            <a:r>
              <a:rPr lang="da-DK" dirty="0" smtClean="0"/>
              <a:t>at </a:t>
            </a:r>
            <a:r>
              <a:rPr lang="da-DK" dirty="0"/>
              <a:t>følge og analysere udviklingen af de </a:t>
            </a:r>
            <a:r>
              <a:rPr lang="da-DK" dirty="0" smtClean="0"/>
              <a:t>forberedende tilbud </a:t>
            </a:r>
            <a:r>
              <a:rPr lang="da-DK" dirty="0"/>
              <a:t>i overgangen mellem grundskole og erhvervsuddannelser, </a:t>
            </a:r>
            <a:r>
              <a:rPr lang="da-DK" dirty="0" smtClean="0"/>
              <a:t>erhvervsgrunduddannelsen (</a:t>
            </a:r>
            <a:r>
              <a:rPr lang="da-DK" dirty="0"/>
              <a:t>egu), kombineret ungdomsuddannelse (KUU) </a:t>
            </a:r>
            <a:r>
              <a:rPr lang="da-DK" dirty="0" smtClean="0"/>
              <a:t>og andre </a:t>
            </a:r>
            <a:r>
              <a:rPr lang="da-DK" dirty="0"/>
              <a:t>uddannelser, der falder inden for </a:t>
            </a:r>
            <a:r>
              <a:rPr lang="da-DK" dirty="0" err="1" smtClean="0"/>
              <a:t>REU’s</a:t>
            </a:r>
            <a:r>
              <a:rPr lang="da-DK" dirty="0" smtClean="0"/>
              <a:t> </a:t>
            </a:r>
            <a:r>
              <a:rPr lang="da-DK" dirty="0"/>
              <a:t>område</a:t>
            </a:r>
            <a:r>
              <a:rPr lang="da-DK" dirty="0" smtClean="0"/>
              <a:t>.</a:t>
            </a:r>
          </a:p>
          <a:p>
            <a:endParaRPr lang="da-DK" dirty="0"/>
          </a:p>
          <a:p>
            <a:r>
              <a:rPr lang="da-DK" dirty="0" smtClean="0"/>
              <a:t>Arbejdsgruppens skal udarbejde </a:t>
            </a:r>
            <a:r>
              <a:rPr lang="da-DK" dirty="0"/>
              <a:t>diskussionsoplæg og indstillinger til REU </a:t>
            </a:r>
            <a:r>
              <a:rPr lang="da-DK" dirty="0" smtClean="0"/>
              <a:t>om generelle og </a:t>
            </a:r>
            <a:r>
              <a:rPr lang="da-DK" dirty="0"/>
              <a:t>principielle spørgsmål og problemstillinger </a:t>
            </a:r>
            <a:r>
              <a:rPr lang="da-DK" dirty="0" smtClean="0"/>
              <a:t>inden for de </a:t>
            </a:r>
            <a:r>
              <a:rPr lang="da-DK" dirty="0"/>
              <a:t>anførte </a:t>
            </a:r>
            <a:r>
              <a:rPr lang="da-DK" dirty="0" smtClean="0"/>
              <a:t>undervisnings- og uddannelsestilbud</a:t>
            </a:r>
          </a:p>
        </p:txBody>
      </p:sp>
      <p:sp>
        <p:nvSpPr>
          <p:cNvPr id="4" name="Pladsholder til dato 3"/>
          <p:cNvSpPr>
            <a:spLocks noGrp="1"/>
          </p:cNvSpPr>
          <p:nvPr>
            <p:ph type="dt" sz="half" idx="10"/>
          </p:nvPr>
        </p:nvSpPr>
        <p:spPr/>
        <p:txBody>
          <a:bodyPr/>
          <a:lstStyle/>
          <a:p>
            <a:r>
              <a:rPr lang="da-DK" dirty="0"/>
              <a:t>5. april 2016</a:t>
            </a:r>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17</a:t>
            </a:fld>
            <a:endParaRPr lang="da-DK"/>
          </a:p>
        </p:txBody>
      </p:sp>
    </p:spTree>
    <p:extLst>
      <p:ext uri="{BB962C8B-B14F-4D97-AF65-F5344CB8AC3E}">
        <p14:creationId xmlns:p14="http://schemas.microsoft.com/office/powerpoint/2010/main" val="989468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00000"/>
              </a:lnSpc>
            </a:pPr>
            <a:r>
              <a:rPr lang="da-DK" sz="2000" dirty="0" smtClean="0"/>
              <a:t/>
            </a:r>
            <a:br>
              <a:rPr lang="da-DK" sz="2000" dirty="0" smtClean="0"/>
            </a:br>
            <a:r>
              <a:rPr lang="da-DK" sz="2000" dirty="0" smtClean="0"/>
              <a:t>Det Nationale Dialogforum for Uddannelses- og Erhvervsvejledning</a:t>
            </a:r>
            <a:br>
              <a:rPr lang="da-DK" sz="2000" dirty="0" smtClean="0"/>
            </a:br>
            <a:endParaRPr lang="da-DK" sz="2000" dirty="0"/>
          </a:p>
        </p:txBody>
      </p:sp>
      <p:sp>
        <p:nvSpPr>
          <p:cNvPr id="3" name="Pladsholder til indhold 2"/>
          <p:cNvSpPr>
            <a:spLocks noGrp="1"/>
          </p:cNvSpPr>
          <p:nvPr>
            <p:ph idx="1"/>
          </p:nvPr>
        </p:nvSpPr>
        <p:spPr/>
        <p:txBody>
          <a:bodyPr/>
          <a:lstStyle/>
          <a:p>
            <a:pPr marL="0" indent="0">
              <a:buNone/>
            </a:pPr>
            <a:r>
              <a:rPr lang="da-DK" b="1" dirty="0" smtClean="0"/>
              <a:t>Ny formand: Katja Munch Thorsen</a:t>
            </a:r>
          </a:p>
          <a:p>
            <a:pPr marL="0" indent="0">
              <a:buNone/>
            </a:pPr>
            <a:endParaRPr lang="da-DK" dirty="0" smtClean="0"/>
          </a:p>
          <a:p>
            <a:pPr marL="0" indent="0">
              <a:buNone/>
            </a:pPr>
            <a:r>
              <a:rPr lang="da-DK" dirty="0"/>
              <a:t>N</a:t>
            </a:r>
            <a:r>
              <a:rPr lang="da-DK" dirty="0" smtClean="0"/>
              <a:t>otat </a:t>
            </a:r>
            <a:r>
              <a:rPr lang="da-DK" dirty="0"/>
              <a:t>fra formandsskabet, afleveret til </a:t>
            </a:r>
            <a:r>
              <a:rPr lang="da-DK" dirty="0" smtClean="0"/>
              <a:t>undervisningsministeren </a:t>
            </a:r>
            <a:r>
              <a:rPr lang="da-DK" sz="1600" dirty="0" smtClean="0"/>
              <a:t>(januar 2016)</a:t>
            </a:r>
            <a:r>
              <a:rPr lang="da-DK" dirty="0" smtClean="0"/>
              <a:t>:</a:t>
            </a:r>
          </a:p>
          <a:p>
            <a:pPr marL="0" indent="0">
              <a:buNone/>
            </a:pPr>
            <a:endParaRPr lang="da-DK" b="1" dirty="0" smtClean="0"/>
          </a:p>
          <a:p>
            <a:pPr marL="0" indent="0">
              <a:buNone/>
            </a:pPr>
            <a:r>
              <a:rPr lang="da-DK" b="1" dirty="0" smtClean="0"/>
              <a:t>Brug </a:t>
            </a:r>
            <a:r>
              <a:rPr lang="da-DK" b="1" dirty="0"/>
              <a:t>for en ambitiøs </a:t>
            </a:r>
            <a:r>
              <a:rPr lang="da-DK" b="1" dirty="0" smtClean="0"/>
              <a:t>vejledningspolitik</a:t>
            </a:r>
          </a:p>
          <a:p>
            <a:pPr marL="0" indent="0">
              <a:buNone/>
            </a:pPr>
            <a:endParaRPr lang="da-DK" b="1" dirty="0"/>
          </a:p>
          <a:p>
            <a:r>
              <a:rPr lang="da-DK" dirty="0" smtClean="0"/>
              <a:t>Ændringer </a:t>
            </a:r>
            <a:r>
              <a:rPr lang="da-DK" dirty="0"/>
              <a:t>i vilkår, indhold og organisering har på forskellig vis skabt et behov for at tage mere overordnet stilling til, hvor området fremadrettet skal bevæge sig hen både i en uddannelsespolitisk og i en praktisk </a:t>
            </a:r>
            <a:r>
              <a:rPr lang="da-DK" dirty="0" smtClean="0"/>
              <a:t>sammenhæng.</a:t>
            </a:r>
            <a:endParaRPr lang="da-DK" b="1" dirty="0"/>
          </a:p>
          <a:p>
            <a:pPr marL="0" indent="0">
              <a:buNone/>
            </a:pPr>
            <a:endParaRPr lang="da-DK" b="1" dirty="0" smtClean="0"/>
          </a:p>
          <a:p>
            <a:endParaRPr lang="da-DK" dirty="0" smtClean="0"/>
          </a:p>
          <a:p>
            <a:endParaRPr lang="da-DK" dirty="0" smtClean="0"/>
          </a:p>
          <a:p>
            <a:endParaRPr lang="da-DK"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18</a:t>
            </a:fld>
            <a:endParaRPr lang="da-DK"/>
          </a:p>
        </p:txBody>
      </p:sp>
    </p:spTree>
    <p:extLst>
      <p:ext uri="{BB962C8B-B14F-4D97-AF65-F5344CB8AC3E}">
        <p14:creationId xmlns:p14="http://schemas.microsoft.com/office/powerpoint/2010/main" val="334314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00000"/>
              </a:lnSpc>
            </a:pPr>
            <a:r>
              <a:rPr lang="da-DK" sz="2000" dirty="0" smtClean="0"/>
              <a:t/>
            </a:r>
            <a:br>
              <a:rPr lang="da-DK" sz="2000" dirty="0" smtClean="0"/>
            </a:br>
            <a:r>
              <a:rPr lang="da-DK" sz="2000" dirty="0"/>
              <a:t/>
            </a:r>
            <a:br>
              <a:rPr lang="da-DK" sz="2000" dirty="0"/>
            </a:br>
            <a:r>
              <a:rPr lang="da-DK" sz="2000" dirty="0" smtClean="0"/>
              <a:t>Det </a:t>
            </a:r>
            <a:r>
              <a:rPr lang="da-DK" sz="2000" dirty="0"/>
              <a:t>Nationale Dialogforum for Uddannelses- og Erhvervsvejledning, </a:t>
            </a:r>
            <a:r>
              <a:rPr lang="da-DK" sz="2000" dirty="0" smtClean="0"/>
              <a:t>formandsskabet</a:t>
            </a:r>
            <a:br>
              <a:rPr lang="da-DK" sz="2000" dirty="0" smtClean="0"/>
            </a:br>
            <a:endParaRPr lang="da-DK" sz="2000" dirty="0"/>
          </a:p>
        </p:txBody>
      </p:sp>
      <p:sp>
        <p:nvSpPr>
          <p:cNvPr id="3" name="Pladsholder til indhold 2"/>
          <p:cNvSpPr>
            <a:spLocks noGrp="1"/>
          </p:cNvSpPr>
          <p:nvPr>
            <p:ph idx="1"/>
          </p:nvPr>
        </p:nvSpPr>
        <p:spPr>
          <a:xfrm>
            <a:off x="431800" y="2276872"/>
            <a:ext cx="8277225" cy="3552428"/>
          </a:xfrm>
        </p:spPr>
        <p:txBody>
          <a:bodyPr/>
          <a:lstStyle/>
          <a:p>
            <a:r>
              <a:rPr lang="da-DK" b="1" dirty="0" smtClean="0"/>
              <a:t>De </a:t>
            </a:r>
            <a:r>
              <a:rPr lang="da-DK" b="1" dirty="0"/>
              <a:t>unges valg og overgange </a:t>
            </a:r>
            <a:r>
              <a:rPr lang="da-DK" dirty="0" smtClean="0"/>
              <a:t>De </a:t>
            </a:r>
            <a:r>
              <a:rPr lang="da-DK" dirty="0"/>
              <a:t>seneste års fokusering af vejledningsindsatsen mod den svagere gruppe indebærer en risiko for, at mange unge ikke får udfordret deres uddannelsesvalg, fordi den kollektive vejledning og det faglige emne u</a:t>
            </a:r>
            <a:r>
              <a:rPr lang="da-DK" dirty="0" smtClean="0"/>
              <a:t>ddannelse og </a:t>
            </a:r>
            <a:r>
              <a:rPr lang="da-DK" dirty="0"/>
              <a:t>j</a:t>
            </a:r>
            <a:r>
              <a:rPr lang="da-DK" dirty="0" smtClean="0"/>
              <a:t>ob </a:t>
            </a:r>
            <a:r>
              <a:rPr lang="da-DK" dirty="0"/>
              <a:t>ikke reelt løfter denne </a:t>
            </a:r>
            <a:r>
              <a:rPr lang="da-DK" dirty="0" smtClean="0"/>
              <a:t>opgave</a:t>
            </a:r>
            <a:endParaRPr lang="da-DK" dirty="0"/>
          </a:p>
          <a:p>
            <a:r>
              <a:rPr lang="da-DK" b="1" dirty="0"/>
              <a:t>V</a:t>
            </a:r>
            <a:r>
              <a:rPr lang="da-DK" b="1" dirty="0" smtClean="0"/>
              <a:t>ejledernes </a:t>
            </a:r>
            <a:r>
              <a:rPr lang="da-DK" b="1" dirty="0"/>
              <a:t>opgaveportefølje </a:t>
            </a:r>
            <a:r>
              <a:rPr lang="da-DK" b="1" dirty="0" smtClean="0"/>
              <a:t>- </a:t>
            </a:r>
            <a:r>
              <a:rPr lang="da-DK" dirty="0" smtClean="0"/>
              <a:t>vejlederne </a:t>
            </a:r>
            <a:r>
              <a:rPr lang="da-DK" dirty="0"/>
              <a:t>har over de seneste år fået til opgave at fokusere mere på den svage gruppe. Omvendt skal de spille en større rolle i </a:t>
            </a:r>
            <a:r>
              <a:rPr lang="da-DK" dirty="0" smtClean="0"/>
              <a:t>udskolingen for alle elever (kollektiv vejledning)</a:t>
            </a:r>
            <a:endParaRPr lang="da-DK" dirty="0"/>
          </a:p>
          <a:p>
            <a:r>
              <a:rPr lang="da-DK" b="1" dirty="0" smtClean="0"/>
              <a:t>Struktursiden - </a:t>
            </a:r>
            <a:r>
              <a:rPr lang="da-DK" dirty="0"/>
              <a:t>I takt med, at stadig flere kommuner har valgt at etablere deres eget UU fremfor at indgå i kommunale fællesskaber, er flere </a:t>
            </a:r>
            <a:r>
              <a:rPr lang="da-DK" dirty="0" err="1"/>
              <a:t>UU’ere</a:t>
            </a:r>
            <a:r>
              <a:rPr lang="da-DK" dirty="0"/>
              <a:t> blevet for små, hvilket udfordrer det faglige miljø. </a:t>
            </a:r>
            <a:endParaRPr lang="da-DK" dirty="0" smtClean="0"/>
          </a:p>
          <a:p>
            <a:r>
              <a:rPr lang="da-DK" dirty="0" smtClean="0"/>
              <a:t>Det </a:t>
            </a:r>
            <a:r>
              <a:rPr lang="da-DK" dirty="0"/>
              <a:t>er generelt uklart, hvad der er sigtet med UU i relation til udviklingen i beskæftigelsessektoren </a:t>
            </a:r>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19</a:t>
            </a:fld>
            <a:endParaRPr lang="da-DK"/>
          </a:p>
        </p:txBody>
      </p:sp>
    </p:spTree>
    <p:extLst>
      <p:ext uri="{BB962C8B-B14F-4D97-AF65-F5344CB8AC3E}">
        <p14:creationId xmlns:p14="http://schemas.microsoft.com/office/powerpoint/2010/main" val="280368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EED8BA9-577D-4C8D-ACBE-D3F5998F5923}" type="datetime1">
              <a:rPr lang="da-DK" smtClean="0">
                <a:solidFill>
                  <a:srgbClr val="000000"/>
                </a:solidFill>
              </a:rPr>
              <a:pPr/>
              <a:t>10-11-2016</a:t>
            </a:fld>
            <a:endParaRPr lang="da-DK">
              <a:solidFill>
                <a:srgbClr val="000000"/>
              </a:solidFill>
            </a:endParaRPr>
          </a:p>
        </p:txBody>
      </p:sp>
      <p:sp>
        <p:nvSpPr>
          <p:cNvPr id="4" name="Pladsholder til sidefod 3"/>
          <p:cNvSpPr>
            <a:spLocks noGrp="1"/>
          </p:cNvSpPr>
          <p:nvPr>
            <p:ph type="ftr" sz="quarter" idx="11"/>
          </p:nvPr>
        </p:nvSpPr>
        <p:spPr/>
        <p:txBody>
          <a:bodyPr/>
          <a:lstStyle/>
          <a:p>
            <a:r>
              <a:rPr lang="da-DK" smtClean="0">
                <a:solidFill>
                  <a:srgbClr val="000000"/>
                </a:solidFill>
              </a:rPr>
              <a:t>Indsæt note og kildehenvisning via Sidehoved og sidefod</a:t>
            </a:r>
            <a:endParaRPr lang="da-DK" dirty="0">
              <a:solidFill>
                <a:srgbClr val="000000"/>
              </a:solidFill>
            </a:endParaRPr>
          </a:p>
        </p:txBody>
      </p:sp>
      <p:sp>
        <p:nvSpPr>
          <p:cNvPr id="5" name="Pladsholder til diasnummer 4"/>
          <p:cNvSpPr>
            <a:spLocks noGrp="1"/>
          </p:cNvSpPr>
          <p:nvPr>
            <p:ph type="sldNum" sz="quarter" idx="12"/>
          </p:nvPr>
        </p:nvSpPr>
        <p:spPr/>
        <p:txBody>
          <a:bodyPr/>
          <a:lstStyle/>
          <a:p>
            <a:r>
              <a:rPr lang="da-DK" smtClean="0">
                <a:solidFill>
                  <a:srgbClr val="000000"/>
                </a:solidFill>
              </a:rPr>
              <a:t>Side </a:t>
            </a:r>
            <a:fld id="{E78DE6C9-77CF-433F-BC46-CEDBD19E5A4B}" type="slidenum">
              <a:rPr lang="da-DK" smtClean="0">
                <a:solidFill>
                  <a:srgbClr val="000000"/>
                </a:solidFill>
              </a:rPr>
              <a:pPr/>
              <a:t>2</a:t>
            </a:fld>
            <a:endParaRPr lang="da-DK">
              <a:solidFill>
                <a:srgbClr val="000000"/>
              </a:solidFill>
            </a:endParaRPr>
          </a:p>
        </p:txBody>
      </p:sp>
      <p:grpSp>
        <p:nvGrpSpPr>
          <p:cNvPr id="6" name="Gruppe 5"/>
          <p:cNvGrpSpPr/>
          <p:nvPr/>
        </p:nvGrpSpPr>
        <p:grpSpPr>
          <a:xfrm>
            <a:off x="1387452" y="1820760"/>
            <a:ext cx="6369097" cy="4195218"/>
            <a:chOff x="651175" y="1610045"/>
            <a:chExt cx="6369097" cy="4195218"/>
          </a:xfrm>
        </p:grpSpPr>
        <p:sp>
          <p:nvSpPr>
            <p:cNvPr id="7" name="Rektangel 6"/>
            <p:cNvSpPr/>
            <p:nvPr/>
          </p:nvSpPr>
          <p:spPr>
            <a:xfrm>
              <a:off x="651175" y="1628800"/>
              <a:ext cx="1202650" cy="21778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da-DK">
                <a:solidFill>
                  <a:srgbClr val="000000"/>
                </a:solidFill>
              </a:endParaRPr>
            </a:p>
          </p:txBody>
        </p:sp>
        <p:sp>
          <p:nvSpPr>
            <p:cNvPr id="8" name="Tekstboks 7"/>
            <p:cNvSpPr txBox="1"/>
            <p:nvPr/>
          </p:nvSpPr>
          <p:spPr>
            <a:xfrm>
              <a:off x="683568" y="1628800"/>
              <a:ext cx="1170257" cy="1200329"/>
            </a:xfrm>
            <a:prstGeom prst="rect">
              <a:avLst/>
            </a:prstGeom>
            <a:noFill/>
          </p:spPr>
          <p:txBody>
            <a:bodyPr wrap="none" rtlCol="0">
              <a:spAutoFit/>
            </a:bodyPr>
            <a:lstStyle/>
            <a:p>
              <a:r>
                <a:rPr lang="da-DK" dirty="0" smtClean="0">
                  <a:solidFill>
                    <a:srgbClr val="000000"/>
                  </a:solidFill>
                </a:rPr>
                <a:t>Vejledning</a:t>
              </a:r>
            </a:p>
            <a:p>
              <a:endParaRPr lang="da-DK" dirty="0" smtClean="0">
                <a:solidFill>
                  <a:srgbClr val="000000"/>
                </a:solidFill>
              </a:endParaRPr>
            </a:p>
            <a:p>
              <a:r>
                <a:rPr lang="da-DK" dirty="0" smtClean="0">
                  <a:solidFill>
                    <a:srgbClr val="000000"/>
                  </a:solidFill>
                </a:rPr>
                <a:t>Udvikling</a:t>
              </a:r>
            </a:p>
            <a:p>
              <a:r>
                <a:rPr lang="da-DK" dirty="0" smtClean="0">
                  <a:solidFill>
                    <a:srgbClr val="000000"/>
                  </a:solidFill>
                </a:rPr>
                <a:t>Drift</a:t>
              </a:r>
            </a:p>
          </p:txBody>
        </p:sp>
        <p:sp>
          <p:nvSpPr>
            <p:cNvPr id="9" name="Rektangel 8"/>
            <p:cNvSpPr/>
            <p:nvPr/>
          </p:nvSpPr>
          <p:spPr>
            <a:xfrm>
              <a:off x="2296966" y="1610791"/>
              <a:ext cx="1206172" cy="36904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da-DK">
                <a:solidFill>
                  <a:srgbClr val="000000"/>
                </a:solidFill>
              </a:endParaRPr>
            </a:p>
          </p:txBody>
        </p:sp>
        <p:sp>
          <p:nvSpPr>
            <p:cNvPr id="10" name="Tekstboks 9"/>
            <p:cNvSpPr txBox="1"/>
            <p:nvPr/>
          </p:nvSpPr>
          <p:spPr>
            <a:xfrm>
              <a:off x="2296974" y="1667693"/>
              <a:ext cx="1051891" cy="1754326"/>
            </a:xfrm>
            <a:prstGeom prst="rect">
              <a:avLst/>
            </a:prstGeom>
            <a:noFill/>
          </p:spPr>
          <p:txBody>
            <a:bodyPr wrap="none" rtlCol="0">
              <a:spAutoFit/>
            </a:bodyPr>
            <a:lstStyle/>
            <a:p>
              <a:r>
                <a:rPr lang="da-DK" dirty="0" smtClean="0">
                  <a:solidFill>
                    <a:srgbClr val="000000"/>
                  </a:solidFill>
                </a:rPr>
                <a:t>AMU</a:t>
              </a:r>
            </a:p>
            <a:p>
              <a:endParaRPr lang="da-DK" dirty="0">
                <a:solidFill>
                  <a:srgbClr val="000000"/>
                </a:solidFill>
              </a:endParaRPr>
            </a:p>
            <a:p>
              <a:r>
                <a:rPr lang="da-DK" dirty="0" smtClean="0">
                  <a:solidFill>
                    <a:srgbClr val="000000"/>
                  </a:solidFill>
                </a:rPr>
                <a:t>Udvikling</a:t>
              </a:r>
            </a:p>
            <a:p>
              <a:r>
                <a:rPr lang="da-DK" dirty="0" smtClean="0">
                  <a:solidFill>
                    <a:srgbClr val="000000"/>
                  </a:solidFill>
                </a:rPr>
                <a:t>Drift</a:t>
              </a:r>
            </a:p>
            <a:p>
              <a:r>
                <a:rPr lang="da-DK" dirty="0" smtClean="0">
                  <a:solidFill>
                    <a:srgbClr val="000000"/>
                  </a:solidFill>
                </a:rPr>
                <a:t>Tilsyn</a:t>
              </a:r>
            </a:p>
            <a:p>
              <a:pPr marL="285750" indent="-285750">
                <a:buFontTx/>
                <a:buChar char="-"/>
              </a:pPr>
              <a:endParaRPr lang="da-DK" dirty="0">
                <a:solidFill>
                  <a:srgbClr val="000000"/>
                </a:solidFill>
              </a:endParaRPr>
            </a:p>
          </p:txBody>
        </p:sp>
        <p:sp>
          <p:nvSpPr>
            <p:cNvPr id="11" name="Rektangel 10"/>
            <p:cNvSpPr/>
            <p:nvPr/>
          </p:nvSpPr>
          <p:spPr>
            <a:xfrm>
              <a:off x="5456329" y="1653941"/>
              <a:ext cx="1563943" cy="41513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da-DK">
                <a:solidFill>
                  <a:srgbClr val="000000"/>
                </a:solidFill>
              </a:endParaRPr>
            </a:p>
          </p:txBody>
        </p:sp>
        <p:sp>
          <p:nvSpPr>
            <p:cNvPr id="12" name="Tekstboks 11"/>
            <p:cNvSpPr txBox="1"/>
            <p:nvPr/>
          </p:nvSpPr>
          <p:spPr>
            <a:xfrm>
              <a:off x="5456329" y="1667693"/>
              <a:ext cx="1491935" cy="2862322"/>
            </a:xfrm>
            <a:prstGeom prst="rect">
              <a:avLst/>
            </a:prstGeom>
            <a:noFill/>
          </p:spPr>
          <p:txBody>
            <a:bodyPr wrap="square" rtlCol="0">
              <a:spAutoFit/>
            </a:bodyPr>
            <a:lstStyle/>
            <a:p>
              <a:r>
                <a:rPr lang="da-DK" dirty="0" smtClean="0">
                  <a:solidFill>
                    <a:srgbClr val="000000"/>
                  </a:solidFill>
                </a:rPr>
                <a:t>Produktions-</a:t>
              </a:r>
            </a:p>
            <a:p>
              <a:r>
                <a:rPr lang="da-DK" dirty="0">
                  <a:solidFill>
                    <a:srgbClr val="000000"/>
                  </a:solidFill>
                </a:rPr>
                <a:t>s</a:t>
              </a:r>
              <a:r>
                <a:rPr lang="da-DK" dirty="0" smtClean="0">
                  <a:solidFill>
                    <a:srgbClr val="000000"/>
                  </a:solidFill>
                </a:rPr>
                <a:t>koler</a:t>
              </a:r>
            </a:p>
            <a:p>
              <a:r>
                <a:rPr lang="da-DK" dirty="0" smtClean="0">
                  <a:solidFill>
                    <a:srgbClr val="000000"/>
                  </a:solidFill>
                </a:rPr>
                <a:t>KUU m.v.</a:t>
              </a:r>
            </a:p>
            <a:p>
              <a:r>
                <a:rPr lang="da-DK" dirty="0">
                  <a:solidFill>
                    <a:srgbClr val="000000"/>
                  </a:solidFill>
                </a:rPr>
                <a:t>STU</a:t>
              </a:r>
            </a:p>
            <a:p>
              <a:r>
                <a:rPr lang="da-DK" dirty="0">
                  <a:solidFill>
                    <a:srgbClr val="000000"/>
                  </a:solidFill>
                </a:rPr>
                <a:t>EGU</a:t>
              </a:r>
            </a:p>
            <a:p>
              <a:r>
                <a:rPr lang="da-DK" dirty="0" smtClean="0">
                  <a:solidFill>
                    <a:srgbClr val="000000"/>
                  </a:solidFill>
                </a:rPr>
                <a:t>Tværgående</a:t>
              </a:r>
            </a:p>
            <a:p>
              <a:r>
                <a:rPr lang="da-DK" dirty="0" smtClean="0">
                  <a:solidFill>
                    <a:srgbClr val="000000"/>
                  </a:solidFill>
                </a:rPr>
                <a:t> </a:t>
              </a:r>
              <a:r>
                <a:rPr lang="da-DK" dirty="0">
                  <a:solidFill>
                    <a:srgbClr val="000000"/>
                  </a:solidFill>
                </a:rPr>
                <a:t>opgaver</a:t>
              </a:r>
            </a:p>
            <a:p>
              <a:endParaRPr lang="da-DK" dirty="0" smtClean="0">
                <a:solidFill>
                  <a:srgbClr val="000000"/>
                </a:solidFill>
              </a:endParaRPr>
            </a:p>
            <a:p>
              <a:r>
                <a:rPr lang="da-DK" dirty="0" smtClean="0">
                  <a:solidFill>
                    <a:srgbClr val="000000"/>
                  </a:solidFill>
                </a:rPr>
                <a:t>Udvikling</a:t>
              </a:r>
            </a:p>
            <a:p>
              <a:r>
                <a:rPr lang="da-DK" dirty="0" smtClean="0">
                  <a:solidFill>
                    <a:srgbClr val="000000"/>
                  </a:solidFill>
                </a:rPr>
                <a:t>Drift</a:t>
              </a:r>
            </a:p>
            <a:p>
              <a:r>
                <a:rPr lang="da-DK" dirty="0">
                  <a:solidFill>
                    <a:srgbClr val="000000"/>
                  </a:solidFill>
                </a:rPr>
                <a:t>T</a:t>
              </a:r>
              <a:r>
                <a:rPr lang="da-DK" dirty="0" smtClean="0">
                  <a:solidFill>
                    <a:srgbClr val="000000"/>
                  </a:solidFill>
                </a:rPr>
                <a:t>ilsyn</a:t>
              </a:r>
            </a:p>
            <a:p>
              <a:pPr marL="285750" indent="-285750">
                <a:buFontTx/>
                <a:buChar char="-"/>
              </a:pPr>
              <a:endParaRPr lang="da-DK" dirty="0" smtClean="0">
                <a:solidFill>
                  <a:srgbClr val="000000"/>
                </a:solidFill>
              </a:endParaRPr>
            </a:p>
          </p:txBody>
        </p:sp>
        <p:sp>
          <p:nvSpPr>
            <p:cNvPr id="13" name="Rektangel 12"/>
            <p:cNvSpPr/>
            <p:nvPr/>
          </p:nvSpPr>
          <p:spPr>
            <a:xfrm>
              <a:off x="3923928" y="1611536"/>
              <a:ext cx="1122487" cy="41937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da-DK">
                <a:solidFill>
                  <a:srgbClr val="000000"/>
                </a:solidFill>
              </a:endParaRPr>
            </a:p>
          </p:txBody>
        </p:sp>
        <p:sp>
          <p:nvSpPr>
            <p:cNvPr id="14" name="Tekstboks 13"/>
            <p:cNvSpPr txBox="1"/>
            <p:nvPr/>
          </p:nvSpPr>
          <p:spPr>
            <a:xfrm>
              <a:off x="3995936" y="1610045"/>
              <a:ext cx="1122487" cy="2308324"/>
            </a:xfrm>
            <a:prstGeom prst="rect">
              <a:avLst/>
            </a:prstGeom>
            <a:noFill/>
          </p:spPr>
          <p:txBody>
            <a:bodyPr wrap="square" rtlCol="0">
              <a:spAutoFit/>
            </a:bodyPr>
            <a:lstStyle/>
            <a:p>
              <a:r>
                <a:rPr lang="da-DK" dirty="0" smtClean="0">
                  <a:solidFill>
                    <a:srgbClr val="000000"/>
                  </a:solidFill>
                </a:rPr>
                <a:t>VUC</a:t>
              </a:r>
            </a:p>
            <a:p>
              <a:r>
                <a:rPr lang="da-DK" dirty="0" smtClean="0">
                  <a:solidFill>
                    <a:srgbClr val="000000"/>
                  </a:solidFill>
                </a:rPr>
                <a:t>AVU</a:t>
              </a:r>
            </a:p>
            <a:p>
              <a:r>
                <a:rPr lang="da-DK" dirty="0" smtClean="0">
                  <a:solidFill>
                    <a:srgbClr val="000000"/>
                  </a:solidFill>
                </a:rPr>
                <a:t>Ordblinde</a:t>
              </a:r>
            </a:p>
            <a:p>
              <a:r>
                <a:rPr lang="da-DK" dirty="0" smtClean="0">
                  <a:solidFill>
                    <a:srgbClr val="000000"/>
                  </a:solidFill>
                </a:rPr>
                <a:t>FVU</a:t>
              </a:r>
            </a:p>
            <a:p>
              <a:endParaRPr lang="da-DK" dirty="0" smtClean="0">
                <a:solidFill>
                  <a:srgbClr val="000000"/>
                </a:solidFill>
              </a:endParaRPr>
            </a:p>
            <a:p>
              <a:r>
                <a:rPr lang="da-DK" dirty="0" smtClean="0">
                  <a:solidFill>
                    <a:srgbClr val="000000"/>
                  </a:solidFill>
                </a:rPr>
                <a:t>Udvikling</a:t>
              </a:r>
            </a:p>
            <a:p>
              <a:r>
                <a:rPr lang="da-DK" dirty="0" smtClean="0">
                  <a:solidFill>
                    <a:srgbClr val="000000"/>
                  </a:solidFill>
                </a:rPr>
                <a:t>Drift</a:t>
              </a:r>
            </a:p>
            <a:p>
              <a:r>
                <a:rPr lang="da-DK" dirty="0" smtClean="0">
                  <a:solidFill>
                    <a:srgbClr val="000000"/>
                  </a:solidFill>
                </a:rPr>
                <a:t>Tilsyn</a:t>
              </a:r>
              <a:endParaRPr lang="da-DK" dirty="0">
                <a:solidFill>
                  <a:srgbClr val="000000"/>
                </a:solidFill>
              </a:endParaRPr>
            </a:p>
          </p:txBody>
        </p:sp>
      </p:grpSp>
      <p:sp>
        <p:nvSpPr>
          <p:cNvPr id="15" name="Rektangel 14"/>
          <p:cNvSpPr/>
          <p:nvPr/>
        </p:nvSpPr>
        <p:spPr>
          <a:xfrm>
            <a:off x="467544" y="908719"/>
            <a:ext cx="8208912" cy="642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dirty="0" smtClean="0">
                <a:solidFill>
                  <a:srgbClr val="000000"/>
                </a:solidFill>
              </a:rPr>
              <a:t>Kontoret for Voksenuddannelse og overgange</a:t>
            </a:r>
            <a:endParaRPr lang="da-DK" dirty="0">
              <a:solidFill>
                <a:srgbClr val="000000"/>
              </a:solidFill>
            </a:endParaRPr>
          </a:p>
        </p:txBody>
      </p:sp>
    </p:spTree>
    <p:extLst>
      <p:ext uri="{BB962C8B-B14F-4D97-AF65-F5344CB8AC3E}">
        <p14:creationId xmlns:p14="http://schemas.microsoft.com/office/powerpoint/2010/main" val="2734191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Dialogforum fortsat…</a:t>
            </a:r>
            <a:endParaRPr lang="da-DK" sz="2800" dirty="0"/>
          </a:p>
        </p:txBody>
      </p:sp>
      <p:sp>
        <p:nvSpPr>
          <p:cNvPr id="3" name="Pladsholder til indhold 2"/>
          <p:cNvSpPr>
            <a:spLocks noGrp="1"/>
          </p:cNvSpPr>
          <p:nvPr>
            <p:ph idx="1"/>
          </p:nvPr>
        </p:nvSpPr>
        <p:spPr/>
        <p:txBody>
          <a:bodyPr/>
          <a:lstStyle/>
          <a:p>
            <a:endParaRPr lang="da-DK" dirty="0" smtClean="0"/>
          </a:p>
          <a:p>
            <a:r>
              <a:rPr lang="da-DK" dirty="0" smtClean="0"/>
              <a:t>Det </a:t>
            </a:r>
            <a:r>
              <a:rPr lang="da-DK" dirty="0"/>
              <a:t>er </a:t>
            </a:r>
            <a:r>
              <a:rPr lang="da-DK" dirty="0" smtClean="0"/>
              <a:t>uklart, hvordan ”det </a:t>
            </a:r>
            <a:r>
              <a:rPr lang="da-DK" dirty="0"/>
              <a:t>lange syn i vejledningen”, som kobler vejledningsinstitutioner og -</a:t>
            </a:r>
            <a:r>
              <a:rPr lang="da-DK" dirty="0" err="1"/>
              <a:t>tænkninger</a:t>
            </a:r>
            <a:r>
              <a:rPr lang="da-DK" dirty="0"/>
              <a:t> </a:t>
            </a:r>
            <a:r>
              <a:rPr lang="da-DK" dirty="0" smtClean="0"/>
              <a:t>fra </a:t>
            </a:r>
            <a:r>
              <a:rPr lang="da-DK" dirty="0"/>
              <a:t>grundskolen over ungdomsuddannelserne og over til de videregående uddannelser og </a:t>
            </a:r>
            <a:r>
              <a:rPr lang="da-DK" dirty="0" smtClean="0"/>
              <a:t>jobmarkedet</a:t>
            </a:r>
          </a:p>
          <a:p>
            <a:endParaRPr lang="da-DK" dirty="0"/>
          </a:p>
          <a:p>
            <a:r>
              <a:rPr lang="da-DK" dirty="0" smtClean="0"/>
              <a:t>Dialogforums </a:t>
            </a:r>
            <a:r>
              <a:rPr lang="da-DK" dirty="0"/>
              <a:t>formandsskab </a:t>
            </a:r>
            <a:r>
              <a:rPr lang="da-DK" dirty="0" smtClean="0"/>
              <a:t>opfordrer </a:t>
            </a:r>
            <a:r>
              <a:rPr lang="da-DK" dirty="0"/>
              <a:t>til, at der laves klare og realistiske forventninger til </a:t>
            </a:r>
            <a:r>
              <a:rPr lang="da-DK" dirty="0" smtClean="0"/>
              <a:t>vejledningen.</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20</a:t>
            </a:fld>
            <a:endParaRPr lang="da-DK"/>
          </a:p>
        </p:txBody>
      </p:sp>
    </p:spTree>
    <p:extLst>
      <p:ext uri="{BB962C8B-B14F-4D97-AF65-F5344CB8AC3E}">
        <p14:creationId xmlns:p14="http://schemas.microsoft.com/office/powerpoint/2010/main" val="3623522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 styrket undervisning i udskolingen</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21</a:t>
            </a:fld>
            <a:endParaRPr lang="da-DK"/>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8491" y="2497138"/>
            <a:ext cx="5923843" cy="333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64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Alle elever, også de uddannelsesparate, skal udfordres og vejledes</a:t>
            </a:r>
          </a:p>
        </p:txBody>
      </p:sp>
      <p:sp>
        <p:nvSpPr>
          <p:cNvPr id="3" name="Pladsholder til indhold 2"/>
          <p:cNvSpPr>
            <a:spLocks noGrp="1"/>
          </p:cNvSpPr>
          <p:nvPr>
            <p:ph idx="1"/>
          </p:nvPr>
        </p:nvSpPr>
        <p:spPr/>
        <p:txBody>
          <a:bodyPr/>
          <a:lstStyle/>
          <a:p>
            <a:pPr marL="0" indent="0">
              <a:buNone/>
            </a:pPr>
            <a:endParaRPr lang="da-DK" b="1" u="sng" dirty="0" smtClean="0"/>
          </a:p>
          <a:p>
            <a:pPr marL="0" indent="0">
              <a:buNone/>
            </a:pPr>
            <a:r>
              <a:rPr lang="da-DK" b="1" u="sng" dirty="0" smtClean="0"/>
              <a:t>Initiativforslag</a:t>
            </a:r>
            <a:r>
              <a:rPr lang="da-DK" b="1" u="sng" dirty="0"/>
              <a:t>: </a:t>
            </a:r>
          </a:p>
          <a:p>
            <a:r>
              <a:rPr lang="da-DK" dirty="0" smtClean="0"/>
              <a:t>Uddannelse </a:t>
            </a:r>
            <a:r>
              <a:rPr lang="da-DK" dirty="0"/>
              <a:t>og job integreres mere i undervisningen </a:t>
            </a:r>
            <a:endParaRPr lang="da-DK" dirty="0" smtClean="0"/>
          </a:p>
          <a:p>
            <a:pPr marL="0" indent="0">
              <a:buNone/>
            </a:pPr>
            <a:endParaRPr lang="da-DK" dirty="0"/>
          </a:p>
          <a:p>
            <a:r>
              <a:rPr lang="da-DK" dirty="0" smtClean="0"/>
              <a:t>Frivillige </a:t>
            </a:r>
            <a:r>
              <a:rPr lang="da-DK" dirty="0"/>
              <a:t>forsøg med tilrettelæggelsesformer herunder samarbejdet mellem skole og UU</a:t>
            </a:r>
          </a:p>
          <a:p>
            <a:endParaRPr lang="da-DK" dirty="0" smtClean="0"/>
          </a:p>
          <a:p>
            <a:r>
              <a:rPr lang="da-DK" dirty="0" smtClean="0"/>
              <a:t>Udvikling </a:t>
            </a:r>
            <a:r>
              <a:rPr lang="da-DK" dirty="0"/>
              <a:t>af nyt inspirationsmateriale</a:t>
            </a:r>
          </a:p>
          <a:p>
            <a:endParaRPr lang="da-DK" dirty="0" smtClean="0"/>
          </a:p>
          <a:p>
            <a:pPr marL="0" indent="0">
              <a:buNone/>
            </a:pPr>
            <a:endParaRPr lang="da-DK" dirty="0"/>
          </a:p>
          <a:p>
            <a:endParaRPr lang="da-DK" b="1" dirty="0"/>
          </a:p>
          <a:p>
            <a:endParaRPr lang="da-DK" sz="1600" dirty="0" smtClean="0"/>
          </a:p>
          <a:p>
            <a:endParaRPr lang="da-DK" sz="1600"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22</a:t>
            </a:fld>
            <a:endParaRPr lang="da-DK"/>
          </a:p>
        </p:txBody>
      </p:sp>
    </p:spTree>
    <p:extLst>
      <p:ext uri="{BB962C8B-B14F-4D97-AF65-F5344CB8AC3E}">
        <p14:creationId xmlns:p14="http://schemas.microsoft.com/office/powerpoint/2010/main" val="1230906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b="0" dirty="0"/>
              <a:t/>
            </a:r>
            <a:br>
              <a:rPr lang="da-DK" sz="2000" b="0" dirty="0"/>
            </a:br>
            <a:r>
              <a:rPr lang="da-DK" sz="2000" b="0" dirty="0"/>
              <a:t> </a:t>
            </a:r>
            <a:r>
              <a:rPr lang="da-DK" sz="2000" dirty="0"/>
              <a:t>Trepartsaftale om tilstrækkelig og kvalificeret arbejdskraft og praktikpladser</a:t>
            </a:r>
          </a:p>
        </p:txBody>
      </p:sp>
      <p:sp>
        <p:nvSpPr>
          <p:cNvPr id="3" name="Pladsholder til indhold 2"/>
          <p:cNvSpPr>
            <a:spLocks noGrp="1"/>
          </p:cNvSpPr>
          <p:nvPr>
            <p:ph idx="1"/>
          </p:nvPr>
        </p:nvSpPr>
        <p:spPr/>
        <p:txBody>
          <a:bodyPr/>
          <a:lstStyle/>
          <a:p>
            <a:endParaRPr lang="da-DK" dirty="0"/>
          </a:p>
          <a:p>
            <a:r>
              <a:rPr lang="da-DK" b="1" dirty="0" smtClean="0"/>
              <a:t>Udskoling - </a:t>
            </a:r>
            <a:r>
              <a:rPr lang="da-DK" dirty="0" smtClean="0"/>
              <a:t>der </a:t>
            </a:r>
            <a:r>
              <a:rPr lang="da-DK" dirty="0"/>
              <a:t>er behov for at eleverne i grundskolen får et bedre kendskab til </a:t>
            </a:r>
            <a:r>
              <a:rPr lang="da-DK" dirty="0" smtClean="0"/>
              <a:t>erhvervsuddannelserne </a:t>
            </a:r>
            <a:r>
              <a:rPr lang="da-DK" dirty="0"/>
              <a:t>og arbejdsmarkedet som </a:t>
            </a:r>
            <a:r>
              <a:rPr lang="da-DK" dirty="0" smtClean="0"/>
              <a:t>helhed</a:t>
            </a:r>
          </a:p>
          <a:p>
            <a:endParaRPr lang="da-DK" dirty="0"/>
          </a:p>
          <a:p>
            <a:r>
              <a:rPr lang="da-DK" dirty="0"/>
              <a:t>Skolernes forpligtelse til at samarbejde med lokalsamfundets kulturtilbud mv. udvides til også at kunne omfatte samarbejde med virksomheder og </a:t>
            </a:r>
            <a:r>
              <a:rPr lang="da-DK" dirty="0" err="1"/>
              <a:t>erhvervs-skoler</a:t>
            </a:r>
            <a:r>
              <a:rPr lang="da-DK" dirty="0"/>
              <a:t>. </a:t>
            </a:r>
          </a:p>
          <a:p>
            <a:endParaRPr lang="da-DK" dirty="0"/>
          </a:p>
          <a:p>
            <a:r>
              <a:rPr lang="da-DK" dirty="0"/>
              <a:t>Bestemmelserne om brobygning i 9. klasse smidiggøres, så brobygningen også kan tilbydes til uddannelsesparate elever, der har behov for afklaring af et </a:t>
            </a:r>
            <a:r>
              <a:rPr lang="da-DK" dirty="0" err="1"/>
              <a:t>ud-dannelsesvalg</a:t>
            </a:r>
            <a:r>
              <a:rPr lang="da-DK" dirty="0"/>
              <a:t>. Samtidig fjernes kravet om, at ikke-uddannelsesparate elever skal deltage i brobygning – fx fordi eleven skal i 10. klasse. </a:t>
            </a:r>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23</a:t>
            </a:fld>
            <a:endParaRPr lang="da-DK"/>
          </a:p>
        </p:txBody>
      </p:sp>
    </p:spTree>
    <p:extLst>
      <p:ext uri="{BB962C8B-B14F-4D97-AF65-F5344CB8AC3E}">
        <p14:creationId xmlns:p14="http://schemas.microsoft.com/office/powerpoint/2010/main" val="2511567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Trepart forts.</a:t>
            </a:r>
            <a:endParaRPr lang="da-DK" dirty="0"/>
          </a:p>
        </p:txBody>
      </p:sp>
      <p:sp>
        <p:nvSpPr>
          <p:cNvPr id="3" name="Pladsholder til indhold 2"/>
          <p:cNvSpPr>
            <a:spLocks noGrp="1"/>
          </p:cNvSpPr>
          <p:nvPr>
            <p:ph idx="1"/>
          </p:nvPr>
        </p:nvSpPr>
        <p:spPr/>
        <p:txBody>
          <a:bodyPr/>
          <a:lstStyle/>
          <a:p>
            <a:endParaRPr lang="da-DK" dirty="0"/>
          </a:p>
          <a:p>
            <a:r>
              <a:rPr lang="da-DK" dirty="0"/>
              <a:t>Der etableres en samlet indgang til alt relevant inspirations- og </a:t>
            </a:r>
            <a:r>
              <a:rPr lang="da-DK" dirty="0" err="1"/>
              <a:t>vejledningsma-teriale</a:t>
            </a:r>
            <a:r>
              <a:rPr lang="da-DK" dirty="0"/>
              <a:t> </a:t>
            </a:r>
            <a:r>
              <a:rPr lang="da-DK" dirty="0" smtClean="0"/>
              <a:t>om udskoling </a:t>
            </a:r>
            <a:r>
              <a:rPr lang="da-DK" dirty="0"/>
              <a:t>på </a:t>
            </a:r>
            <a:r>
              <a:rPr lang="da-DK" dirty="0" smtClean="0"/>
              <a:t>emu.dk</a:t>
            </a:r>
          </a:p>
          <a:p>
            <a:endParaRPr lang="da-DK" dirty="0" smtClean="0"/>
          </a:p>
          <a:p>
            <a:r>
              <a:rPr lang="da-DK" dirty="0" smtClean="0"/>
              <a:t>Ministeriet udvikler </a:t>
            </a:r>
            <a:r>
              <a:rPr lang="da-DK" dirty="0"/>
              <a:t>inspirationsmateriale </a:t>
            </a:r>
            <a:r>
              <a:rPr lang="da-DK" dirty="0" smtClean="0"/>
              <a:t>rettet til kommuner, herunder UU og skoler</a:t>
            </a:r>
          </a:p>
          <a:p>
            <a:endParaRPr lang="da-DK" dirty="0"/>
          </a:p>
          <a:p>
            <a:r>
              <a:rPr lang="da-DK" dirty="0"/>
              <a:t>Der </a:t>
            </a:r>
            <a:r>
              <a:rPr lang="da-DK" dirty="0" smtClean="0"/>
              <a:t>bør ske </a:t>
            </a:r>
            <a:r>
              <a:rPr lang="da-DK" dirty="0"/>
              <a:t>en fremrykning af </a:t>
            </a:r>
            <a:r>
              <a:rPr lang="da-DK" dirty="0" smtClean="0"/>
              <a:t>erhvervspraktikken, så eleverne </a:t>
            </a:r>
            <a:r>
              <a:rPr lang="da-DK" dirty="0"/>
              <a:t>kan tilbydes erhvervspraktik allerede i 6. og 7. </a:t>
            </a:r>
            <a:r>
              <a:rPr lang="da-DK" dirty="0" smtClean="0"/>
              <a:t>klasse</a:t>
            </a:r>
            <a:endParaRPr lang="da-DK" dirty="0"/>
          </a:p>
          <a:p>
            <a:endParaRPr lang="da-DK"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24</a:t>
            </a:fld>
            <a:endParaRPr lang="da-DK"/>
          </a:p>
        </p:txBody>
      </p:sp>
    </p:spTree>
    <p:extLst>
      <p:ext uri="{BB962C8B-B14F-4D97-AF65-F5344CB8AC3E}">
        <p14:creationId xmlns:p14="http://schemas.microsoft.com/office/powerpoint/2010/main" val="3122609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Projekt kollektiv vejledning</a:t>
            </a:r>
            <a:br>
              <a:rPr lang="da-DK" dirty="0" smtClean="0"/>
            </a:br>
            <a:endParaRPr lang="da-DK" dirty="0"/>
          </a:p>
        </p:txBody>
      </p:sp>
      <p:sp>
        <p:nvSpPr>
          <p:cNvPr id="3" name="Pladsholder til indhold 2"/>
          <p:cNvSpPr>
            <a:spLocks noGrp="1"/>
          </p:cNvSpPr>
          <p:nvPr>
            <p:ph idx="1"/>
          </p:nvPr>
        </p:nvSpPr>
        <p:spPr>
          <a:xfrm>
            <a:off x="467544" y="2132856"/>
            <a:ext cx="8277225" cy="3744416"/>
          </a:xfrm>
        </p:spPr>
        <p:txBody>
          <a:bodyPr/>
          <a:lstStyle/>
          <a:p>
            <a:pPr marL="0" indent="0">
              <a:buNone/>
            </a:pPr>
            <a:r>
              <a:rPr lang="da-DK" b="1" dirty="0" smtClean="0"/>
              <a:t>Formål</a:t>
            </a:r>
            <a:r>
              <a:rPr lang="da-DK" dirty="0" smtClean="0"/>
              <a:t>: At udvikle </a:t>
            </a:r>
            <a:r>
              <a:rPr lang="da-DK" dirty="0"/>
              <a:t>den kollektive vejledning og gruppevejledningen, så den i højere grad kan udfordre og kvalificere elevernes </a:t>
            </a:r>
            <a:r>
              <a:rPr lang="da-DK" dirty="0" smtClean="0"/>
              <a:t>uddannelsesvalg</a:t>
            </a:r>
          </a:p>
          <a:p>
            <a:endParaRPr lang="da-DK" dirty="0" smtClean="0"/>
          </a:p>
          <a:p>
            <a:pPr marL="0" indent="0">
              <a:buNone/>
            </a:pPr>
            <a:r>
              <a:rPr lang="da-DK" dirty="0" smtClean="0"/>
              <a:t>To spor :</a:t>
            </a:r>
            <a:endParaRPr lang="da-DK" dirty="0"/>
          </a:p>
          <a:p>
            <a:pPr marL="342900" indent="-342900">
              <a:buFont typeface="+mj-lt"/>
              <a:buAutoNum type="arabicPeriod"/>
            </a:pPr>
            <a:r>
              <a:rPr lang="da-DK" dirty="0" smtClean="0"/>
              <a:t>Udvikling </a:t>
            </a:r>
            <a:r>
              <a:rPr lang="da-DK" dirty="0"/>
              <a:t>af metoder, modeller mv. for kollektiv </a:t>
            </a:r>
            <a:r>
              <a:rPr lang="da-DK" dirty="0" smtClean="0"/>
              <a:t>vejledning</a:t>
            </a:r>
            <a:endParaRPr lang="da-DK" dirty="0"/>
          </a:p>
          <a:p>
            <a:pPr marL="342900" indent="-342900">
              <a:buFont typeface="+mj-lt"/>
              <a:buAutoNum type="arabicPeriod"/>
            </a:pPr>
            <a:r>
              <a:rPr lang="da-DK" dirty="0" smtClean="0"/>
              <a:t>Kompetenceudvikling </a:t>
            </a:r>
            <a:br>
              <a:rPr lang="da-DK" dirty="0" smtClean="0"/>
            </a:br>
            <a:endParaRPr lang="da-DK" dirty="0" smtClean="0"/>
          </a:p>
          <a:p>
            <a:pPr marL="0" indent="0">
              <a:buNone/>
            </a:pPr>
            <a:r>
              <a:rPr lang="da-DK" dirty="0" smtClean="0"/>
              <a:t>Afsluttet 2. juni – slutkonference</a:t>
            </a:r>
          </a:p>
          <a:p>
            <a:pPr marL="0" indent="0">
              <a:buNone/>
            </a:pPr>
            <a:endParaRPr lang="da-DK" dirty="0" smtClean="0"/>
          </a:p>
          <a:p>
            <a:pPr marL="0" indent="0">
              <a:buNone/>
            </a:pPr>
            <a:endParaRPr lang="da-DK" dirty="0"/>
          </a:p>
          <a:p>
            <a:pPr marL="0" indent="0">
              <a:buNone/>
            </a:pP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25</a:t>
            </a:fld>
            <a:endParaRPr lang="da-DK"/>
          </a:p>
        </p:txBody>
      </p:sp>
    </p:spTree>
    <p:extLst>
      <p:ext uri="{BB962C8B-B14F-4D97-AF65-F5344CB8AC3E}">
        <p14:creationId xmlns:p14="http://schemas.microsoft.com/office/powerpoint/2010/main" val="2458163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26</a:t>
            </a:fld>
            <a:endParaRPr lang="da-DK"/>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600" y="765386"/>
            <a:ext cx="10881207"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699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27</a:t>
            </a:fld>
            <a:endParaRPr lang="da-DK"/>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592" y="548680"/>
            <a:ext cx="10155847" cy="571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318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Udbytte af projektet</a:t>
            </a:r>
            <a:endParaRPr lang="da-DK" dirty="0"/>
          </a:p>
        </p:txBody>
      </p:sp>
      <p:sp>
        <p:nvSpPr>
          <p:cNvPr id="3" name="Pladsholder til indhold 2"/>
          <p:cNvSpPr>
            <a:spLocks noGrp="1"/>
          </p:cNvSpPr>
          <p:nvPr>
            <p:ph idx="1"/>
          </p:nvPr>
        </p:nvSpPr>
        <p:spPr/>
        <p:txBody>
          <a:bodyPr/>
          <a:lstStyle/>
          <a:p>
            <a:r>
              <a:rPr lang="da-DK" b="1" dirty="0"/>
              <a:t>Hvad siger EVA rapporten</a:t>
            </a:r>
            <a:endParaRPr lang="da-DK" dirty="0"/>
          </a:p>
          <a:p>
            <a:pPr lvl="0"/>
            <a:r>
              <a:rPr lang="da-DK" dirty="0" smtClean="0"/>
              <a:t>Eleverne </a:t>
            </a:r>
            <a:r>
              <a:rPr lang="da-DK" dirty="0"/>
              <a:t>er blevet udfordret i deres fordomme, fordi de har skullet lytte til de andre elevers refleksioner og holdninger. Elever oplevede typisk, at de havde en del fordomme om ungdomsuddannelser, herunder ikke mindst erhvervsuddannelserne.</a:t>
            </a:r>
          </a:p>
          <a:p>
            <a:pPr lvl="0"/>
            <a:r>
              <a:rPr lang="da-DK" dirty="0"/>
              <a:t>Eleverne oplever, at når de arbejder i grupper og deltager i mere kollektive vejlednings seancer, så får de andre syn på sig selv, ungdomsuddannelserne, jobmuligheder etc.</a:t>
            </a:r>
          </a:p>
          <a:p>
            <a:pPr lvl="0"/>
            <a:r>
              <a:rPr lang="da-DK" dirty="0"/>
              <a:t>Eleverne oplever, at der kommer en anden dynamik i vejledningen i mere kollektive processer og gruppeprocesser, som ændrer ved nogle grundantagelser</a:t>
            </a:r>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28</a:t>
            </a:fld>
            <a:endParaRPr lang="da-DK"/>
          </a:p>
        </p:txBody>
      </p:sp>
    </p:spTree>
    <p:extLst>
      <p:ext uri="{BB962C8B-B14F-4D97-AF65-F5344CB8AC3E}">
        <p14:creationId xmlns:p14="http://schemas.microsoft.com/office/powerpoint/2010/main" val="2068847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Opmærksomhedspunkter</a:t>
            </a:r>
            <a:endParaRPr lang="da-DK" sz="2800" dirty="0"/>
          </a:p>
        </p:txBody>
      </p:sp>
      <p:sp>
        <p:nvSpPr>
          <p:cNvPr id="3" name="Pladsholder til indhold 2"/>
          <p:cNvSpPr>
            <a:spLocks noGrp="1"/>
          </p:cNvSpPr>
          <p:nvPr>
            <p:ph idx="1"/>
          </p:nvPr>
        </p:nvSpPr>
        <p:spPr/>
        <p:txBody>
          <a:bodyPr/>
          <a:lstStyle/>
          <a:p>
            <a:r>
              <a:rPr lang="da-DK" dirty="0" smtClean="0"/>
              <a:t>Fokus </a:t>
            </a:r>
            <a:r>
              <a:rPr lang="da-DK" dirty="0"/>
              <a:t>på </a:t>
            </a:r>
            <a:r>
              <a:rPr lang="da-DK" b="1" dirty="0"/>
              <a:t>differentiering</a:t>
            </a:r>
            <a:r>
              <a:rPr lang="da-DK" dirty="0"/>
              <a:t>, </a:t>
            </a:r>
            <a:r>
              <a:rPr lang="da-DK" dirty="0" smtClean="0"/>
              <a:t>og en </a:t>
            </a:r>
            <a:r>
              <a:rPr lang="da-DK" dirty="0"/>
              <a:t>drøftelse </a:t>
            </a:r>
            <a:r>
              <a:rPr lang="da-DK" dirty="0" smtClean="0"/>
              <a:t>af</a:t>
            </a:r>
            <a:r>
              <a:rPr lang="da-DK" dirty="0"/>
              <a:t>, hvad det vil sige at differentiere i </a:t>
            </a:r>
            <a:r>
              <a:rPr lang="da-DK" dirty="0" smtClean="0"/>
              <a:t> </a:t>
            </a:r>
            <a:r>
              <a:rPr lang="da-DK" dirty="0"/>
              <a:t>den kollektive </a:t>
            </a:r>
            <a:r>
              <a:rPr lang="da-DK" dirty="0" smtClean="0"/>
              <a:t>vejledning</a:t>
            </a:r>
            <a:br>
              <a:rPr lang="da-DK" dirty="0" smtClean="0"/>
            </a:br>
            <a:endParaRPr lang="da-DK" dirty="0"/>
          </a:p>
          <a:p>
            <a:pPr lvl="0"/>
            <a:r>
              <a:rPr lang="da-DK" dirty="0"/>
              <a:t>Fokus på udvikling af </a:t>
            </a:r>
            <a:r>
              <a:rPr lang="da-DK" b="1" dirty="0"/>
              <a:t>vejlederrollen</a:t>
            </a:r>
            <a:r>
              <a:rPr lang="da-DK" dirty="0"/>
              <a:t> </a:t>
            </a:r>
            <a:r>
              <a:rPr lang="da-DK" dirty="0" smtClean="0"/>
              <a:t>– frem mod en mere </a:t>
            </a:r>
            <a:r>
              <a:rPr lang="da-DK" dirty="0" err="1" smtClean="0"/>
              <a:t>faciliterende</a:t>
            </a:r>
            <a:r>
              <a:rPr lang="da-DK" dirty="0" smtClean="0"/>
              <a:t> vejlederrolle</a:t>
            </a:r>
            <a:br>
              <a:rPr lang="da-DK" dirty="0" smtClean="0"/>
            </a:br>
            <a:endParaRPr lang="da-DK" dirty="0"/>
          </a:p>
          <a:p>
            <a:pPr lvl="0"/>
            <a:r>
              <a:rPr lang="da-DK" dirty="0"/>
              <a:t>Fokus på </a:t>
            </a:r>
            <a:r>
              <a:rPr lang="da-DK" b="1" dirty="0"/>
              <a:t>samarbejdet mellem UU-centrene og </a:t>
            </a:r>
            <a:r>
              <a:rPr lang="da-DK" b="1" dirty="0" smtClean="0"/>
              <a:t>skolerne</a:t>
            </a:r>
            <a:r>
              <a:rPr lang="da-DK" dirty="0" smtClean="0"/>
              <a:t> og til </a:t>
            </a:r>
            <a:r>
              <a:rPr lang="da-DK" dirty="0"/>
              <a:t>sammenhængen mellem vejledningen </a:t>
            </a:r>
            <a:r>
              <a:rPr lang="da-DK" dirty="0" smtClean="0"/>
              <a:t>og uddannelse </a:t>
            </a:r>
            <a:r>
              <a:rPr lang="da-DK" dirty="0"/>
              <a:t>og </a:t>
            </a:r>
            <a:r>
              <a:rPr lang="da-DK" dirty="0" smtClean="0"/>
              <a:t>job</a:t>
            </a:r>
            <a:br>
              <a:rPr lang="da-DK" dirty="0" smtClean="0"/>
            </a:br>
            <a:endParaRPr lang="da-DK" dirty="0"/>
          </a:p>
          <a:p>
            <a:pPr lvl="0"/>
            <a:r>
              <a:rPr lang="da-DK" dirty="0" smtClean="0"/>
              <a:t>Etablering af samarbejde på både </a:t>
            </a:r>
            <a:r>
              <a:rPr lang="da-DK" b="1" dirty="0" smtClean="0"/>
              <a:t>ledelses- </a:t>
            </a:r>
            <a:r>
              <a:rPr lang="da-DK" b="1" dirty="0"/>
              <a:t>og </a:t>
            </a:r>
            <a:r>
              <a:rPr lang="da-DK" b="1" dirty="0" smtClean="0"/>
              <a:t>medarbejderniveau</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29</a:t>
            </a:fld>
            <a:endParaRPr lang="da-DK"/>
          </a:p>
        </p:txBody>
      </p:sp>
    </p:spTree>
    <p:extLst>
      <p:ext uri="{BB962C8B-B14F-4D97-AF65-F5344CB8AC3E}">
        <p14:creationId xmlns:p14="http://schemas.microsoft.com/office/powerpoint/2010/main" val="298611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340768"/>
            <a:ext cx="8172648" cy="1008112"/>
          </a:xfrm>
        </p:spPr>
        <p:txBody>
          <a:bodyPr/>
          <a:lstStyle/>
          <a:p>
            <a:r>
              <a:rPr lang="da-DK" sz="2800" dirty="0" smtClean="0"/>
              <a:t>….</a:t>
            </a:r>
            <a:r>
              <a:rPr lang="da-DK" sz="2800" dirty="0"/>
              <a:t>V</a:t>
            </a:r>
            <a:r>
              <a:rPr lang="da-DK" sz="2800" dirty="0" smtClean="0"/>
              <a:t>ejledningskontoret…</a:t>
            </a:r>
            <a:endParaRPr lang="da-DK" sz="2800" dirty="0"/>
          </a:p>
        </p:txBody>
      </p:sp>
      <p:sp>
        <p:nvSpPr>
          <p:cNvPr id="3" name="Pladsholder til indhold 2"/>
          <p:cNvSpPr>
            <a:spLocks noGrp="1"/>
          </p:cNvSpPr>
          <p:nvPr>
            <p:ph idx="1"/>
          </p:nvPr>
        </p:nvSpPr>
        <p:spPr>
          <a:xfrm>
            <a:off x="467544" y="2492896"/>
            <a:ext cx="8277225" cy="3480420"/>
          </a:xfrm>
        </p:spPr>
        <p:txBody>
          <a:bodyPr/>
          <a:lstStyle/>
          <a:p>
            <a:endParaRPr lang="da-DK" dirty="0" smtClean="0"/>
          </a:p>
          <a:p>
            <a:r>
              <a:rPr lang="da-DK" dirty="0" smtClean="0"/>
              <a:t>Vejledningskontoret (2012 – 2013) </a:t>
            </a:r>
            <a:r>
              <a:rPr lang="da-DK" b="1" dirty="0" smtClean="0"/>
              <a:t>VEJ</a:t>
            </a:r>
          </a:p>
          <a:p>
            <a:r>
              <a:rPr lang="da-DK" dirty="0" smtClean="0"/>
              <a:t>Kontor for vejledning og overgange (2014-2015) -&gt; </a:t>
            </a:r>
            <a:r>
              <a:rPr lang="da-DK" b="1" dirty="0" smtClean="0"/>
              <a:t>KVO</a:t>
            </a:r>
          </a:p>
          <a:p>
            <a:r>
              <a:rPr lang="da-DK" dirty="0" smtClean="0"/>
              <a:t>Kontor for forberedende uddannelsestilbud og almen efteruddannelse (efteråret 2015-foråret 2016) -&gt; </a:t>
            </a:r>
            <a:r>
              <a:rPr lang="da-DK" b="1" dirty="0" smtClean="0"/>
              <a:t>FUE</a:t>
            </a:r>
          </a:p>
          <a:p>
            <a:r>
              <a:rPr lang="da-DK" dirty="0" smtClean="0"/>
              <a:t>Kontor for opkvalificering og vejledning (foråret 2016) -&gt; </a:t>
            </a:r>
            <a:r>
              <a:rPr lang="da-DK" b="1" dirty="0" smtClean="0"/>
              <a:t>KOV</a:t>
            </a:r>
          </a:p>
          <a:p>
            <a:r>
              <a:rPr lang="da-DK" dirty="0" smtClean="0"/>
              <a:t>Kontor for voksenuddannelse og overgange (2016-&gt;) -&gt; </a:t>
            </a:r>
            <a:r>
              <a:rPr lang="da-DK" b="1" dirty="0" smtClean="0"/>
              <a:t>KVO</a:t>
            </a:r>
          </a:p>
          <a:p>
            <a:endParaRPr lang="da-DK" b="1" dirty="0"/>
          </a:p>
        </p:txBody>
      </p:sp>
      <p:sp>
        <p:nvSpPr>
          <p:cNvPr id="4" name="Pladsholder til dato 3"/>
          <p:cNvSpPr>
            <a:spLocks noGrp="1"/>
          </p:cNvSpPr>
          <p:nvPr>
            <p:ph type="dt" sz="half" idx="10"/>
          </p:nvPr>
        </p:nvSpPr>
        <p:spPr/>
        <p:txBody>
          <a:bodyPr/>
          <a:lstStyle/>
          <a:p>
            <a:fld id="{BE912DCD-F417-4971-802A-42302414E5F8}"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3</a:t>
            </a:fld>
            <a:endParaRPr lang="da-DK"/>
          </a:p>
        </p:txBody>
      </p:sp>
    </p:spTree>
    <p:extLst>
      <p:ext uri="{BB962C8B-B14F-4D97-AF65-F5344CB8AC3E}">
        <p14:creationId xmlns:p14="http://schemas.microsoft.com/office/powerpoint/2010/main" val="1174035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Link</a:t>
            </a:r>
            <a:endParaRPr lang="da-DK" dirty="0"/>
          </a:p>
        </p:txBody>
      </p:sp>
      <p:sp>
        <p:nvSpPr>
          <p:cNvPr id="3" name="Pladsholder til indhold 2"/>
          <p:cNvSpPr>
            <a:spLocks noGrp="1"/>
          </p:cNvSpPr>
          <p:nvPr>
            <p:ph idx="1"/>
          </p:nvPr>
        </p:nvSpPr>
        <p:spPr/>
        <p:txBody>
          <a:bodyPr/>
          <a:lstStyle/>
          <a:p>
            <a:pPr marL="0" indent="0">
              <a:buNone/>
            </a:pPr>
            <a:endParaRPr lang="da-DK" dirty="0" smtClean="0"/>
          </a:p>
          <a:p>
            <a:pPr marL="0" indent="0">
              <a:buNone/>
            </a:pPr>
            <a:r>
              <a:rPr lang="da-DK" dirty="0" smtClean="0"/>
              <a:t>Link </a:t>
            </a:r>
            <a:r>
              <a:rPr lang="da-DK" dirty="0"/>
              <a:t>til </a:t>
            </a:r>
            <a:r>
              <a:rPr lang="da-DK" dirty="0" smtClean="0"/>
              <a:t>materialet om kollektiv vejledning:</a:t>
            </a:r>
            <a:endParaRPr lang="da-DK" dirty="0"/>
          </a:p>
          <a:p>
            <a:pPr marL="0" indent="0">
              <a:buNone/>
            </a:pPr>
            <a:endParaRPr lang="da-DK" dirty="0" smtClean="0">
              <a:hlinkClick r:id="rId2"/>
            </a:endParaRPr>
          </a:p>
          <a:p>
            <a:pPr marL="0" indent="0">
              <a:buNone/>
            </a:pPr>
            <a:r>
              <a:rPr lang="da-DK" dirty="0" smtClean="0">
                <a:hlinkClick r:id="rId2"/>
              </a:rPr>
              <a:t>http</a:t>
            </a:r>
            <a:r>
              <a:rPr lang="da-DK" dirty="0">
                <a:hlinkClick r:id="rId2"/>
              </a:rPr>
              <a:t>://www.uvm.dk/Uddannelser/Vejledning/~/UVM-DK/Content/News/Udd/Vejl/2016/160920-Nye-udgivelser-om-udvikling-og-afproevning-af-kollektiv-vejledning</a:t>
            </a:r>
            <a:endParaRPr lang="da-DK"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30</a:t>
            </a:fld>
            <a:endParaRPr lang="da-DK"/>
          </a:p>
        </p:txBody>
      </p:sp>
    </p:spTree>
    <p:extLst>
      <p:ext uri="{BB962C8B-B14F-4D97-AF65-F5344CB8AC3E}">
        <p14:creationId xmlns:p14="http://schemas.microsoft.com/office/powerpoint/2010/main" val="3449554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4294967295"/>
          </p:nvPr>
        </p:nvSpPr>
        <p:spPr>
          <a:xfrm>
            <a:off x="7088188" y="6272213"/>
            <a:ext cx="1619250" cy="179387"/>
          </a:xfrm>
          <a:prstGeom prst="rect">
            <a:avLst/>
          </a:prstGeom>
          <a:noFill/>
        </p:spPr>
        <p:txBody>
          <a:bodyPr/>
          <a:lstStyle>
            <a:lvl1pPr eaLnBrk="0" hangingPunct="0">
              <a:lnSpc>
                <a:spcPts val="2100"/>
              </a:lnSpc>
              <a:spcBef>
                <a:spcPct val="20000"/>
              </a:spcBef>
              <a:buChar char="•"/>
              <a:defRPr>
                <a:solidFill>
                  <a:schemeClr val="tx1"/>
                </a:solidFill>
                <a:latin typeface="Georgia" pitchFamily="18" charset="0"/>
              </a:defRPr>
            </a:lvl1pPr>
            <a:lvl2pPr marL="742950" indent="-285750" eaLnBrk="0" hangingPunct="0">
              <a:lnSpc>
                <a:spcPts val="1700"/>
              </a:lnSpc>
              <a:spcBef>
                <a:spcPct val="20000"/>
              </a:spcBef>
              <a:buChar char="•"/>
              <a:defRPr sz="1400">
                <a:solidFill>
                  <a:schemeClr val="tx1"/>
                </a:solidFill>
                <a:latin typeface="Georgia" pitchFamily="18" charset="0"/>
              </a:defRPr>
            </a:lvl2pPr>
            <a:lvl3pPr marL="1143000" indent="-228600" eaLnBrk="0" hangingPunct="0">
              <a:lnSpc>
                <a:spcPts val="1500"/>
              </a:lnSpc>
              <a:spcBef>
                <a:spcPct val="20000"/>
              </a:spcBef>
              <a:buChar char="•"/>
              <a:defRPr sz="1200">
                <a:solidFill>
                  <a:schemeClr val="tx1"/>
                </a:solidFill>
                <a:latin typeface="Georgia" pitchFamily="18" charset="0"/>
              </a:defRPr>
            </a:lvl3pPr>
            <a:lvl4pPr marL="1600200" indent="-228600" eaLnBrk="0" hangingPunct="0">
              <a:lnSpc>
                <a:spcPts val="1200"/>
              </a:lnSpc>
              <a:spcBef>
                <a:spcPct val="20000"/>
              </a:spcBef>
              <a:buChar char="•"/>
              <a:defRPr sz="1000">
                <a:solidFill>
                  <a:schemeClr val="tx1"/>
                </a:solidFill>
                <a:latin typeface="Georgia" pitchFamily="18" charset="0"/>
              </a:defRPr>
            </a:lvl4pPr>
            <a:lvl5pPr marL="2057400" indent="-228600" eaLnBrk="0" hangingPunct="0">
              <a:spcBef>
                <a:spcPct val="20000"/>
              </a:spcBef>
              <a:buChar char="•"/>
              <a:defRPr sz="1400">
                <a:solidFill>
                  <a:schemeClr val="tx1"/>
                </a:solidFill>
                <a:latin typeface="Georgia" pitchFamily="18" charset="0"/>
              </a:defRPr>
            </a:lvl5pPr>
            <a:lvl6pPr marL="2514600" indent="-228600" eaLnBrk="0" fontAlgn="base" hangingPunct="0">
              <a:spcBef>
                <a:spcPct val="20000"/>
              </a:spcBef>
              <a:spcAft>
                <a:spcPct val="0"/>
              </a:spcAft>
              <a:buChar char="•"/>
              <a:defRPr sz="1400">
                <a:solidFill>
                  <a:schemeClr val="tx1"/>
                </a:solidFill>
                <a:latin typeface="Georgia" pitchFamily="18" charset="0"/>
              </a:defRPr>
            </a:lvl6pPr>
            <a:lvl7pPr marL="2971800" indent="-228600" eaLnBrk="0" fontAlgn="base" hangingPunct="0">
              <a:spcBef>
                <a:spcPct val="20000"/>
              </a:spcBef>
              <a:spcAft>
                <a:spcPct val="0"/>
              </a:spcAft>
              <a:buChar char="•"/>
              <a:defRPr sz="1400">
                <a:solidFill>
                  <a:schemeClr val="tx1"/>
                </a:solidFill>
                <a:latin typeface="Georgia" pitchFamily="18" charset="0"/>
              </a:defRPr>
            </a:lvl7pPr>
            <a:lvl8pPr marL="3429000" indent="-228600" eaLnBrk="0" fontAlgn="base" hangingPunct="0">
              <a:spcBef>
                <a:spcPct val="20000"/>
              </a:spcBef>
              <a:spcAft>
                <a:spcPct val="0"/>
              </a:spcAft>
              <a:buChar char="•"/>
              <a:defRPr sz="1400">
                <a:solidFill>
                  <a:schemeClr val="tx1"/>
                </a:solidFill>
                <a:latin typeface="Georgia" pitchFamily="18" charset="0"/>
              </a:defRPr>
            </a:lvl8pPr>
            <a:lvl9pPr marL="3886200" indent="-228600" eaLnBrk="0" fontAlgn="base" hangingPunct="0">
              <a:spcBef>
                <a:spcPct val="20000"/>
              </a:spcBef>
              <a:spcAft>
                <a:spcPct val="0"/>
              </a:spcAft>
              <a:buChar char="•"/>
              <a:defRPr sz="1400">
                <a:solidFill>
                  <a:schemeClr val="tx1"/>
                </a:solidFill>
                <a:latin typeface="Georgia" pitchFamily="18" charset="0"/>
              </a:defRPr>
            </a:lvl9pPr>
          </a:lstStyle>
          <a:p>
            <a:pPr eaLnBrk="1" hangingPunct="1">
              <a:lnSpc>
                <a:spcPts val="1400"/>
              </a:lnSpc>
              <a:spcBef>
                <a:spcPct val="0"/>
              </a:spcBef>
              <a:buFontTx/>
              <a:buNone/>
            </a:pPr>
            <a:fld id="{63CA1F46-A6E1-4F86-954B-4A1492AF846E}" type="datetime1">
              <a:rPr lang="da-DK" altLang="da-DK" smtClean="0">
                <a:solidFill>
                  <a:schemeClr val="bg1"/>
                </a:solidFill>
              </a:rPr>
              <a:t>10-11-2016</a:t>
            </a:fld>
            <a:endParaRPr lang="da-DK" altLang="da-DK" smtClean="0">
              <a:solidFill>
                <a:schemeClr val="bg1"/>
              </a:solidFill>
            </a:endParaRPr>
          </a:p>
        </p:txBody>
      </p:sp>
      <p:sp>
        <p:nvSpPr>
          <p:cNvPr id="7171" name="Rectangle 5"/>
          <p:cNvSpPr>
            <a:spLocks noGrp="1" noChangeArrowheads="1"/>
          </p:cNvSpPr>
          <p:nvPr>
            <p:ph type="ftr" sz="quarter" idx="4294967295"/>
          </p:nvPr>
        </p:nvSpPr>
        <p:spPr>
          <a:xfrm>
            <a:off x="431800" y="6269038"/>
            <a:ext cx="6405563" cy="360362"/>
          </a:xfrm>
          <a:prstGeom prst="rect">
            <a:avLst/>
          </a:prstGeom>
          <a:noFill/>
        </p:spPr>
        <p:txBody>
          <a:bodyPr/>
          <a:lstStyle>
            <a:lvl1pPr eaLnBrk="0" hangingPunct="0">
              <a:lnSpc>
                <a:spcPts val="2100"/>
              </a:lnSpc>
              <a:spcBef>
                <a:spcPct val="20000"/>
              </a:spcBef>
              <a:buChar char="•"/>
              <a:defRPr>
                <a:solidFill>
                  <a:schemeClr val="tx1"/>
                </a:solidFill>
                <a:latin typeface="Georgia" pitchFamily="18" charset="0"/>
              </a:defRPr>
            </a:lvl1pPr>
            <a:lvl2pPr marL="742950" indent="-285750" eaLnBrk="0" hangingPunct="0">
              <a:lnSpc>
                <a:spcPts val="1700"/>
              </a:lnSpc>
              <a:spcBef>
                <a:spcPct val="20000"/>
              </a:spcBef>
              <a:buChar char="•"/>
              <a:defRPr sz="1400">
                <a:solidFill>
                  <a:schemeClr val="tx1"/>
                </a:solidFill>
                <a:latin typeface="Georgia" pitchFamily="18" charset="0"/>
              </a:defRPr>
            </a:lvl2pPr>
            <a:lvl3pPr marL="1143000" indent="-228600" eaLnBrk="0" hangingPunct="0">
              <a:lnSpc>
                <a:spcPts val="1500"/>
              </a:lnSpc>
              <a:spcBef>
                <a:spcPct val="20000"/>
              </a:spcBef>
              <a:buChar char="•"/>
              <a:defRPr sz="1200">
                <a:solidFill>
                  <a:schemeClr val="tx1"/>
                </a:solidFill>
                <a:latin typeface="Georgia" pitchFamily="18" charset="0"/>
              </a:defRPr>
            </a:lvl3pPr>
            <a:lvl4pPr marL="1600200" indent="-228600" eaLnBrk="0" hangingPunct="0">
              <a:lnSpc>
                <a:spcPts val="1200"/>
              </a:lnSpc>
              <a:spcBef>
                <a:spcPct val="20000"/>
              </a:spcBef>
              <a:buChar char="•"/>
              <a:defRPr sz="1000">
                <a:solidFill>
                  <a:schemeClr val="tx1"/>
                </a:solidFill>
                <a:latin typeface="Georgia" pitchFamily="18" charset="0"/>
              </a:defRPr>
            </a:lvl4pPr>
            <a:lvl5pPr marL="2057400" indent="-228600" eaLnBrk="0" hangingPunct="0">
              <a:spcBef>
                <a:spcPct val="20000"/>
              </a:spcBef>
              <a:buChar char="•"/>
              <a:defRPr sz="1400">
                <a:solidFill>
                  <a:schemeClr val="tx1"/>
                </a:solidFill>
                <a:latin typeface="Georgia" pitchFamily="18" charset="0"/>
              </a:defRPr>
            </a:lvl5pPr>
            <a:lvl6pPr marL="2514600" indent="-228600" eaLnBrk="0" fontAlgn="base" hangingPunct="0">
              <a:spcBef>
                <a:spcPct val="20000"/>
              </a:spcBef>
              <a:spcAft>
                <a:spcPct val="0"/>
              </a:spcAft>
              <a:buChar char="•"/>
              <a:defRPr sz="1400">
                <a:solidFill>
                  <a:schemeClr val="tx1"/>
                </a:solidFill>
                <a:latin typeface="Georgia" pitchFamily="18" charset="0"/>
              </a:defRPr>
            </a:lvl6pPr>
            <a:lvl7pPr marL="2971800" indent="-228600" eaLnBrk="0" fontAlgn="base" hangingPunct="0">
              <a:spcBef>
                <a:spcPct val="20000"/>
              </a:spcBef>
              <a:spcAft>
                <a:spcPct val="0"/>
              </a:spcAft>
              <a:buChar char="•"/>
              <a:defRPr sz="1400">
                <a:solidFill>
                  <a:schemeClr val="tx1"/>
                </a:solidFill>
                <a:latin typeface="Georgia" pitchFamily="18" charset="0"/>
              </a:defRPr>
            </a:lvl7pPr>
            <a:lvl8pPr marL="3429000" indent="-228600" eaLnBrk="0" fontAlgn="base" hangingPunct="0">
              <a:spcBef>
                <a:spcPct val="20000"/>
              </a:spcBef>
              <a:spcAft>
                <a:spcPct val="0"/>
              </a:spcAft>
              <a:buChar char="•"/>
              <a:defRPr sz="1400">
                <a:solidFill>
                  <a:schemeClr val="tx1"/>
                </a:solidFill>
                <a:latin typeface="Georgia" pitchFamily="18" charset="0"/>
              </a:defRPr>
            </a:lvl8pPr>
            <a:lvl9pPr marL="3886200" indent="-228600" eaLnBrk="0" fontAlgn="base" hangingPunct="0">
              <a:spcBef>
                <a:spcPct val="20000"/>
              </a:spcBef>
              <a:spcAft>
                <a:spcPct val="0"/>
              </a:spcAft>
              <a:buChar char="•"/>
              <a:defRPr sz="1400">
                <a:solidFill>
                  <a:schemeClr val="tx1"/>
                </a:solidFill>
                <a:latin typeface="Georgia" pitchFamily="18" charset="0"/>
              </a:defRPr>
            </a:lvl9pPr>
          </a:lstStyle>
          <a:p>
            <a:pPr eaLnBrk="1" hangingPunct="1">
              <a:lnSpc>
                <a:spcPts val="1400"/>
              </a:lnSpc>
              <a:spcBef>
                <a:spcPct val="0"/>
              </a:spcBef>
              <a:buFontTx/>
              <a:buNone/>
            </a:pPr>
            <a:r>
              <a:rPr lang="da-DK" altLang="da-DK" smtClean="0">
                <a:solidFill>
                  <a:schemeClr val="bg1"/>
                </a:solidFill>
              </a:rPr>
              <a:t>Indsæt note og kildehenvisning via Sidehoved og sidefod</a:t>
            </a:r>
          </a:p>
        </p:txBody>
      </p:sp>
      <p:sp>
        <p:nvSpPr>
          <p:cNvPr id="7172" name="Rectangle 6"/>
          <p:cNvSpPr>
            <a:spLocks noGrp="1" noChangeArrowheads="1"/>
          </p:cNvSpPr>
          <p:nvPr>
            <p:ph type="sldNum" sz="quarter" idx="4294967295"/>
          </p:nvPr>
        </p:nvSpPr>
        <p:spPr>
          <a:xfrm>
            <a:off x="7088188" y="6451600"/>
            <a:ext cx="1619250" cy="179388"/>
          </a:xfrm>
          <a:prstGeom prst="rect">
            <a:avLst/>
          </a:prstGeom>
          <a:noFill/>
        </p:spPr>
        <p:txBody>
          <a:bodyPr/>
          <a:lstStyle>
            <a:lvl1pPr eaLnBrk="0" hangingPunct="0">
              <a:lnSpc>
                <a:spcPts val="2100"/>
              </a:lnSpc>
              <a:spcBef>
                <a:spcPct val="20000"/>
              </a:spcBef>
              <a:buChar char="•"/>
              <a:defRPr>
                <a:solidFill>
                  <a:schemeClr val="tx1"/>
                </a:solidFill>
                <a:latin typeface="Georgia" pitchFamily="18" charset="0"/>
              </a:defRPr>
            </a:lvl1pPr>
            <a:lvl2pPr marL="742950" indent="-285750" eaLnBrk="0" hangingPunct="0">
              <a:lnSpc>
                <a:spcPts val="1700"/>
              </a:lnSpc>
              <a:spcBef>
                <a:spcPct val="20000"/>
              </a:spcBef>
              <a:buChar char="•"/>
              <a:defRPr sz="1400">
                <a:solidFill>
                  <a:schemeClr val="tx1"/>
                </a:solidFill>
                <a:latin typeface="Georgia" pitchFamily="18" charset="0"/>
              </a:defRPr>
            </a:lvl2pPr>
            <a:lvl3pPr marL="1143000" indent="-228600" eaLnBrk="0" hangingPunct="0">
              <a:lnSpc>
                <a:spcPts val="1500"/>
              </a:lnSpc>
              <a:spcBef>
                <a:spcPct val="20000"/>
              </a:spcBef>
              <a:buChar char="•"/>
              <a:defRPr sz="1200">
                <a:solidFill>
                  <a:schemeClr val="tx1"/>
                </a:solidFill>
                <a:latin typeface="Georgia" pitchFamily="18" charset="0"/>
              </a:defRPr>
            </a:lvl3pPr>
            <a:lvl4pPr marL="1600200" indent="-228600" eaLnBrk="0" hangingPunct="0">
              <a:lnSpc>
                <a:spcPts val="1200"/>
              </a:lnSpc>
              <a:spcBef>
                <a:spcPct val="20000"/>
              </a:spcBef>
              <a:buChar char="•"/>
              <a:defRPr sz="1000">
                <a:solidFill>
                  <a:schemeClr val="tx1"/>
                </a:solidFill>
                <a:latin typeface="Georgia" pitchFamily="18" charset="0"/>
              </a:defRPr>
            </a:lvl4pPr>
            <a:lvl5pPr marL="2057400" indent="-228600" eaLnBrk="0" hangingPunct="0">
              <a:spcBef>
                <a:spcPct val="20000"/>
              </a:spcBef>
              <a:buChar char="•"/>
              <a:defRPr sz="1400">
                <a:solidFill>
                  <a:schemeClr val="tx1"/>
                </a:solidFill>
                <a:latin typeface="Georgia" pitchFamily="18" charset="0"/>
              </a:defRPr>
            </a:lvl5pPr>
            <a:lvl6pPr marL="2514600" indent="-228600" eaLnBrk="0" fontAlgn="base" hangingPunct="0">
              <a:spcBef>
                <a:spcPct val="20000"/>
              </a:spcBef>
              <a:spcAft>
                <a:spcPct val="0"/>
              </a:spcAft>
              <a:buChar char="•"/>
              <a:defRPr sz="1400">
                <a:solidFill>
                  <a:schemeClr val="tx1"/>
                </a:solidFill>
                <a:latin typeface="Georgia" pitchFamily="18" charset="0"/>
              </a:defRPr>
            </a:lvl6pPr>
            <a:lvl7pPr marL="2971800" indent="-228600" eaLnBrk="0" fontAlgn="base" hangingPunct="0">
              <a:spcBef>
                <a:spcPct val="20000"/>
              </a:spcBef>
              <a:spcAft>
                <a:spcPct val="0"/>
              </a:spcAft>
              <a:buChar char="•"/>
              <a:defRPr sz="1400">
                <a:solidFill>
                  <a:schemeClr val="tx1"/>
                </a:solidFill>
                <a:latin typeface="Georgia" pitchFamily="18" charset="0"/>
              </a:defRPr>
            </a:lvl7pPr>
            <a:lvl8pPr marL="3429000" indent="-228600" eaLnBrk="0" fontAlgn="base" hangingPunct="0">
              <a:spcBef>
                <a:spcPct val="20000"/>
              </a:spcBef>
              <a:spcAft>
                <a:spcPct val="0"/>
              </a:spcAft>
              <a:buChar char="•"/>
              <a:defRPr sz="1400">
                <a:solidFill>
                  <a:schemeClr val="tx1"/>
                </a:solidFill>
                <a:latin typeface="Georgia" pitchFamily="18" charset="0"/>
              </a:defRPr>
            </a:lvl8pPr>
            <a:lvl9pPr marL="3886200" indent="-228600" eaLnBrk="0" fontAlgn="base" hangingPunct="0">
              <a:spcBef>
                <a:spcPct val="20000"/>
              </a:spcBef>
              <a:spcAft>
                <a:spcPct val="0"/>
              </a:spcAft>
              <a:buChar char="•"/>
              <a:defRPr sz="1400">
                <a:solidFill>
                  <a:schemeClr val="tx1"/>
                </a:solidFill>
                <a:latin typeface="Georgia" pitchFamily="18" charset="0"/>
              </a:defRPr>
            </a:lvl9pPr>
          </a:lstStyle>
          <a:p>
            <a:pPr eaLnBrk="1" hangingPunct="1">
              <a:lnSpc>
                <a:spcPts val="1400"/>
              </a:lnSpc>
              <a:spcBef>
                <a:spcPct val="0"/>
              </a:spcBef>
              <a:buFontTx/>
              <a:buNone/>
            </a:pPr>
            <a:r>
              <a:rPr lang="da-DK" altLang="da-DK" smtClean="0">
                <a:solidFill>
                  <a:schemeClr val="bg1"/>
                </a:solidFill>
              </a:rPr>
              <a:t>Side </a:t>
            </a:r>
            <a:fld id="{841645F9-AD27-4468-BC16-D54461BB5A3B}" type="slidenum">
              <a:rPr lang="da-DK" altLang="da-DK" smtClean="0">
                <a:solidFill>
                  <a:schemeClr val="bg1"/>
                </a:solidFill>
              </a:rPr>
              <a:pPr eaLnBrk="1" hangingPunct="1">
                <a:lnSpc>
                  <a:spcPts val="1400"/>
                </a:lnSpc>
                <a:spcBef>
                  <a:spcPct val="0"/>
                </a:spcBef>
                <a:buFontTx/>
                <a:buNone/>
              </a:pPr>
              <a:t>31</a:t>
            </a:fld>
            <a:endParaRPr lang="da-DK" altLang="da-DK" smtClean="0">
              <a:solidFill>
                <a:schemeClr val="bg1"/>
              </a:solidFill>
            </a:endParaRPr>
          </a:p>
        </p:txBody>
      </p:sp>
      <p:sp>
        <p:nvSpPr>
          <p:cNvPr id="7173" name="Rectangle 5"/>
          <p:cNvSpPr>
            <a:spLocks noGrp="1" noChangeArrowheads="1"/>
          </p:cNvSpPr>
          <p:nvPr>
            <p:ph type="subTitle" idx="1"/>
          </p:nvPr>
        </p:nvSpPr>
        <p:spPr/>
        <p:txBody>
          <a:bodyPr/>
          <a:lstStyle/>
          <a:p>
            <a:pPr eaLnBrk="1" hangingPunct="1"/>
            <a:endParaRPr lang="da-DK" altLang="da-DK" sz="1800" smtClean="0"/>
          </a:p>
        </p:txBody>
      </p:sp>
      <p:pic>
        <p:nvPicPr>
          <p:cNvPr id="7174" name="Picture 9" descr="J:\MLEDS\Gymnasieudspil 2014\lancering\2. sag\Billeder\Billeder til gymnasieudspil\2014_09_11_UVM_KVUC_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0009188" cy="70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bwMode="auto">
          <a:xfrm>
            <a:off x="467544" y="2276872"/>
            <a:ext cx="9001000" cy="1296591"/>
          </a:xfrm>
          <a:prstGeom prst="rect">
            <a:avLst/>
          </a:prstGeom>
          <a:solidFill>
            <a:schemeClr val="tx1">
              <a:lumMod val="50000"/>
              <a:lumOff val="50000"/>
              <a:alpha val="49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b"/>
          <a:lstStyle>
            <a:lvl1pPr algn="l" rtl="0" eaLnBrk="0" fontAlgn="base" hangingPunct="0">
              <a:lnSpc>
                <a:spcPts val="3600"/>
              </a:lnSpc>
              <a:spcBef>
                <a:spcPct val="0"/>
              </a:spcBef>
              <a:spcAft>
                <a:spcPct val="0"/>
              </a:spcAft>
              <a:defRPr sz="3400" b="1">
                <a:solidFill>
                  <a:schemeClr val="tx1"/>
                </a:solidFill>
                <a:latin typeface="+mj-lt"/>
                <a:ea typeface="+mj-ea"/>
                <a:cs typeface="+mj-cs"/>
              </a:defRPr>
            </a:lvl1pPr>
            <a:lvl2pPr algn="l" rtl="0" eaLnBrk="0" fontAlgn="base" hangingPunct="0">
              <a:lnSpc>
                <a:spcPts val="3600"/>
              </a:lnSpc>
              <a:spcBef>
                <a:spcPct val="0"/>
              </a:spcBef>
              <a:spcAft>
                <a:spcPct val="0"/>
              </a:spcAft>
              <a:defRPr sz="3400" b="1">
                <a:solidFill>
                  <a:schemeClr val="tx1"/>
                </a:solidFill>
                <a:latin typeface="Georgia" pitchFamily="18" charset="0"/>
              </a:defRPr>
            </a:lvl2pPr>
            <a:lvl3pPr algn="l" rtl="0" eaLnBrk="0" fontAlgn="base" hangingPunct="0">
              <a:lnSpc>
                <a:spcPts val="3600"/>
              </a:lnSpc>
              <a:spcBef>
                <a:spcPct val="0"/>
              </a:spcBef>
              <a:spcAft>
                <a:spcPct val="0"/>
              </a:spcAft>
              <a:defRPr sz="3400" b="1">
                <a:solidFill>
                  <a:schemeClr val="tx1"/>
                </a:solidFill>
                <a:latin typeface="Georgia" pitchFamily="18" charset="0"/>
              </a:defRPr>
            </a:lvl3pPr>
            <a:lvl4pPr algn="l" rtl="0" eaLnBrk="0" fontAlgn="base" hangingPunct="0">
              <a:lnSpc>
                <a:spcPts val="3600"/>
              </a:lnSpc>
              <a:spcBef>
                <a:spcPct val="0"/>
              </a:spcBef>
              <a:spcAft>
                <a:spcPct val="0"/>
              </a:spcAft>
              <a:defRPr sz="3400" b="1">
                <a:solidFill>
                  <a:schemeClr val="tx1"/>
                </a:solidFill>
                <a:latin typeface="Georgia" pitchFamily="18" charset="0"/>
              </a:defRPr>
            </a:lvl4pPr>
            <a:lvl5pPr algn="l" rtl="0" eaLnBrk="0" fontAlgn="base" hangingPunct="0">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a:lstStyle>
          <a:p>
            <a:pPr algn="ctr">
              <a:lnSpc>
                <a:spcPts val="4800"/>
              </a:lnSpc>
              <a:defRPr/>
            </a:pPr>
            <a:r>
              <a:rPr lang="da-DK" altLang="da-DK" sz="4200" kern="0" dirty="0" smtClean="0"/>
              <a:t>Lovudkast – Lov om de gymnasiale uddannelser</a:t>
            </a:r>
          </a:p>
        </p:txBody>
      </p:sp>
      <p:sp>
        <p:nvSpPr>
          <p:cNvPr id="8" name="Rectangle 4"/>
          <p:cNvSpPr txBox="1">
            <a:spLocks noChangeArrowheads="1"/>
          </p:cNvSpPr>
          <p:nvPr/>
        </p:nvSpPr>
        <p:spPr bwMode="auto">
          <a:xfrm>
            <a:off x="611187" y="4221088"/>
            <a:ext cx="8532813" cy="987425"/>
          </a:xfrm>
          <a:prstGeom prst="rect">
            <a:avLst/>
          </a:prstGeom>
          <a:solidFill>
            <a:schemeClr val="tx1">
              <a:lumMod val="50000"/>
              <a:lumOff val="50000"/>
              <a:alpha val="49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b"/>
          <a:lstStyle>
            <a:lvl1pPr algn="l" rtl="0" eaLnBrk="0" fontAlgn="base" hangingPunct="0">
              <a:lnSpc>
                <a:spcPts val="3600"/>
              </a:lnSpc>
              <a:spcBef>
                <a:spcPct val="0"/>
              </a:spcBef>
              <a:spcAft>
                <a:spcPct val="0"/>
              </a:spcAft>
              <a:defRPr sz="3400" b="1">
                <a:solidFill>
                  <a:schemeClr val="tx1"/>
                </a:solidFill>
                <a:latin typeface="+mj-lt"/>
                <a:ea typeface="+mj-ea"/>
                <a:cs typeface="+mj-cs"/>
              </a:defRPr>
            </a:lvl1pPr>
            <a:lvl2pPr algn="l" rtl="0" eaLnBrk="0" fontAlgn="base" hangingPunct="0">
              <a:lnSpc>
                <a:spcPts val="3600"/>
              </a:lnSpc>
              <a:spcBef>
                <a:spcPct val="0"/>
              </a:spcBef>
              <a:spcAft>
                <a:spcPct val="0"/>
              </a:spcAft>
              <a:defRPr sz="3400" b="1">
                <a:solidFill>
                  <a:schemeClr val="tx1"/>
                </a:solidFill>
                <a:latin typeface="Georgia" pitchFamily="18" charset="0"/>
              </a:defRPr>
            </a:lvl2pPr>
            <a:lvl3pPr algn="l" rtl="0" eaLnBrk="0" fontAlgn="base" hangingPunct="0">
              <a:lnSpc>
                <a:spcPts val="3600"/>
              </a:lnSpc>
              <a:spcBef>
                <a:spcPct val="0"/>
              </a:spcBef>
              <a:spcAft>
                <a:spcPct val="0"/>
              </a:spcAft>
              <a:defRPr sz="3400" b="1">
                <a:solidFill>
                  <a:schemeClr val="tx1"/>
                </a:solidFill>
                <a:latin typeface="Georgia" pitchFamily="18" charset="0"/>
              </a:defRPr>
            </a:lvl3pPr>
            <a:lvl4pPr algn="l" rtl="0" eaLnBrk="0" fontAlgn="base" hangingPunct="0">
              <a:lnSpc>
                <a:spcPts val="3600"/>
              </a:lnSpc>
              <a:spcBef>
                <a:spcPct val="0"/>
              </a:spcBef>
              <a:spcAft>
                <a:spcPct val="0"/>
              </a:spcAft>
              <a:defRPr sz="3400" b="1">
                <a:solidFill>
                  <a:schemeClr val="tx1"/>
                </a:solidFill>
                <a:latin typeface="Georgia" pitchFamily="18" charset="0"/>
              </a:defRPr>
            </a:lvl4pPr>
            <a:lvl5pPr algn="l" rtl="0" eaLnBrk="0" fontAlgn="base" hangingPunct="0">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a:lstStyle>
          <a:p>
            <a:pPr>
              <a:lnSpc>
                <a:spcPts val="3800"/>
              </a:lnSpc>
              <a:defRPr/>
            </a:pPr>
            <a:endParaRPr lang="da-DK" altLang="da-DK" sz="2400" kern="0" dirty="0" smtClean="0">
              <a:solidFill>
                <a:schemeClr val="bg1"/>
              </a:solidFill>
            </a:endParaRPr>
          </a:p>
        </p:txBody>
      </p:sp>
    </p:spTree>
    <p:extLst>
      <p:ext uri="{BB962C8B-B14F-4D97-AF65-F5344CB8AC3E}">
        <p14:creationId xmlns:p14="http://schemas.microsoft.com/office/powerpoint/2010/main" val="3354155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Lovudkast – adgangskrav m.v.</a:t>
            </a:r>
            <a:endParaRPr lang="da-DK" dirty="0"/>
          </a:p>
        </p:txBody>
      </p:sp>
      <p:sp>
        <p:nvSpPr>
          <p:cNvPr id="3" name="Pladsholder til indhold 2"/>
          <p:cNvSpPr>
            <a:spLocks noGrp="1"/>
          </p:cNvSpPr>
          <p:nvPr>
            <p:ph idx="1"/>
          </p:nvPr>
        </p:nvSpPr>
        <p:spPr/>
        <p:txBody>
          <a:bodyPr/>
          <a:lstStyle/>
          <a:p>
            <a:endParaRPr lang="da-DK" dirty="0" smtClean="0"/>
          </a:p>
          <a:p>
            <a:r>
              <a:rPr lang="da-DK" dirty="0" smtClean="0"/>
              <a:t>Adgangskrav til gymnasiet og hf</a:t>
            </a:r>
          </a:p>
          <a:p>
            <a:r>
              <a:rPr lang="da-DK" dirty="0" smtClean="0"/>
              <a:t>Skærpede krav til uddannelsesparathed til de gymnasiale uddannelser</a:t>
            </a:r>
          </a:p>
          <a:p>
            <a:r>
              <a:rPr lang="da-DK" dirty="0" smtClean="0"/>
              <a:t>Hf med klar profil og målrettet erhvervsakademi- og </a:t>
            </a:r>
            <a:r>
              <a:rPr lang="da-DK" dirty="0" err="1" smtClean="0"/>
              <a:t>professionsbachelorudd</a:t>
            </a:r>
            <a:r>
              <a:rPr lang="da-DK" dirty="0" smtClean="0"/>
              <a:t>.</a:t>
            </a:r>
          </a:p>
          <a:p>
            <a:r>
              <a:rPr lang="da-DK" dirty="0"/>
              <a:t>Overgang fra 9. klasse til </a:t>
            </a:r>
            <a:r>
              <a:rPr lang="da-DK" dirty="0" smtClean="0"/>
              <a:t>hf for de lidt dygtigere elever</a:t>
            </a:r>
            <a:endParaRPr lang="da-DK" dirty="0"/>
          </a:p>
          <a:p>
            <a:r>
              <a:rPr lang="da-DK" dirty="0" smtClean="0"/>
              <a:t>Ingen forhåndstilkendegivelse af studieretning</a:t>
            </a:r>
          </a:p>
          <a:p>
            <a:r>
              <a:rPr lang="da-DK" dirty="0" smtClean="0"/>
              <a:t>GSK skal indregnes i eksamensgennemsnittet, men kan ikke hæve gennemsnittet</a:t>
            </a:r>
          </a:p>
          <a:p>
            <a:r>
              <a:rPr lang="da-DK" dirty="0" err="1" smtClean="0"/>
              <a:t>Studievalgsportfolio</a:t>
            </a:r>
            <a:endParaRPr lang="da-DK" dirty="0" smtClean="0"/>
          </a:p>
          <a:p>
            <a:r>
              <a:rPr lang="da-DK" dirty="0" smtClean="0"/>
              <a:t>Ændrede optagelseskrav til erhvervsuddannelserne</a:t>
            </a:r>
            <a:endParaRPr lang="da-DK" dirty="0"/>
          </a:p>
          <a:p>
            <a:endParaRPr lang="da-DK" dirty="0"/>
          </a:p>
          <a:p>
            <a:endParaRPr lang="da-DK" dirty="0" smtClean="0"/>
          </a:p>
          <a:p>
            <a:endParaRPr lang="da-DK" dirty="0" smtClean="0"/>
          </a:p>
          <a:p>
            <a:endParaRPr lang="da-DK" dirty="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32</a:t>
            </a:fld>
            <a:endParaRPr lang="da-DK"/>
          </a:p>
        </p:txBody>
      </p:sp>
    </p:spTree>
    <p:extLst>
      <p:ext uri="{BB962C8B-B14F-4D97-AF65-F5344CB8AC3E}">
        <p14:creationId xmlns:p14="http://schemas.microsoft.com/office/powerpoint/2010/main" val="658254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UPV til gymnasiale uddannelser</a:t>
            </a:r>
            <a:endParaRPr lang="da-DK" dirty="0"/>
          </a:p>
        </p:txBody>
      </p:sp>
      <p:sp>
        <p:nvSpPr>
          <p:cNvPr id="3" name="Pladsholder til indhold 2"/>
          <p:cNvSpPr>
            <a:spLocks noGrp="1"/>
          </p:cNvSpPr>
          <p:nvPr>
            <p:ph idx="1"/>
          </p:nvPr>
        </p:nvSpPr>
        <p:spPr/>
        <p:txBody>
          <a:bodyPr/>
          <a:lstStyle/>
          <a:p>
            <a:r>
              <a:rPr lang="da-DK" dirty="0" smtClean="0"/>
              <a:t>Elever i 8. 9. og 10. klasse opfylder de faglige forudsætninger for at være uddannelsesparat til  en 3-årig gymnasial uddannelse, hvis eleven har mindst 5,0 i de afsluttende standpunktskarakterer</a:t>
            </a:r>
          </a:p>
          <a:p>
            <a:r>
              <a:rPr lang="da-DK" dirty="0" smtClean="0"/>
              <a:t>Derudover skal eleven opfylde de personlige og sociale forudsætninger</a:t>
            </a:r>
          </a:p>
          <a:p>
            <a:r>
              <a:rPr lang="da-DK" dirty="0" smtClean="0"/>
              <a:t>Der er således fortsat tale om en helhedsvurdering</a:t>
            </a:r>
          </a:p>
          <a:p>
            <a:r>
              <a:rPr lang="da-DK" dirty="0" smtClean="0"/>
              <a:t>For elever, som i 8. eller 9. klasse søger toårigt hf, er kravet mindst 4,0 i de afsluttende standpunktskarakterer.</a:t>
            </a:r>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33</a:t>
            </a:fld>
            <a:endParaRPr lang="da-DK"/>
          </a:p>
        </p:txBody>
      </p:sp>
    </p:spTree>
    <p:extLst>
      <p:ext uri="{BB962C8B-B14F-4D97-AF65-F5344CB8AC3E}">
        <p14:creationId xmlns:p14="http://schemas.microsoft.com/office/powerpoint/2010/main" val="221549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Folkeskolens afgangseksamen</a:t>
            </a:r>
            <a:endParaRPr lang="da-DK" dirty="0"/>
          </a:p>
        </p:txBody>
      </p:sp>
      <p:sp>
        <p:nvSpPr>
          <p:cNvPr id="3" name="Pladsholder til indhold 2"/>
          <p:cNvSpPr>
            <a:spLocks noGrp="1"/>
          </p:cNvSpPr>
          <p:nvPr>
            <p:ph idx="1"/>
          </p:nvPr>
        </p:nvSpPr>
        <p:spPr/>
        <p:txBody>
          <a:bodyPr/>
          <a:lstStyle/>
          <a:p>
            <a:r>
              <a:rPr lang="da-DK" dirty="0" smtClean="0"/>
              <a:t>Folkeskolens afgangseksamen skal bestås med et gennemsnit på mindst 2,0 i de obligatoriske prøver til 9. klasseprøven</a:t>
            </a:r>
          </a:p>
          <a:p>
            <a:pPr lvl="1"/>
            <a:r>
              <a:rPr lang="da-DK" dirty="0" smtClean="0"/>
              <a:t>Skriftlig dansk</a:t>
            </a:r>
          </a:p>
          <a:p>
            <a:pPr lvl="1"/>
            <a:r>
              <a:rPr lang="da-DK" dirty="0" smtClean="0"/>
              <a:t>Mundtlig dansk</a:t>
            </a:r>
          </a:p>
          <a:p>
            <a:pPr lvl="1"/>
            <a:r>
              <a:rPr lang="da-DK" dirty="0" smtClean="0"/>
              <a:t>Skriftlig matematik</a:t>
            </a:r>
          </a:p>
          <a:p>
            <a:pPr lvl="1"/>
            <a:r>
              <a:rPr lang="da-DK" dirty="0" smtClean="0"/>
              <a:t>Mundtlig engelsk</a:t>
            </a:r>
          </a:p>
          <a:p>
            <a:pPr lvl="1"/>
            <a:r>
              <a:rPr lang="da-DK" dirty="0" smtClean="0"/>
              <a:t>Praktisk/mundtlig fælles prøve i fysik/kemi, biologi og geografi</a:t>
            </a:r>
          </a:p>
          <a:p>
            <a:pPr lvl="1"/>
            <a:r>
              <a:rPr lang="da-DK" dirty="0" smtClean="0"/>
              <a:t>Prøve fra humanistisk blok (udtræksfag)</a:t>
            </a:r>
          </a:p>
          <a:p>
            <a:pPr lvl="1"/>
            <a:r>
              <a:rPr lang="da-DK" dirty="0" smtClean="0"/>
              <a:t>Prøve fra naturfaglig blok (udtræksfag)</a:t>
            </a:r>
            <a:endParaRPr lang="da-DK" dirty="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34</a:t>
            </a:fld>
            <a:endParaRPr lang="da-DK"/>
          </a:p>
        </p:txBody>
      </p:sp>
    </p:spTree>
    <p:extLst>
      <p:ext uri="{BB962C8B-B14F-4D97-AF65-F5344CB8AC3E}">
        <p14:creationId xmlns:p14="http://schemas.microsoft.com/office/powerpoint/2010/main" val="1073288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Karakterkrav ved ansøgning til treårige gymnasiale uddannelser</a:t>
            </a:r>
            <a:endParaRPr lang="da-DK" sz="2800" dirty="0"/>
          </a:p>
        </p:txBody>
      </p:sp>
      <p:sp>
        <p:nvSpPr>
          <p:cNvPr id="3" name="Pladsholder til indhold 2"/>
          <p:cNvSpPr>
            <a:spLocks noGrp="1"/>
          </p:cNvSpPr>
          <p:nvPr>
            <p:ph idx="1"/>
          </p:nvPr>
        </p:nvSpPr>
        <p:spPr/>
        <p:txBody>
          <a:bodyPr/>
          <a:lstStyle/>
          <a:p>
            <a:r>
              <a:rPr lang="da-DK" dirty="0" smtClean="0"/>
              <a:t>Ansøger skal bekræfte det faglige niveau fra uddannelsesparathedsvurderingen ved folkeskolens afgangseksamen </a:t>
            </a:r>
            <a:endParaRPr lang="da-DK" dirty="0"/>
          </a:p>
          <a:p>
            <a:r>
              <a:rPr lang="da-DK" dirty="0" smtClean="0"/>
              <a:t>For de få, der ikke opfylder dette krav, er der følgende muligheder</a:t>
            </a:r>
          </a:p>
          <a:p>
            <a:pPr lvl="1">
              <a:lnSpc>
                <a:spcPct val="100000"/>
              </a:lnSpc>
            </a:pPr>
            <a:r>
              <a:rPr lang="da-DK" sz="1800" dirty="0" smtClean="0"/>
              <a:t>Elever skal have  et karaktergennemsnit på mindst 3,0 i de lovbundne prøver</a:t>
            </a:r>
          </a:p>
          <a:p>
            <a:pPr lvl="1">
              <a:lnSpc>
                <a:spcPct val="100000"/>
              </a:lnSpc>
            </a:pPr>
            <a:r>
              <a:rPr lang="da-DK" sz="1800" dirty="0" smtClean="0"/>
              <a:t>Elever som har opnået et karaktergennemsnit på mellem 2,0 og 3,0 har krav på optagelse, hvis de gennemfører en vejledningssamtale med lederen på den ansøgte institution</a:t>
            </a:r>
          </a:p>
          <a:p>
            <a:pPr lvl="1">
              <a:lnSpc>
                <a:spcPct val="100000"/>
              </a:lnSpc>
            </a:pPr>
            <a:r>
              <a:rPr lang="da-DK" sz="1800" dirty="0" smtClean="0"/>
              <a:t>Elever,  som ikke opnår et karaktergennemsnit på 2,0 kan optages via en konkret vurdering.</a:t>
            </a:r>
          </a:p>
          <a:p>
            <a:pPr lvl="1">
              <a:lnSpc>
                <a:spcPct val="100000"/>
              </a:lnSpc>
            </a:pPr>
            <a:r>
              <a:rPr lang="da-DK" sz="1800" dirty="0" smtClean="0"/>
              <a:t>Ved vurderingen skal institutionen anvende en centralt stillet optagelsesprøve efterfulgt af en samtale</a:t>
            </a:r>
            <a:endParaRPr lang="da-DK" sz="1800" dirty="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35</a:t>
            </a:fld>
            <a:endParaRPr lang="da-DK"/>
          </a:p>
        </p:txBody>
      </p:sp>
    </p:spTree>
    <p:extLst>
      <p:ext uri="{BB962C8B-B14F-4D97-AF65-F5344CB8AC3E}">
        <p14:creationId xmlns:p14="http://schemas.microsoft.com/office/powerpoint/2010/main" val="190784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Ikke-uddannelsesparate elever som søger treårige gymnasiale uddannelser</a:t>
            </a:r>
            <a:endParaRPr lang="da-DK" dirty="0"/>
          </a:p>
        </p:txBody>
      </p:sp>
      <p:sp>
        <p:nvSpPr>
          <p:cNvPr id="3" name="Pladsholder til indhold 2"/>
          <p:cNvSpPr>
            <a:spLocks noGrp="1"/>
          </p:cNvSpPr>
          <p:nvPr>
            <p:ph idx="1"/>
          </p:nvPr>
        </p:nvSpPr>
        <p:spPr/>
        <p:txBody>
          <a:bodyPr/>
          <a:lstStyle/>
          <a:p>
            <a:r>
              <a:rPr lang="da-DK" dirty="0" smtClean="0"/>
              <a:t>Opfylder ansøgeren de øvrige betingelser for at blive optaget og  får 6 eller derover i karaktergennemsnit fra de lovbundne prøver, har ansøger krav om optagelse</a:t>
            </a:r>
          </a:p>
          <a:p>
            <a:r>
              <a:rPr lang="da-DK" dirty="0" smtClean="0"/>
              <a:t>Ikke-uddannelsesparate elever kan optages via en konkret </a:t>
            </a:r>
            <a:r>
              <a:rPr lang="da-DK" dirty="0"/>
              <a:t>vurdering.</a:t>
            </a:r>
          </a:p>
          <a:p>
            <a:r>
              <a:rPr lang="da-DK" dirty="0"/>
              <a:t> Ved vurderingen skal institutionen anvende en centralt stillet optagelsesprøve efterfulgt af en samtale</a:t>
            </a:r>
          </a:p>
          <a:p>
            <a:endParaRPr lang="da-DK" dirty="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36</a:t>
            </a:fld>
            <a:endParaRPr lang="da-DK"/>
          </a:p>
        </p:txBody>
      </p:sp>
    </p:spTree>
    <p:extLst>
      <p:ext uri="{BB962C8B-B14F-4D97-AF65-F5344CB8AC3E}">
        <p14:creationId xmlns:p14="http://schemas.microsoft.com/office/powerpoint/2010/main" val="1848482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Karakterkrav til hf efter 9. klasse </a:t>
            </a:r>
            <a:endParaRPr lang="da-DK" dirty="0"/>
          </a:p>
        </p:txBody>
      </p:sp>
      <p:sp>
        <p:nvSpPr>
          <p:cNvPr id="3" name="Pladsholder til indhold 2"/>
          <p:cNvSpPr>
            <a:spLocks noGrp="1"/>
          </p:cNvSpPr>
          <p:nvPr>
            <p:ph idx="1"/>
          </p:nvPr>
        </p:nvSpPr>
        <p:spPr/>
        <p:txBody>
          <a:bodyPr/>
          <a:lstStyle/>
          <a:p>
            <a:r>
              <a:rPr lang="da-DK" dirty="0" smtClean="0"/>
              <a:t>Eleven er uddannelsesparat til hf, hvis eleven opnår 4 i gennemsnit af de afsluttende standpunktskarakterer</a:t>
            </a:r>
          </a:p>
          <a:p>
            <a:r>
              <a:rPr lang="da-DK" dirty="0" smtClean="0"/>
              <a:t>Eleven skal bekræfte dette niveau ved de lovbundne </a:t>
            </a:r>
            <a:r>
              <a:rPr lang="da-DK" smtClean="0"/>
              <a:t>prøver fra afgangseksamen</a:t>
            </a:r>
            <a:r>
              <a:rPr lang="da-DK" strike="sngStrike" smtClean="0"/>
              <a:t> </a:t>
            </a:r>
            <a:endParaRPr lang="da-DK" strike="sngStrike" dirty="0" smtClean="0"/>
          </a:p>
          <a:p>
            <a:r>
              <a:rPr lang="da-DK" dirty="0" smtClean="0"/>
              <a:t>Elever som er vurderet ikke-uddannelsesparat har krav på optagelse, hvis han/hun opnår mindst 6,0 i karaktergennemsnit</a:t>
            </a:r>
          </a:p>
          <a:p>
            <a:r>
              <a:rPr lang="da-DK" dirty="0" smtClean="0"/>
              <a:t>Der er IKKE mulighed for optagelse via lavere eksamensresultater eller efter konkret vurdering</a:t>
            </a:r>
          </a:p>
          <a:p>
            <a:endParaRPr lang="da-DK" dirty="0" smtClean="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37</a:t>
            </a:fld>
            <a:endParaRPr lang="da-DK"/>
          </a:p>
        </p:txBody>
      </p:sp>
    </p:spTree>
    <p:extLst>
      <p:ext uri="{BB962C8B-B14F-4D97-AF65-F5344CB8AC3E}">
        <p14:creationId xmlns:p14="http://schemas.microsoft.com/office/powerpoint/2010/main" val="3893084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Karakterkrav til hf efter 10. klasse</a:t>
            </a:r>
            <a:endParaRPr lang="da-DK" dirty="0"/>
          </a:p>
        </p:txBody>
      </p:sp>
      <p:sp>
        <p:nvSpPr>
          <p:cNvPr id="3" name="Pladsholder til indhold 2"/>
          <p:cNvSpPr>
            <a:spLocks noGrp="1"/>
          </p:cNvSpPr>
          <p:nvPr>
            <p:ph idx="1"/>
          </p:nvPr>
        </p:nvSpPr>
        <p:spPr/>
        <p:txBody>
          <a:bodyPr/>
          <a:lstStyle/>
          <a:p>
            <a:r>
              <a:rPr lang="da-DK" dirty="0" smtClean="0"/>
              <a:t>Uddannelsesparate elever skal opnå mindst 02 i henholdsvis dansk og matematik i 10. klasseprøverne</a:t>
            </a:r>
          </a:p>
          <a:p>
            <a:r>
              <a:rPr lang="da-DK" dirty="0" smtClean="0"/>
              <a:t>Ikke-uddannelsesparate elever har krav på optagelse hvis han/hun opnår mindst 6 i karaktergennemsnit fra de lovbundne prøver fra folkeskolens afgangseksamen.</a:t>
            </a:r>
          </a:p>
          <a:p>
            <a:r>
              <a:rPr lang="da-DK" dirty="0" smtClean="0"/>
              <a:t>Ikke-uddannelsesparate elever kan optages via en helhedsvurdering, bestående af en centralt stillet prøve og efterfølgende samtale </a:t>
            </a:r>
            <a:endParaRPr lang="da-DK" dirty="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38</a:t>
            </a:fld>
            <a:endParaRPr lang="da-DK"/>
          </a:p>
        </p:txBody>
      </p:sp>
    </p:spTree>
    <p:extLst>
      <p:ext uri="{BB962C8B-B14F-4D97-AF65-F5344CB8AC3E}">
        <p14:creationId xmlns:p14="http://schemas.microsoft.com/office/powerpoint/2010/main" val="3813057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Optagelseskrav til eud</a:t>
            </a:r>
            <a:endParaRPr lang="da-DK" dirty="0"/>
          </a:p>
        </p:txBody>
      </p:sp>
      <p:sp>
        <p:nvSpPr>
          <p:cNvPr id="3" name="Pladsholder til indhold 2"/>
          <p:cNvSpPr>
            <a:spLocks noGrp="1"/>
          </p:cNvSpPr>
          <p:nvPr>
            <p:ph idx="1"/>
          </p:nvPr>
        </p:nvSpPr>
        <p:spPr/>
        <p:txBody>
          <a:bodyPr/>
          <a:lstStyle/>
          <a:p>
            <a:r>
              <a:rPr lang="da-DK" dirty="0" smtClean="0"/>
              <a:t>Vurderet uddannelsesparat</a:t>
            </a:r>
          </a:p>
          <a:p>
            <a:r>
              <a:rPr lang="da-DK" dirty="0" smtClean="0"/>
              <a:t>Opnået et gennemsnit på mindst 2 i henholdsvis dansk og matematik ved 9. eller 10. klasseprøverne – eller kan dokumentere et tilsvarende resultat fra en tilsvarende prøve</a:t>
            </a:r>
          </a:p>
          <a:p>
            <a:r>
              <a:rPr lang="da-DK" dirty="0" smtClean="0"/>
              <a:t>Bestået folkeskolens afgangseksamen</a:t>
            </a:r>
          </a:p>
          <a:p>
            <a:pPr lvl="1"/>
            <a:r>
              <a:rPr lang="da-DK" dirty="0" smtClean="0"/>
              <a:t>Kravet stilles i en modificeret form </a:t>
            </a:r>
            <a:r>
              <a:rPr lang="da-DK" dirty="0" err="1" smtClean="0"/>
              <a:t>dvs</a:t>
            </a:r>
            <a:endParaRPr lang="da-DK" dirty="0" smtClean="0"/>
          </a:p>
          <a:p>
            <a:pPr lvl="1"/>
            <a:r>
              <a:rPr lang="da-DK" dirty="0" smtClean="0"/>
              <a:t>Elever, som ikke har bestået afgangseksamen men som opfylder 2-kravet kan optages uden optagelsesprøve</a:t>
            </a:r>
            <a:endParaRPr lang="da-DK" dirty="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39</a:t>
            </a:fld>
            <a:endParaRPr lang="da-DK"/>
          </a:p>
        </p:txBody>
      </p:sp>
    </p:spTree>
    <p:extLst>
      <p:ext uri="{BB962C8B-B14F-4D97-AF65-F5344CB8AC3E}">
        <p14:creationId xmlns:p14="http://schemas.microsoft.com/office/powerpoint/2010/main" val="369575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8388672" cy="2439094"/>
          </a:xfrm>
        </p:spPr>
        <p:txBody>
          <a:bodyPr/>
          <a:lstStyle/>
          <a:p>
            <a:r>
              <a:rPr lang="da-DK" sz="2400" dirty="0" smtClean="0"/>
              <a:t>Regeringens ekspertudvalg: </a:t>
            </a:r>
            <a:r>
              <a:rPr lang="da-DK" dirty="0" smtClean="0"/>
              <a:t/>
            </a:r>
            <a:br>
              <a:rPr lang="da-DK" dirty="0" smtClean="0"/>
            </a:br>
            <a:r>
              <a:rPr lang="da-DK" dirty="0"/>
              <a:t/>
            </a:r>
            <a:br>
              <a:rPr lang="da-DK" dirty="0"/>
            </a:br>
            <a:r>
              <a:rPr lang="da-DK" dirty="0" smtClean="0"/>
              <a:t>Bedre veje til en ungdomsuddannelse</a:t>
            </a:r>
            <a:br>
              <a:rPr lang="da-DK" dirty="0" smtClean="0"/>
            </a:br>
            <a:endParaRPr lang="da-DK" dirty="0"/>
          </a:p>
        </p:txBody>
      </p:sp>
      <p:sp>
        <p:nvSpPr>
          <p:cNvPr id="3" name="Pladsholder til dato 2"/>
          <p:cNvSpPr>
            <a:spLocks noGrp="1"/>
          </p:cNvSpPr>
          <p:nvPr>
            <p:ph type="dt" sz="half" idx="10"/>
          </p:nvPr>
        </p:nvSpPr>
        <p:spPr/>
        <p:txBody>
          <a:bodyPr/>
          <a:lstStyle/>
          <a:p>
            <a:fld id="{BEED8BA9-577D-4C8D-ACBE-D3F5998F5923}" type="datetime1">
              <a:rPr lang="da-DK" smtClean="0"/>
              <a:pPr/>
              <a:t>10-11-2016</a:t>
            </a:fld>
            <a:endParaRPr lang="da-DK"/>
          </a:p>
        </p:txBody>
      </p:sp>
      <p:sp>
        <p:nvSpPr>
          <p:cNvPr id="4" name="Pladsholder til sidefod 3"/>
          <p:cNvSpPr>
            <a:spLocks noGrp="1"/>
          </p:cNvSpPr>
          <p:nvPr>
            <p:ph type="ftr" sz="quarter" idx="11"/>
          </p:nvPr>
        </p:nvSpPr>
        <p:spPr>
          <a:xfrm>
            <a:off x="431800" y="6269038"/>
            <a:ext cx="6948512" cy="360362"/>
          </a:xfrm>
        </p:spPr>
        <p:txBody>
          <a:bodyPr/>
          <a:lstStyle/>
          <a:p>
            <a:r>
              <a:rPr lang="da-DK" dirty="0" smtClean="0"/>
              <a:t>Aktuelle uddannelsespolitiske udfordringer ¤ Aabenraa  den 11. april 2016 ¤ chefkonsulent Per Bredholt Frederiksen</a:t>
            </a:r>
            <a:endParaRPr lang="da-DK" dirty="0"/>
          </a:p>
        </p:txBody>
      </p:sp>
      <p:sp>
        <p:nvSpPr>
          <p:cNvPr id="5" name="Pladsholder til diasnummer 4"/>
          <p:cNvSpPr>
            <a:spLocks noGrp="1"/>
          </p:cNvSpPr>
          <p:nvPr>
            <p:ph type="sldNum" sz="quarter" idx="12"/>
          </p:nvPr>
        </p:nvSpPr>
        <p:spPr/>
        <p:txBody>
          <a:bodyPr/>
          <a:lstStyle/>
          <a:p>
            <a:r>
              <a:rPr lang="da-DK" smtClean="0"/>
              <a:t>Side </a:t>
            </a:r>
            <a:fld id="{E78DE6C9-77CF-433F-BC46-CEDBD19E5A4B}" type="slidenum">
              <a:rPr lang="da-DK" smtClean="0"/>
              <a:pPr/>
              <a:t>4</a:t>
            </a:fld>
            <a:endParaRPr lang="da-DK"/>
          </a:p>
        </p:txBody>
      </p:sp>
    </p:spTree>
    <p:extLst>
      <p:ext uri="{BB962C8B-B14F-4D97-AF65-F5344CB8AC3E}">
        <p14:creationId xmlns:p14="http://schemas.microsoft.com/office/powerpoint/2010/main" val="1846189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Studievalgportfolio</a:t>
            </a:r>
            <a:endParaRPr lang="da-DK" dirty="0"/>
          </a:p>
        </p:txBody>
      </p:sp>
      <p:sp>
        <p:nvSpPr>
          <p:cNvPr id="3" name="Pladsholder til indhold 2"/>
          <p:cNvSpPr>
            <a:spLocks noGrp="1"/>
          </p:cNvSpPr>
          <p:nvPr>
            <p:ph idx="1"/>
          </p:nvPr>
        </p:nvSpPr>
        <p:spPr/>
        <p:txBody>
          <a:bodyPr/>
          <a:lstStyle/>
          <a:p>
            <a:r>
              <a:rPr lang="da-DK" dirty="0" smtClean="0"/>
              <a:t>Eleven skal i udskolingen arbejde systematisk med afklaringsaktiviteter på både det erhvervsfaglige og det gymnasiale område, hvor de er blevet udfordret på deres valg af ungdomsuddannelse.</a:t>
            </a:r>
          </a:p>
          <a:p>
            <a:r>
              <a:rPr lang="da-DK" dirty="0" smtClean="0"/>
              <a:t>Dette arbejde skal dokumenteres i en </a:t>
            </a:r>
            <a:r>
              <a:rPr lang="da-DK" dirty="0" err="1" smtClean="0"/>
              <a:t>studievalgportfolio</a:t>
            </a:r>
            <a:r>
              <a:rPr lang="da-DK" dirty="0" smtClean="0"/>
              <a:t>, som eleven selv arbejder med løbende</a:t>
            </a:r>
          </a:p>
          <a:p>
            <a:r>
              <a:rPr lang="da-DK" dirty="0" err="1" smtClean="0"/>
              <a:t>Studievalgportfolioen</a:t>
            </a:r>
            <a:r>
              <a:rPr lang="da-DK" dirty="0" smtClean="0"/>
              <a:t> vedhæftes uddannelsesplanen ved tilmelding til ungdomsuddannelserne</a:t>
            </a:r>
            <a:endParaRPr lang="da-DK" dirty="0"/>
          </a:p>
        </p:txBody>
      </p:sp>
      <p:sp>
        <p:nvSpPr>
          <p:cNvPr id="4" name="Pladsholder til dato 3"/>
          <p:cNvSpPr>
            <a:spLocks noGrp="1"/>
          </p:cNvSpPr>
          <p:nvPr>
            <p:ph type="dt" sz="half" idx="10"/>
          </p:nvPr>
        </p:nvSpPr>
        <p:spPr/>
        <p:txBody>
          <a:bodyPr/>
          <a:lstStyle/>
          <a:p>
            <a:fld id="{09106F6D-CA63-4912-A89A-B9253E24B969}" type="datetime1">
              <a:rPr lang="da-DK" smtClean="0"/>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40</a:t>
            </a:fld>
            <a:endParaRPr lang="da-DK"/>
          </a:p>
        </p:txBody>
      </p:sp>
    </p:spTree>
    <p:extLst>
      <p:ext uri="{BB962C8B-B14F-4D97-AF65-F5344CB8AC3E}">
        <p14:creationId xmlns:p14="http://schemas.microsoft.com/office/powerpoint/2010/main" val="304172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Tak for nu</a:t>
            </a:r>
            <a:endParaRPr lang="da-DK" dirty="0"/>
          </a:p>
        </p:txBody>
      </p:sp>
      <p:sp>
        <p:nvSpPr>
          <p:cNvPr id="3" name="Pladsholder til indhold 2"/>
          <p:cNvSpPr>
            <a:spLocks noGrp="1"/>
          </p:cNvSpPr>
          <p:nvPr>
            <p:ph sz="half" idx="1"/>
          </p:nvPr>
        </p:nvSpPr>
        <p:spPr/>
        <p:txBody>
          <a:bodyPr/>
          <a:lstStyle/>
          <a:p>
            <a:pPr marL="0" indent="0">
              <a:buNone/>
            </a:pPr>
            <a:endParaRPr lang="da-DK" dirty="0"/>
          </a:p>
          <a:p>
            <a:pPr marL="0" indent="0">
              <a:buNone/>
            </a:pPr>
            <a:endParaRPr lang="da-DK" dirty="0" smtClean="0"/>
          </a:p>
          <a:p>
            <a:pPr marL="0" indent="0">
              <a:buNone/>
            </a:pPr>
            <a:endParaRPr lang="da-DK" dirty="0"/>
          </a:p>
          <a:p>
            <a:pPr marL="0" indent="0">
              <a:buNone/>
            </a:pPr>
            <a:r>
              <a:rPr lang="da-DK" sz="1800" dirty="0" smtClean="0"/>
              <a:t>Jørgen Brock</a:t>
            </a:r>
          </a:p>
          <a:p>
            <a:pPr marL="0" indent="0">
              <a:buNone/>
            </a:pPr>
            <a:r>
              <a:rPr lang="da-DK" sz="1800" dirty="0" smtClean="0">
                <a:hlinkClick r:id="rId2"/>
              </a:rPr>
              <a:t>jb@stukuvm.dk</a:t>
            </a:r>
            <a:endParaRPr lang="da-DK" sz="1800" dirty="0" smtClean="0"/>
          </a:p>
          <a:p>
            <a:pPr marL="0" indent="0">
              <a:buNone/>
            </a:pPr>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7A38456E-DABE-4717-8E50-8F57F187DB29}" type="datetime1">
              <a:rPr lang="da-DK" smtClean="0"/>
              <a:pPr/>
              <a:t>10-11-2016</a:t>
            </a:fld>
            <a:endParaRPr lang="da-DK"/>
          </a:p>
        </p:txBody>
      </p:sp>
      <p:sp>
        <p:nvSpPr>
          <p:cNvPr id="6" name="Pladsholder til sidefod 5"/>
          <p:cNvSpPr>
            <a:spLocks noGrp="1"/>
          </p:cNvSpPr>
          <p:nvPr>
            <p:ph type="ftr" sz="quarter" idx="11"/>
          </p:nvPr>
        </p:nvSpPr>
        <p:spPr/>
        <p:txBody>
          <a:bodyPr/>
          <a:lstStyle/>
          <a:p>
            <a:r>
              <a:rPr lang="da-DK"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p>
            <a:r>
              <a:rPr lang="da-DK" smtClean="0"/>
              <a:t>Side </a:t>
            </a:r>
            <a:fld id="{8EF332FB-5757-444A-9F9F-66D8FEE366D5}" type="slidenum">
              <a:rPr lang="da-DK" smtClean="0"/>
              <a:pPr/>
              <a:t>41</a:t>
            </a:fld>
            <a:endParaRPr lang="da-DK"/>
          </a:p>
        </p:txBody>
      </p:sp>
    </p:spTree>
    <p:extLst>
      <p:ext uri="{BB962C8B-B14F-4D97-AF65-F5344CB8AC3E}">
        <p14:creationId xmlns:p14="http://schemas.microsoft.com/office/powerpoint/2010/main" val="4130696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908720"/>
            <a:ext cx="8172648" cy="1440160"/>
          </a:xfrm>
        </p:spPr>
        <p:txBody>
          <a:bodyPr/>
          <a:lstStyle/>
          <a:p>
            <a:r>
              <a:rPr lang="da-DK" dirty="0"/>
              <a:t>K</a:t>
            </a:r>
            <a:r>
              <a:rPr lang="da-DK" dirty="0" smtClean="0"/>
              <a:t>ommissorium</a:t>
            </a:r>
            <a:r>
              <a:rPr lang="da-DK" dirty="0"/>
              <a:t/>
            </a:r>
            <a:br>
              <a:rPr lang="da-DK" dirty="0"/>
            </a:br>
            <a:endParaRPr lang="da-DK" dirty="0"/>
          </a:p>
        </p:txBody>
      </p:sp>
      <p:sp>
        <p:nvSpPr>
          <p:cNvPr id="3" name="Pladsholder til indhold 2"/>
          <p:cNvSpPr>
            <a:spLocks noGrp="1"/>
          </p:cNvSpPr>
          <p:nvPr>
            <p:ph idx="1"/>
          </p:nvPr>
        </p:nvSpPr>
        <p:spPr>
          <a:xfrm>
            <a:off x="467544" y="2276872"/>
            <a:ext cx="8277225" cy="3480420"/>
          </a:xfrm>
        </p:spPr>
        <p:txBody>
          <a:bodyPr/>
          <a:lstStyle/>
          <a:p>
            <a:r>
              <a:rPr lang="da-DK" dirty="0" smtClean="0"/>
              <a:t>Ekspertgruppen  </a:t>
            </a:r>
            <a:r>
              <a:rPr lang="da-DK" dirty="0"/>
              <a:t>skal komme med anbefalinger til, hvordan de unges uddannelsesadfærd kan målrettes</a:t>
            </a:r>
            <a:r>
              <a:rPr lang="da-DK" dirty="0" smtClean="0"/>
              <a:t>, så </a:t>
            </a:r>
            <a:r>
              <a:rPr lang="da-DK" dirty="0"/>
              <a:t>elevernes behov i højere grad tilgodeses, så frafald og dobbeltuddannelse minimeres</a:t>
            </a:r>
            <a:r>
              <a:rPr lang="da-DK" dirty="0" smtClean="0"/>
              <a:t>, og </a:t>
            </a:r>
            <a:r>
              <a:rPr lang="da-DK" dirty="0"/>
              <a:t>den unges vej gennem ungdomsuddannelserne ikke </a:t>
            </a:r>
            <a:r>
              <a:rPr lang="da-DK" dirty="0" smtClean="0"/>
              <a:t>forsinkes</a:t>
            </a:r>
          </a:p>
          <a:p>
            <a:endParaRPr lang="da-DK" dirty="0"/>
          </a:p>
          <a:p>
            <a:r>
              <a:rPr lang="da-DK" dirty="0"/>
              <a:t>Ekspertgruppen skal komme med anbefalinger, der kan bidrage til, at flere unge får </a:t>
            </a:r>
            <a:r>
              <a:rPr lang="da-DK" dirty="0" smtClean="0"/>
              <a:t>en ungdomsuddannelse</a:t>
            </a:r>
            <a:r>
              <a:rPr lang="da-DK" dirty="0"/>
              <a:t>, og at flere unge vælger den rigtige uddannelse første gang, </a:t>
            </a:r>
            <a:r>
              <a:rPr lang="da-DK" dirty="0" smtClean="0"/>
              <a:t>samt vælger </a:t>
            </a:r>
            <a:r>
              <a:rPr lang="da-DK" dirty="0"/>
              <a:t>uddannelser, der fører dem over i job eller videre uddannelse</a:t>
            </a:r>
            <a:r>
              <a:rPr lang="da-DK" dirty="0" smtClean="0"/>
              <a:t>.</a:t>
            </a:r>
          </a:p>
          <a:p>
            <a:endParaRPr lang="da-DK" dirty="0" smtClean="0"/>
          </a:p>
          <a:p>
            <a:r>
              <a:rPr lang="da-DK" dirty="0"/>
              <a:t>Arbejdets fokus er tilbuddene i overgangen mellem grundskole og </a:t>
            </a:r>
            <a:r>
              <a:rPr lang="da-DK" dirty="0" smtClean="0"/>
              <a:t>ungdomsuddannelse, selve </a:t>
            </a:r>
            <a:r>
              <a:rPr lang="da-DK" dirty="0"/>
              <a:t>ungdomsuddannelserne </a:t>
            </a:r>
            <a:r>
              <a:rPr lang="da-DK" dirty="0" smtClean="0"/>
              <a:t>samt vejledningen</a:t>
            </a:r>
          </a:p>
          <a:p>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5</a:t>
            </a:fld>
            <a:endParaRPr lang="da-DK"/>
          </a:p>
        </p:txBody>
      </p:sp>
    </p:spTree>
    <p:extLst>
      <p:ext uri="{BB962C8B-B14F-4D97-AF65-F5344CB8AC3E}">
        <p14:creationId xmlns:p14="http://schemas.microsoft.com/office/powerpoint/2010/main" val="3160651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998934"/>
          </a:xfrm>
        </p:spPr>
        <p:txBody>
          <a:bodyPr/>
          <a:lstStyle/>
          <a:p>
            <a:r>
              <a:rPr lang="da-DK" dirty="0" smtClean="0"/>
              <a:t>Udfordringer I</a:t>
            </a:r>
            <a:br>
              <a:rPr lang="da-DK" dirty="0" smtClean="0"/>
            </a:br>
            <a:endParaRPr lang="da-DK" dirty="0"/>
          </a:p>
        </p:txBody>
      </p:sp>
      <p:sp>
        <p:nvSpPr>
          <p:cNvPr id="3" name="Pladsholder til indhold 2"/>
          <p:cNvSpPr>
            <a:spLocks noGrp="1"/>
          </p:cNvSpPr>
          <p:nvPr>
            <p:ph idx="1"/>
          </p:nvPr>
        </p:nvSpPr>
        <p:spPr>
          <a:xfrm>
            <a:off x="467544" y="2348880"/>
            <a:ext cx="8277225" cy="3528392"/>
          </a:xfrm>
        </p:spPr>
        <p:txBody>
          <a:bodyPr/>
          <a:lstStyle/>
          <a:p>
            <a:pPr lvl="0"/>
            <a:r>
              <a:rPr lang="da-DK" dirty="0" smtClean="0"/>
              <a:t>7 </a:t>
            </a:r>
            <a:r>
              <a:rPr lang="da-DK" dirty="0"/>
              <a:t>pct. eller mere end 4.000 unge i hver </a:t>
            </a:r>
            <a:r>
              <a:rPr lang="da-DK" dirty="0" smtClean="0"/>
              <a:t>årgang får aldrig hverken </a:t>
            </a:r>
            <a:r>
              <a:rPr lang="da-DK" dirty="0"/>
              <a:t>studie- eller erhvervskompetence. Denne gruppe kan se frem til en tilværelse på kanten af arbejdsmarkedet. </a:t>
            </a:r>
            <a:endParaRPr lang="da-DK" dirty="0" smtClean="0"/>
          </a:p>
          <a:p>
            <a:pPr lvl="0"/>
            <a:endParaRPr lang="da-DK" dirty="0" smtClean="0"/>
          </a:p>
          <a:p>
            <a:pPr lvl="0"/>
            <a:r>
              <a:rPr lang="da-DK" dirty="0" smtClean="0"/>
              <a:t>9 </a:t>
            </a:r>
            <a:r>
              <a:rPr lang="da-DK" dirty="0"/>
              <a:t>af 10 kontanthjælpsmodtagere under 30 år har grundskolen som højst fuldførte uddannelse. </a:t>
            </a:r>
          </a:p>
          <a:p>
            <a:endParaRPr lang="da-DK" dirty="0"/>
          </a:p>
          <a:p>
            <a:pPr lvl="0"/>
            <a:r>
              <a:rPr lang="da-DK" dirty="0" smtClean="0"/>
              <a:t>6 </a:t>
            </a:r>
            <a:r>
              <a:rPr lang="da-DK" dirty="0"/>
              <a:t>pct. eller næsten 4.000 i hver </a:t>
            </a:r>
            <a:r>
              <a:rPr lang="da-DK" dirty="0" smtClean="0"/>
              <a:t>årgang får kun en </a:t>
            </a:r>
            <a:r>
              <a:rPr lang="da-DK" dirty="0"/>
              <a:t>studiekompetence, der aldrig anvendes til at erhverve en formel erhvervskompetence. </a:t>
            </a:r>
          </a:p>
          <a:p>
            <a:endParaRPr lang="da-DK" dirty="0"/>
          </a:p>
          <a:p>
            <a:pPr lvl="0"/>
            <a:r>
              <a:rPr lang="da-DK" dirty="0" smtClean="0"/>
              <a:t>12 </a:t>
            </a:r>
            <a:r>
              <a:rPr lang="da-DK" dirty="0"/>
              <a:t>pct. af en årgang (næsten 7.000 unge</a:t>
            </a:r>
            <a:r>
              <a:rPr lang="da-DK" dirty="0" smtClean="0"/>
              <a:t>) får både en </a:t>
            </a:r>
            <a:r>
              <a:rPr lang="da-DK" dirty="0"/>
              <a:t>gymnasial og en erhvervsfaglig uddannelse  </a:t>
            </a:r>
            <a:r>
              <a:rPr lang="da-DK" dirty="0" smtClean="0"/>
              <a:t>(jf. profilmodellen)</a:t>
            </a:r>
            <a:endParaRPr lang="da-DK" dirty="0"/>
          </a:p>
          <a:p>
            <a:endParaRPr lang="da-DK" dirty="0"/>
          </a:p>
          <a:p>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6</a:t>
            </a:fld>
            <a:endParaRPr lang="da-DK"/>
          </a:p>
        </p:txBody>
      </p:sp>
    </p:spTree>
    <p:extLst>
      <p:ext uri="{BB962C8B-B14F-4D97-AF65-F5344CB8AC3E}">
        <p14:creationId xmlns:p14="http://schemas.microsoft.com/office/powerpoint/2010/main" val="2960121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6478588" cy="792088"/>
          </a:xfrm>
        </p:spPr>
        <p:txBody>
          <a:bodyPr/>
          <a:lstStyle/>
          <a:p>
            <a:r>
              <a:rPr lang="da-DK" dirty="0" smtClean="0"/>
              <a:t>Udfordringer II</a:t>
            </a:r>
            <a:endParaRPr lang="da-DK" dirty="0"/>
          </a:p>
        </p:txBody>
      </p:sp>
      <p:sp>
        <p:nvSpPr>
          <p:cNvPr id="3" name="Pladsholder til indhold 2"/>
          <p:cNvSpPr>
            <a:spLocks noGrp="1"/>
          </p:cNvSpPr>
          <p:nvPr>
            <p:ph idx="1"/>
          </p:nvPr>
        </p:nvSpPr>
        <p:spPr>
          <a:xfrm>
            <a:off x="431800" y="2132856"/>
            <a:ext cx="8277225" cy="3696444"/>
          </a:xfrm>
        </p:spPr>
        <p:txBody>
          <a:bodyPr/>
          <a:lstStyle/>
          <a:p>
            <a:pPr marL="0" indent="0">
              <a:buNone/>
            </a:pPr>
            <a:r>
              <a:rPr lang="da-DK" dirty="0"/>
              <a:t> </a:t>
            </a:r>
          </a:p>
          <a:p>
            <a:pPr lvl="0"/>
            <a:endParaRPr lang="da-DK" dirty="0" smtClean="0"/>
          </a:p>
          <a:p>
            <a:pPr lvl="0"/>
            <a:r>
              <a:rPr lang="da-DK" dirty="0" smtClean="0"/>
              <a:t>7 </a:t>
            </a:r>
            <a:r>
              <a:rPr lang="da-DK" dirty="0"/>
              <a:t>år efter 9. klasse </a:t>
            </a:r>
            <a:r>
              <a:rPr lang="da-DK" dirty="0" smtClean="0"/>
              <a:t>har kun </a:t>
            </a:r>
            <a:r>
              <a:rPr lang="da-DK" dirty="0"/>
              <a:t>17 pct. af en </a:t>
            </a:r>
            <a:r>
              <a:rPr lang="da-DK" dirty="0" smtClean="0"/>
              <a:t>årgang afsluttet </a:t>
            </a:r>
            <a:r>
              <a:rPr lang="da-DK" dirty="0"/>
              <a:t>en erhvervsuddannelse, mens 63 pct. har afsluttet en gymnasial ungdomsuddannelse.  </a:t>
            </a:r>
          </a:p>
          <a:p>
            <a:pPr marL="0" indent="0">
              <a:buNone/>
            </a:pPr>
            <a:endParaRPr lang="da-DK" dirty="0" smtClean="0"/>
          </a:p>
          <a:p>
            <a:pPr marL="0" indent="0">
              <a:buNone/>
            </a:pPr>
            <a:endParaRPr lang="da-DK" dirty="0"/>
          </a:p>
          <a:p>
            <a:pPr lvl="0"/>
            <a:r>
              <a:rPr lang="da-DK" dirty="0" smtClean="0"/>
              <a:t>20 </a:t>
            </a:r>
            <a:r>
              <a:rPr lang="da-DK" dirty="0"/>
              <a:t>pct. af en årgang </a:t>
            </a:r>
            <a:r>
              <a:rPr lang="da-DK" dirty="0" smtClean="0"/>
              <a:t>har </a:t>
            </a:r>
            <a:r>
              <a:rPr lang="da-DK" i="1" dirty="0"/>
              <a:t>7 år</a:t>
            </a:r>
            <a:r>
              <a:rPr lang="da-DK" dirty="0"/>
              <a:t> efter 9. klasse hverken </a:t>
            </a:r>
            <a:r>
              <a:rPr lang="da-DK" dirty="0" smtClean="0"/>
              <a:t>opnået </a:t>
            </a:r>
            <a:r>
              <a:rPr lang="da-DK" dirty="0"/>
              <a:t>studie- eller erhvervskompetence, hvilket svarer til ca. 14.000 unge i hver årgang. </a:t>
            </a:r>
          </a:p>
          <a:p>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10-11-2016</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7</a:t>
            </a:fld>
            <a:endParaRPr lang="da-DK"/>
          </a:p>
        </p:txBody>
      </p:sp>
    </p:spTree>
    <p:extLst>
      <p:ext uri="{BB962C8B-B14F-4D97-AF65-F5344CB8AC3E}">
        <p14:creationId xmlns:p14="http://schemas.microsoft.com/office/powerpoint/2010/main" val="270830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8460680" cy="1143000"/>
          </a:xfrm>
        </p:spPr>
        <p:txBody>
          <a:bodyPr/>
          <a:lstStyle/>
          <a:p>
            <a:r>
              <a:rPr lang="da-DK" sz="2500" dirty="0" smtClean="0"/>
              <a:t>Søgning </a:t>
            </a:r>
            <a:r>
              <a:rPr lang="da-DK" sz="2500" dirty="0"/>
              <a:t>til ungdomsuddannelserne fra elever i 9. og 10. klasse, der forlader grundskolen i 2016, grupperet på regioner, procent</a:t>
            </a:r>
          </a:p>
        </p:txBody>
      </p:sp>
      <p:sp>
        <p:nvSpPr>
          <p:cNvPr id="4" name="Pladsholder til dato 3"/>
          <p:cNvSpPr>
            <a:spLocks noGrp="1"/>
          </p:cNvSpPr>
          <p:nvPr>
            <p:ph type="dt" sz="half" idx="10"/>
          </p:nvPr>
        </p:nvSpPr>
        <p:spPr/>
        <p:txBody>
          <a:bodyPr/>
          <a:lstStyle/>
          <a:p>
            <a:fld id="{E99083C6-A688-493F-8404-B7691D6B9763}" type="datetime1">
              <a:rPr lang="da-DK" smtClean="0">
                <a:solidFill>
                  <a:srgbClr val="000000"/>
                </a:solidFill>
              </a:rPr>
              <a:pPr/>
              <a:t>10-11-2016</a:t>
            </a:fld>
            <a:endParaRPr lang="da-DK">
              <a:solidFill>
                <a:srgbClr val="000000"/>
              </a:solidFill>
            </a:endParaRPr>
          </a:p>
        </p:txBody>
      </p:sp>
      <p:sp>
        <p:nvSpPr>
          <p:cNvPr id="5" name="Pladsholder til sidefod 4"/>
          <p:cNvSpPr>
            <a:spLocks noGrp="1"/>
          </p:cNvSpPr>
          <p:nvPr>
            <p:ph type="ftr" sz="quarter" idx="11"/>
          </p:nvPr>
        </p:nvSpPr>
        <p:spPr/>
        <p:txBody>
          <a:bodyPr/>
          <a:lstStyle/>
          <a:p>
            <a:r>
              <a:rPr lang="da-DK"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p>
            <a:r>
              <a:rPr lang="da-DK" smtClean="0">
                <a:solidFill>
                  <a:srgbClr val="000000"/>
                </a:solidFill>
              </a:rPr>
              <a:t>Side </a:t>
            </a:r>
            <a:fld id="{2422BA6A-2CEF-46ED-93BA-979740AEA7F0}" type="slidenum">
              <a:rPr lang="da-DK" smtClean="0">
                <a:solidFill>
                  <a:srgbClr val="000000"/>
                </a:solidFill>
              </a:rPr>
              <a:pPr/>
              <a:t>8</a:t>
            </a:fld>
            <a:endParaRPr lang="da-DK">
              <a:solidFill>
                <a:srgbClr val="000000"/>
              </a:solidFill>
            </a:endParaRPr>
          </a:p>
        </p:txBody>
      </p:sp>
      <p:graphicFrame>
        <p:nvGraphicFramePr>
          <p:cNvPr id="9" name="Pladsholder til indhold 8"/>
          <p:cNvGraphicFramePr>
            <a:graphicFrameLocks noGrp="1"/>
          </p:cNvGraphicFramePr>
          <p:nvPr>
            <p:ph idx="1"/>
          </p:nvPr>
        </p:nvGraphicFramePr>
        <p:xfrm>
          <a:off x="431800" y="2497138"/>
          <a:ext cx="8277225" cy="3332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246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smtClean="0"/>
              <a:t>Rådet for Ungdomsuddannelser (RUU)</a:t>
            </a:r>
            <a:endParaRPr lang="da-DK" dirty="0"/>
          </a:p>
        </p:txBody>
      </p:sp>
      <p:sp>
        <p:nvSpPr>
          <p:cNvPr id="5" name="Pladsholder til indhold 4"/>
          <p:cNvSpPr>
            <a:spLocks noGrp="1"/>
          </p:cNvSpPr>
          <p:nvPr>
            <p:ph idx="1"/>
          </p:nvPr>
        </p:nvSpPr>
        <p:spPr/>
        <p:txBody>
          <a:bodyPr/>
          <a:lstStyle/>
          <a:p>
            <a:endParaRPr lang="da-DK" dirty="0" smtClean="0"/>
          </a:p>
          <a:p>
            <a:r>
              <a:rPr lang="da-DK" dirty="0" smtClean="0"/>
              <a:t>Uafhængigt råd, som skal rådgive ministeren om tværgående og fælles emner og udfordringer for ungdomsuddannelsesområde</a:t>
            </a:r>
          </a:p>
          <a:p>
            <a:endParaRPr lang="da-DK" i="1" u="sng" dirty="0" smtClean="0"/>
          </a:p>
          <a:p>
            <a:r>
              <a:rPr lang="da-DK" i="1" u="sng" dirty="0" smtClean="0"/>
              <a:t>Medlemmer:</a:t>
            </a:r>
          </a:p>
          <a:p>
            <a:r>
              <a:rPr lang="da-DK" dirty="0" smtClean="0"/>
              <a:t>Katherine </a:t>
            </a:r>
            <a:r>
              <a:rPr lang="da-DK" dirty="0" err="1"/>
              <a:t>Richardson</a:t>
            </a:r>
            <a:r>
              <a:rPr lang="da-DK" dirty="0"/>
              <a:t> (professor, </a:t>
            </a:r>
            <a:r>
              <a:rPr lang="da-DK" dirty="0" smtClean="0"/>
              <a:t>formand</a:t>
            </a:r>
          </a:p>
          <a:p>
            <a:r>
              <a:rPr lang="da-DK" dirty="0" smtClean="0"/>
              <a:t>Noemi </a:t>
            </a:r>
            <a:r>
              <a:rPr lang="da-DK" dirty="0"/>
              <a:t>Katznelson (center- og forskningsleder</a:t>
            </a:r>
            <a:r>
              <a:rPr lang="da-DK" dirty="0" smtClean="0"/>
              <a:t>)</a:t>
            </a:r>
            <a:endParaRPr lang="da-DK" dirty="0"/>
          </a:p>
          <a:p>
            <a:r>
              <a:rPr lang="da-DK" dirty="0"/>
              <a:t>Kirsten Holmgaard (direktør) </a:t>
            </a:r>
          </a:p>
          <a:p>
            <a:r>
              <a:rPr lang="da-DK" dirty="0"/>
              <a:t>Dorte Fristrup (rektor) </a:t>
            </a:r>
            <a:endParaRPr lang="da-DK" dirty="0" smtClean="0"/>
          </a:p>
          <a:p>
            <a:r>
              <a:rPr lang="da-DK" dirty="0" smtClean="0"/>
              <a:t>Sune </a:t>
            </a:r>
            <a:r>
              <a:rPr lang="da-DK" dirty="0"/>
              <a:t>Agger (rektor</a:t>
            </a:r>
            <a:r>
              <a:rPr lang="da-DK" dirty="0" smtClean="0"/>
              <a:t>)</a:t>
            </a:r>
            <a:endParaRPr lang="da-DK" dirty="0"/>
          </a:p>
          <a:p>
            <a:r>
              <a:rPr lang="da-DK" dirty="0"/>
              <a:t>Trine Ladekarl Nellemann (rektor) </a:t>
            </a:r>
          </a:p>
          <a:p>
            <a:endParaRPr lang="da-DK" dirty="0"/>
          </a:p>
          <a:p>
            <a:endParaRPr lang="da-DK" dirty="0" smtClean="0"/>
          </a:p>
          <a:p>
            <a:endParaRPr lang="da-DK" dirty="0" smtClean="0"/>
          </a:p>
          <a:p>
            <a:endParaRPr lang="da-DK" dirty="0"/>
          </a:p>
        </p:txBody>
      </p:sp>
    </p:spTree>
    <p:extLst>
      <p:ext uri="{BB962C8B-B14F-4D97-AF65-F5344CB8AC3E}">
        <p14:creationId xmlns:p14="http://schemas.microsoft.com/office/powerpoint/2010/main" val="1388840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præsentation DEP">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å - Ministeriet for børn og undervisning">
  <a:themeElements>
    <a:clrScheme name="Blå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Blå - 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å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ød - Ministeriet for børn og undervisning">
  <a:themeElements>
    <a:clrScheme name="Rød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Rød - 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Rød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FABB37"/>
    </a:dk2>
    <a:lt2>
      <a:srgbClr val="00443B"/>
    </a:lt2>
    <a:accent1>
      <a:srgbClr val="957200"/>
    </a:accent1>
    <a:accent2>
      <a:srgbClr val="9A9B9B"/>
    </a:accent2>
    <a:accent3>
      <a:srgbClr val="FFFFFF"/>
    </a:accent3>
    <a:accent4>
      <a:srgbClr val="000000"/>
    </a:accent4>
    <a:accent5>
      <a:srgbClr val="C8BCAA"/>
    </a:accent5>
    <a:accent6>
      <a:srgbClr val="8B8C8C"/>
    </a:accent6>
    <a:hlink>
      <a:srgbClr val="639691"/>
    </a:hlink>
    <a:folHlink>
      <a:srgbClr val="BFD3D1"/>
    </a:folHlink>
  </a:clrScheme>
</a:themeOverride>
</file>

<file path=ppt/theme/themeOverride2.xml><?xml version="1.0" encoding="utf-8"?>
<a:themeOverride xmlns:a="http://schemas.openxmlformats.org/drawingml/2006/main">
  <a:clrScheme name="">
    <a:dk1>
      <a:srgbClr val="000000"/>
    </a:dk1>
    <a:lt1>
      <a:srgbClr val="FFFFFF"/>
    </a:lt1>
    <a:dk2>
      <a:srgbClr val="FABB37"/>
    </a:dk2>
    <a:lt2>
      <a:srgbClr val="00443B"/>
    </a:lt2>
    <a:accent1>
      <a:srgbClr val="957200"/>
    </a:accent1>
    <a:accent2>
      <a:srgbClr val="9A9B9B"/>
    </a:accent2>
    <a:accent3>
      <a:srgbClr val="FFFFFF"/>
    </a:accent3>
    <a:accent4>
      <a:srgbClr val="000000"/>
    </a:accent4>
    <a:accent5>
      <a:srgbClr val="C8BCAA"/>
    </a:accent5>
    <a:accent6>
      <a:srgbClr val="8B8C8C"/>
    </a:accent6>
    <a:hlink>
      <a:srgbClr val="639691"/>
    </a:hlink>
    <a:folHlink>
      <a:srgbClr val="BFD3D1"/>
    </a:folHlink>
  </a:clrScheme>
</a:themeOverride>
</file>

<file path=docProps/app.xml><?xml version="1.0" encoding="utf-8"?>
<Properties xmlns="http://schemas.openxmlformats.org/officeDocument/2006/extended-properties" xmlns:vt="http://schemas.openxmlformats.org/officeDocument/2006/docPropsVTypes">
  <Template/>
  <TotalTime>1791</TotalTime>
  <Words>3355</Words>
  <Application>Microsoft Office PowerPoint</Application>
  <PresentationFormat>Skærmshow (4:3)</PresentationFormat>
  <Paragraphs>411</Paragraphs>
  <Slides>41</Slides>
  <Notes>18</Notes>
  <HiddenSlides>0</HiddenSlides>
  <MMClips>0</MMClips>
  <ScaleCrop>false</ScaleCrop>
  <HeadingPairs>
    <vt:vector size="6" baseType="variant">
      <vt:variant>
        <vt:lpstr>Benyttede skrifttyper</vt:lpstr>
      </vt:variant>
      <vt:variant>
        <vt:i4>3</vt:i4>
      </vt:variant>
      <vt:variant>
        <vt:lpstr>Tema</vt:lpstr>
      </vt:variant>
      <vt:variant>
        <vt:i4>3</vt:i4>
      </vt:variant>
      <vt:variant>
        <vt:lpstr>Slidetitler</vt:lpstr>
      </vt:variant>
      <vt:variant>
        <vt:i4>41</vt:i4>
      </vt:variant>
    </vt:vector>
  </HeadingPairs>
  <TitlesOfParts>
    <vt:vector size="47" baseType="lpstr">
      <vt:lpstr>Arial</vt:lpstr>
      <vt:lpstr>Calibri</vt:lpstr>
      <vt:lpstr>Georgia</vt:lpstr>
      <vt:lpstr>PP-præsentation DEP</vt:lpstr>
      <vt:lpstr>Blå - Ministeriet for børn og undervisning</vt:lpstr>
      <vt:lpstr>Rød - Ministeriet for børn og undervisning</vt:lpstr>
      <vt:lpstr>PowerPoint-præsentation</vt:lpstr>
      <vt:lpstr>PowerPoint-præsentation</vt:lpstr>
      <vt:lpstr>….Vejledningskontoret…</vt:lpstr>
      <vt:lpstr>Regeringens ekspertudvalg:   Bedre veje til en ungdomsuddannelse </vt:lpstr>
      <vt:lpstr>Kommissorium </vt:lpstr>
      <vt:lpstr>Udfordringer I </vt:lpstr>
      <vt:lpstr>Udfordringer II</vt:lpstr>
      <vt:lpstr>Søgning til ungdomsuddannelserne fra elever i 9. og 10. klasse, der forlader grundskolen i 2016, grupperet på regioner, procent</vt:lpstr>
      <vt:lpstr>Rådet for Ungdomsuddannelser (RUU)</vt:lpstr>
      <vt:lpstr>Desk research af danske studier om restgruppen</vt:lpstr>
      <vt:lpstr> RUU - International desk research </vt:lpstr>
      <vt:lpstr>RUU international desk research fortsat..</vt:lpstr>
      <vt:lpstr>Holland</vt:lpstr>
      <vt:lpstr>Schweiz</vt:lpstr>
      <vt:lpstr>Sverige</vt:lpstr>
      <vt:lpstr>Egu analysen</vt:lpstr>
      <vt:lpstr>Rådet for de grundlæggende Erhvervsrettede Uddannelser (REU)</vt:lpstr>
      <vt:lpstr> Det Nationale Dialogforum for Uddannelses- og Erhvervsvejledning </vt:lpstr>
      <vt:lpstr>  Det Nationale Dialogforum for Uddannelses- og Erhvervsvejledning, formandsskabet </vt:lpstr>
      <vt:lpstr>Dialogforum fortsat…</vt:lpstr>
      <vt:lpstr>En styrket undervisning i udskolingen</vt:lpstr>
      <vt:lpstr>Alle elever, også de uddannelsesparate, skal udfordres og vejledes</vt:lpstr>
      <vt:lpstr>  Trepartsaftale om tilstrækkelig og kvalificeret arbejdskraft og praktikpladser</vt:lpstr>
      <vt:lpstr>Trepart forts.</vt:lpstr>
      <vt:lpstr>Projekt kollektiv vejledning </vt:lpstr>
      <vt:lpstr>PowerPoint-præsentation</vt:lpstr>
      <vt:lpstr>PowerPoint-præsentation</vt:lpstr>
      <vt:lpstr>Udbytte af projektet</vt:lpstr>
      <vt:lpstr>Opmærksomhedspunkter</vt:lpstr>
      <vt:lpstr>Link</vt:lpstr>
      <vt:lpstr>PowerPoint-præsentation</vt:lpstr>
      <vt:lpstr>Lovudkast – adgangskrav m.v.</vt:lpstr>
      <vt:lpstr>UPV til gymnasiale uddannelser</vt:lpstr>
      <vt:lpstr>Folkeskolens afgangseksamen</vt:lpstr>
      <vt:lpstr>Karakterkrav ved ansøgning til treårige gymnasiale uddannelser</vt:lpstr>
      <vt:lpstr>Ikke-uddannelsesparate elever som søger treårige gymnasiale uddannelser</vt:lpstr>
      <vt:lpstr>Karakterkrav til hf efter 9. klasse </vt:lpstr>
      <vt:lpstr>Karakterkrav til hf efter 10. klasse</vt:lpstr>
      <vt:lpstr>Optagelseskrav til eud</vt:lpstr>
      <vt:lpstr>Studievalgportfolio</vt:lpstr>
      <vt:lpstr>Tak for nu</vt:lpstr>
    </vt:vector>
  </TitlesOfParts>
  <Company>UNI-C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Mikkel Pilehave Jensen</dc:creator>
  <cp:lastModifiedBy>Benny Wielandt - TEC</cp:lastModifiedBy>
  <cp:revision>176</cp:revision>
  <cp:lastPrinted>2016-10-13T10:01:17Z</cp:lastPrinted>
  <dcterms:created xsi:type="dcterms:W3CDTF">2014-09-16T08:55:08Z</dcterms:created>
  <dcterms:modified xsi:type="dcterms:W3CDTF">2016-11-10T14:02:44Z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