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8" r:id="rId2"/>
    <p:sldId id="328" r:id="rId3"/>
    <p:sldId id="345" r:id="rId4"/>
    <p:sldId id="359" r:id="rId5"/>
    <p:sldId id="360" r:id="rId6"/>
    <p:sldId id="361" r:id="rId7"/>
    <p:sldId id="358" r:id="rId8"/>
    <p:sldId id="346" r:id="rId9"/>
    <p:sldId id="347" r:id="rId10"/>
    <p:sldId id="357" r:id="rId11"/>
    <p:sldId id="348" r:id="rId12"/>
    <p:sldId id="349" r:id="rId13"/>
    <p:sldId id="350" r:id="rId14"/>
    <p:sldId id="331" r:id="rId15"/>
    <p:sldId id="334" r:id="rId16"/>
    <p:sldId id="338" r:id="rId17"/>
    <p:sldId id="340" r:id="rId18"/>
    <p:sldId id="341" r:id="rId19"/>
    <p:sldId id="342" r:id="rId20"/>
    <p:sldId id="343" r:id="rId21"/>
    <p:sldId id="362" r:id="rId22"/>
    <p:sldId id="356" r:id="rId23"/>
    <p:sldId id="378" r:id="rId24"/>
    <p:sldId id="379" r:id="rId25"/>
    <p:sldId id="355" r:id="rId26"/>
    <p:sldId id="354" r:id="rId27"/>
    <p:sldId id="344" r:id="rId28"/>
  </p:sldIdLst>
  <p:sldSz cx="9144000" cy="6858000" type="screen4x3"/>
  <p:notesSz cx="6735763" cy="9866313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CC0000"/>
    <a:srgbClr val="FF0000"/>
    <a:srgbClr val="FF3300"/>
    <a:srgbClr val="00FF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88" autoAdjust="0"/>
  </p:normalViewPr>
  <p:slideViewPr>
    <p:cSldViewPr>
      <p:cViewPr varScale="1">
        <p:scale>
          <a:sx n="131" d="100"/>
          <a:sy n="131" d="100"/>
        </p:scale>
        <p:origin x="105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1938" y="-102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0"/>
            <a:ext cx="24495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>
            <a:lvl1pPr algn="r" defTabSz="904875" eaLnBrk="1" hangingPunct="1">
              <a:spcBef>
                <a:spcPct val="0"/>
              </a:spcBef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38" y="937260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>
            <a:lvl1pPr algn="r" defTabSz="904875" eaLnBrk="1" hangingPunct="1">
              <a:spcBef>
                <a:spcPct val="0"/>
              </a:spcBef>
              <a:defRPr sz="12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5DB08DAE-93E8-4C24-9EA6-AE144283138E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pic>
        <p:nvPicPr>
          <p:cNvPr id="9220" name="Picture 10" descr="Region Syddanmark Logo_g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9185275"/>
            <a:ext cx="8540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Psykiatri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0"/>
            <a:ext cx="21494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>
            <a:lvl1pPr algn="l" defTabSz="904875" eaLnBrk="1" hangingPunct="1">
              <a:spcBef>
                <a:spcPct val="0"/>
              </a:spcBef>
              <a:defRPr sz="1200"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938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>
            <a:lvl1pPr algn="r" defTabSz="904875" eaLnBrk="1" hangingPunct="1">
              <a:spcBef>
                <a:spcPct val="0"/>
              </a:spcBef>
              <a:defRPr sz="1200"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19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7888"/>
            <a:ext cx="4938713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>
            <a:lvl1pPr algn="l" defTabSz="904875" eaLnBrk="1" hangingPunct="1">
              <a:spcBef>
                <a:spcPct val="0"/>
              </a:spcBef>
              <a:defRPr sz="1200"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938" y="937260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>
            <a:lvl1pPr algn="r" defTabSz="904875" eaLnBrk="1" hangingPunct="1">
              <a:spcBef>
                <a:spcPct val="0"/>
              </a:spcBef>
              <a:defRPr sz="12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A8D49C99-2F01-43BE-AE15-7E9AA1854A3E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spcBef>
                <a:spcPct val="30000"/>
              </a:spcBef>
              <a:defRPr sz="12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4068688-596C-451C-AF5B-78EA20A86196}" type="slidenum">
              <a:rPr lang="da-DK" altLang="da-DK" b="0"/>
              <a:pPr>
                <a:spcBef>
                  <a:spcPct val="0"/>
                </a:spcBef>
              </a:pPr>
              <a:t>1</a:t>
            </a:fld>
            <a:endParaRPr lang="da-DK" altLang="da-DK" b="0"/>
          </a:p>
        </p:txBody>
      </p:sp>
      <p:sp>
        <p:nvSpPr>
          <p:cNvPr id="112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da-DK" smtClean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altLang="da-DK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t>Det gælder for både selvmord og for selvmordsforsøg, at der er stor usikkerhed omkring antallet. Selvmordsforsøg registreres kun samlet på Fyn (Center for Selvmordsforskning).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7439 title master rø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-646113" y="2103438"/>
            <a:ext cx="1682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466" tIns="41733" rIns="83466" bIns="41733">
            <a:spAutoFit/>
          </a:bodyPr>
          <a:lstStyle>
            <a:lvl1pPr defTabSz="8350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350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350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350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350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8350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8350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8350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8350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a-DK" altLang="da-DK" sz="2200" smtClean="0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36588" y="420688"/>
            <a:ext cx="5364162" cy="885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36588" y="2178050"/>
            <a:ext cx="7866062" cy="3413125"/>
          </a:xfrm>
        </p:spPr>
        <p:txBody>
          <a:bodyPr/>
          <a:lstStyle>
            <a:lvl1pPr marL="487363" indent="-487363">
              <a:buFont typeface="Arial" charset="0"/>
              <a:buChar char="•"/>
              <a:defRPr sz="2600"/>
            </a:lvl1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F0B19E-41CD-4C26-9D24-0236CC1054C9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05366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4E58F6-18AB-4B91-8416-F5EED7485D14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1"/>
          </p:nvPr>
        </p:nvSpPr>
        <p:spPr>
          <a:xfrm>
            <a:off x="1617663" y="6359525"/>
            <a:ext cx="1889125" cy="454025"/>
          </a:xfrm>
          <a:prstGeom prst="rect">
            <a:avLst/>
          </a:prstGeom>
        </p:spPr>
        <p:txBody>
          <a:bodyPr/>
          <a:lstStyle>
            <a:lvl1pPr algn="r" eaLnBrk="1" hangingPunct="1">
              <a:spcBef>
                <a:spcPct val="5000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fld id="{3F8DE411-09D0-47EA-B3E9-31A742589479}" type="datetime1">
              <a:rPr lang="da-DK" altLang="da-DK"/>
              <a:pPr>
                <a:defRPr/>
              </a:pPr>
              <a:t>08-11-2016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89453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863" y="822325"/>
            <a:ext cx="2003425" cy="4914900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6588" y="822325"/>
            <a:ext cx="5857875" cy="4914900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A07D88-2948-4292-88AC-94685103CDE5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1"/>
          </p:nvPr>
        </p:nvSpPr>
        <p:spPr>
          <a:xfrm>
            <a:off x="1617663" y="6359525"/>
            <a:ext cx="1889125" cy="454025"/>
          </a:xfrm>
          <a:prstGeom prst="rect">
            <a:avLst/>
          </a:prstGeom>
        </p:spPr>
        <p:txBody>
          <a:bodyPr/>
          <a:lstStyle>
            <a:lvl1pPr algn="r" eaLnBrk="1" hangingPunct="1">
              <a:spcBef>
                <a:spcPct val="5000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fld id="{F3F84388-5D37-49C2-81BF-37482183AF5B}" type="datetime1">
              <a:rPr lang="da-DK" altLang="da-DK"/>
              <a:pPr>
                <a:defRPr/>
              </a:pPr>
              <a:t>08-11-2016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096609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6588" y="822325"/>
            <a:ext cx="7713662" cy="1017588"/>
          </a:xfrm>
        </p:spPr>
        <p:txBody>
          <a:bodyPr/>
          <a:lstStyle/>
          <a:p>
            <a:r>
              <a:rPr lang="en-US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636588" y="2178050"/>
            <a:ext cx="3930650" cy="3559175"/>
          </a:xfrm>
        </p:spPr>
        <p:txBody>
          <a:bodyPr/>
          <a:lstStyle/>
          <a:p>
            <a:pPr lvl="0"/>
            <a:r>
              <a:rPr lang="en-US" smtClean="0"/>
              <a:t>Klik for at redigere teksttypografierne i masteren</a:t>
            </a:r>
          </a:p>
          <a:p>
            <a:pPr lvl="1"/>
            <a:r>
              <a:rPr lang="en-US" smtClean="0"/>
              <a:t>Andet niveau</a:t>
            </a:r>
          </a:p>
          <a:p>
            <a:pPr lvl="2"/>
            <a:r>
              <a:rPr lang="en-US" smtClean="0"/>
              <a:t>Tredje niveau</a:t>
            </a:r>
          </a:p>
          <a:p>
            <a:pPr lvl="3"/>
            <a:r>
              <a:rPr lang="en-US" smtClean="0"/>
              <a:t>Fjerde niveau</a:t>
            </a:r>
          </a:p>
          <a:p>
            <a:pPr lvl="4"/>
            <a:r>
              <a:rPr lang="en-US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719638" y="2178050"/>
            <a:ext cx="3930650" cy="3559175"/>
          </a:xfrm>
        </p:spPr>
        <p:txBody>
          <a:bodyPr/>
          <a:lstStyle/>
          <a:p>
            <a:pPr lvl="0"/>
            <a:r>
              <a:rPr lang="en-US" smtClean="0"/>
              <a:t>Klik for at redigere teksttypografierne i masteren</a:t>
            </a:r>
          </a:p>
          <a:p>
            <a:pPr lvl="1"/>
            <a:r>
              <a:rPr lang="en-US" smtClean="0"/>
              <a:t>Andet niveau</a:t>
            </a:r>
          </a:p>
          <a:p>
            <a:pPr lvl="2"/>
            <a:r>
              <a:rPr lang="en-US" smtClean="0"/>
              <a:t>Tredje niveau</a:t>
            </a:r>
          </a:p>
          <a:p>
            <a:pPr lvl="3"/>
            <a:r>
              <a:rPr lang="en-US" smtClean="0"/>
              <a:t>Fjerde niveau</a:t>
            </a:r>
          </a:p>
          <a:p>
            <a:pPr lvl="4"/>
            <a:r>
              <a:rPr lang="en-US" smtClean="0"/>
              <a:t>Femte niveau</a:t>
            </a:r>
            <a:endParaRPr lang="da-DK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3DE965-852C-4B74-BAB9-7C5624C38683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1"/>
          </p:nvPr>
        </p:nvSpPr>
        <p:spPr>
          <a:xfrm>
            <a:off x="1617663" y="6359525"/>
            <a:ext cx="1889125" cy="454025"/>
          </a:xfrm>
          <a:prstGeom prst="rect">
            <a:avLst/>
          </a:prstGeom>
        </p:spPr>
        <p:txBody>
          <a:bodyPr/>
          <a:lstStyle>
            <a:lvl1pPr algn="r" eaLnBrk="1" hangingPunct="1">
              <a:spcBef>
                <a:spcPct val="5000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fld id="{30C981A0-7FFD-43D7-B788-CD3C488743FE}" type="datetime1">
              <a:rPr lang="da-DK" altLang="da-DK"/>
              <a:pPr>
                <a:defRPr/>
              </a:pPr>
              <a:t>08-11-2016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69883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1874C-E4ED-4CA8-9F6E-1CF5CA4F91B9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43275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37701-ADF5-4810-A146-B63A32234BA7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87718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6588" y="2178050"/>
            <a:ext cx="3930650" cy="355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2178050"/>
            <a:ext cx="3930650" cy="355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98F7D-1F85-4F3F-BB90-E9FA980ED798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42878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FB210-6A1B-4287-83B4-C4C78933258D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35762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F354E-5AD8-425F-A7D5-C349BFE4EC9E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542917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BE593-A263-4F38-B41C-D93E2EBCBF1D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9012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309336-97FE-48E7-82C2-5F68D460440C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1"/>
          </p:nvPr>
        </p:nvSpPr>
        <p:spPr>
          <a:xfrm>
            <a:off x="1617663" y="6359525"/>
            <a:ext cx="1889125" cy="454025"/>
          </a:xfrm>
          <a:prstGeom prst="rect">
            <a:avLst/>
          </a:prstGeom>
        </p:spPr>
        <p:txBody>
          <a:bodyPr/>
          <a:lstStyle>
            <a:lvl1pPr algn="r" eaLnBrk="1" hangingPunct="1">
              <a:spcBef>
                <a:spcPct val="5000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fld id="{68CE036B-85AF-4462-92BE-B6F1F25FB454}" type="datetime1">
              <a:rPr lang="da-DK" altLang="da-DK"/>
              <a:pPr>
                <a:defRPr/>
              </a:pPr>
              <a:t>08-11-2016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042421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DE4888-B330-4C51-ACEF-A0707095C36B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1"/>
          </p:nvPr>
        </p:nvSpPr>
        <p:spPr>
          <a:xfrm>
            <a:off x="1617663" y="6359525"/>
            <a:ext cx="1889125" cy="454025"/>
          </a:xfrm>
          <a:prstGeom prst="rect">
            <a:avLst/>
          </a:prstGeom>
        </p:spPr>
        <p:txBody>
          <a:bodyPr/>
          <a:lstStyle>
            <a:lvl1pPr algn="r" eaLnBrk="1" hangingPunct="1">
              <a:spcBef>
                <a:spcPct val="5000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fld id="{2ACB20C2-93FD-4DE6-BBE6-23B252D51AED}" type="datetime1">
              <a:rPr lang="da-DK" altLang="da-DK"/>
              <a:pPr>
                <a:defRPr/>
              </a:pPr>
              <a:t>08-11-2016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06820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7439 master rød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36588" y="822325"/>
            <a:ext cx="77136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62" tIns="43630" rIns="87262" bIns="4363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588" y="2178050"/>
            <a:ext cx="801370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62" tIns="43630" rIns="87262" bIns="436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99500" y="3314700"/>
            <a:ext cx="492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62" tIns="43630" rIns="87262" bIns="4363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300" smtClean="0"/>
            </a:lvl1pPr>
          </a:lstStyle>
          <a:p>
            <a:pPr>
              <a:defRPr/>
            </a:pPr>
            <a:fld id="{6D392A37-0526-48DB-BE6B-40FA79E39174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1030" name="Rectangle 20"/>
          <p:cNvSpPr>
            <a:spLocks noChangeArrowheads="1"/>
          </p:cNvSpPr>
          <p:nvPr/>
        </p:nvSpPr>
        <p:spPr bwMode="auto">
          <a:xfrm>
            <a:off x="431800" y="6329363"/>
            <a:ext cx="1682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466" tIns="41733" rIns="83466" bIns="41733">
            <a:spAutoFit/>
          </a:bodyPr>
          <a:lstStyle>
            <a:lvl1pPr defTabSz="8350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350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350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350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350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8350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8350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8350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8350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da-DK" altLang="da-DK" sz="900" smtClean="0"/>
          </a:p>
        </p:txBody>
      </p:sp>
      <p:sp>
        <p:nvSpPr>
          <p:cNvPr id="1032" name="Rectangle 35"/>
          <p:cNvSpPr>
            <a:spLocks noChangeArrowheads="1"/>
          </p:cNvSpPr>
          <p:nvPr/>
        </p:nvSpPr>
        <p:spPr bwMode="auto">
          <a:xfrm>
            <a:off x="838200" y="5486400"/>
            <a:ext cx="746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da-DK" altLang="da-DK" smtClean="0"/>
          </a:p>
        </p:txBody>
      </p:sp>
      <p:sp>
        <p:nvSpPr>
          <p:cNvPr id="1033" name="Rectangle 45"/>
          <p:cNvSpPr>
            <a:spLocks noChangeArrowheads="1"/>
          </p:cNvSpPr>
          <p:nvPr/>
        </p:nvSpPr>
        <p:spPr bwMode="auto">
          <a:xfrm>
            <a:off x="666750" y="4838700"/>
            <a:ext cx="73406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da-DK" altLang="da-DK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6" r:id="rId8"/>
    <p:sldLayoutId id="2147484047" r:id="rId9"/>
    <p:sldLayoutId id="2147484048" r:id="rId10"/>
    <p:sldLayoutId id="2147484049" r:id="rId11"/>
    <p:sldLayoutId id="2147484050" r:id="rId12"/>
  </p:sldLayoutIdLst>
  <p:hf hdr="0" ftr="0"/>
  <p:txStyles>
    <p:titleStyle>
      <a:lvl1pPr algn="l" defTabSz="873125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873125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73125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73125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73125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73125" rtl="0" fontAlgn="base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914400" algn="l" defTabSz="873125" rtl="0" fontAlgn="base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371600" algn="l" defTabSz="873125" rtl="0" fontAlgn="base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828800" algn="l" defTabSz="873125" rtl="0" fontAlgn="base">
        <a:lnSpc>
          <a:spcPts val="3463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327025" indent="-327025" algn="l" defTabSz="873125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09613" indent="-271463" algn="l" defTabSz="873125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ＭＳ Ｐゴシック" charset="-128"/>
        </a:defRPr>
      </a:lvl2pPr>
      <a:lvl3pPr marL="1090613" indent="-217488" algn="l" defTabSz="873125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3pPr>
      <a:lvl4pPr marL="1527175" indent="-217488" algn="l" defTabSz="873125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charset="-128"/>
        </a:defRPr>
      </a:lvl4pPr>
      <a:lvl5pPr marL="1963738" indent="-219075" algn="l" defTabSz="873125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-128"/>
        </a:defRPr>
      </a:lvl5pPr>
      <a:lvl6pPr marL="2420938" indent="-219075" algn="l" defTabSz="873125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-128"/>
        </a:defRPr>
      </a:lvl6pPr>
      <a:lvl7pPr marL="2878138" indent="-219075" algn="l" defTabSz="873125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-128"/>
        </a:defRPr>
      </a:lvl7pPr>
      <a:lvl8pPr marL="3335338" indent="-219075" algn="l" defTabSz="873125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-128"/>
        </a:defRPr>
      </a:lvl8pPr>
      <a:lvl9pPr marL="3792538" indent="-219075" algn="l" defTabSz="873125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7439 fors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631825" y="1700213"/>
            <a:ext cx="7685088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66" tIns="41733" rIns="83466" bIns="41733">
            <a:spAutoFit/>
          </a:bodyPr>
          <a:lstStyle>
            <a:lvl1pPr defTabSz="835025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35025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35025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35025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35025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35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a-DK" altLang="da-DK" sz="4800"/>
              <a:t>Nyborg 28. oktober 2016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da-DK" altLang="da-DK" sz="28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a-DK" altLang="da-DK" sz="2800"/>
              <a:t>Psykiater Mette Riis Søgaard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a-DK" altLang="da-DK" sz="2800"/>
              <a:t>Team for Selvmordsforebyggelse - Odense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52513"/>
            <a:ext cx="7713662" cy="571500"/>
          </a:xfrm>
        </p:spPr>
        <p:txBody>
          <a:bodyPr/>
          <a:lstStyle/>
          <a:p>
            <a:r>
              <a:rPr lang="da-DK" altLang="da-DK" sz="3200" smtClean="0">
                <a:ea typeface="ＭＳ Ｐゴシック" panose="020B0600070205080204" pitchFamily="34" charset="-128"/>
              </a:rPr>
              <a:t>De vigtigste risikofaktorer for selvmord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8013700" cy="4032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Tidligere selvmordsforsøg</a:t>
            </a: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Aktuel psykisk lidelse, herunder </a:t>
            </a:r>
            <a:r>
              <a:rPr lang="da-DK" altLang="da-DK" sz="2000" u="sng" smtClean="0">
                <a:ea typeface="ＭＳ Ｐゴシック" panose="020B0600070205080204" pitchFamily="34" charset="-128"/>
              </a:rPr>
              <a:t>misbrug</a:t>
            </a:r>
            <a:r>
              <a:rPr lang="da-DK" altLang="da-DK" sz="2000" smtClean="0"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Detaljerede planer for selvmord</a:t>
            </a: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Nydiagnosticeret alvorlig fysisk sygdom</a:t>
            </a: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Tab af funktionsniveau</a:t>
            </a: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Udskrivelse fra sygehusafdeling inden for de seneste uger</a:t>
            </a: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Nyligt tab af nærtstående, specielt ved selvmord i familien  </a:t>
            </a: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Tab af værdighed</a:t>
            </a: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Ensomhed – significant other!</a:t>
            </a: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Impulsregulering / handle spontant</a:t>
            </a: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Smerter</a:t>
            </a: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Dårlig søvn</a:t>
            </a:r>
          </a:p>
          <a:p>
            <a:pPr>
              <a:lnSpc>
                <a:spcPct val="90000"/>
              </a:lnSpc>
            </a:pPr>
            <a:endParaRPr lang="da-DK" altLang="da-DK" sz="170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36588" y="822325"/>
            <a:ext cx="7713662" cy="735013"/>
          </a:xfrm>
        </p:spPr>
        <p:txBody>
          <a:bodyPr/>
          <a:lstStyle/>
          <a:p>
            <a:r>
              <a:rPr lang="da-DK" altLang="da-DK" sz="3200" smtClean="0">
                <a:ea typeface="ＭＳ Ｐゴシック" panose="020B0600070205080204" pitchFamily="34" charset="-128"/>
              </a:rPr>
              <a:t>Udløsende faktorer for selvmordsforsøg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Kriser og tab (kæreste, veninder, skilsmisse, sportsskade)</a:t>
            </a: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Ændret livssituation (mister selvbestemmelse)</a:t>
            </a: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Skam og nederlagsfølelse (ikke lever op til egne forventninger)</a:t>
            </a: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Overgreb (fysiske, psykiske og seksuelle)</a:t>
            </a: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Ønske om fred (situationen er uoverskuelig)</a:t>
            </a: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Håbløshed, hjælpeløshed og tunnelsyn</a:t>
            </a: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Hævn (de har gjort mig så ondt så nu skal de få mærke)</a:t>
            </a: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Testning af andres følelser (holder de af mig?)</a:t>
            </a: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Skyldfølelse (kan ikke se andre i øjnene).</a:t>
            </a:r>
          </a:p>
          <a:p>
            <a:pPr>
              <a:lnSpc>
                <a:spcPct val="90000"/>
              </a:lnSpc>
            </a:pPr>
            <a:endParaRPr lang="da-DK" altLang="da-DK" sz="200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ktangel 1"/>
          <p:cNvSpPr>
            <a:spLocks noChangeArrowheads="1"/>
          </p:cNvSpPr>
          <p:nvPr/>
        </p:nvSpPr>
        <p:spPr bwMode="auto">
          <a:xfrm>
            <a:off x="3535363" y="3244850"/>
            <a:ext cx="204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da-DK" altLang="da-DK" sz="240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205038"/>
            <a:ext cx="3684587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kstboks 1"/>
          <p:cNvSpPr txBox="1">
            <a:spLocks noChangeArrowheads="1"/>
          </p:cNvSpPr>
          <p:nvPr/>
        </p:nvSpPr>
        <p:spPr bwMode="auto">
          <a:xfrm>
            <a:off x="611188" y="1052513"/>
            <a:ext cx="7777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2800" b="1"/>
              <a:t>Vind tid – selvmordsønsker er ambivalente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08050"/>
            <a:ext cx="7713663" cy="1017588"/>
          </a:xfrm>
        </p:spPr>
        <p:txBody>
          <a:bodyPr/>
          <a:lstStyle/>
          <a:p>
            <a:r>
              <a:rPr lang="da-DK" altLang="da-DK" sz="3200" smtClean="0">
                <a:ea typeface="ＭＳ Ｐゴシック" panose="020B0600070205080204" pitchFamily="34" charset="-128"/>
              </a:rPr>
              <a:t>Basale elementer i kommunikationen med den selvmordstruede</a:t>
            </a:r>
            <a:r>
              <a:rPr lang="da-DK" altLang="da-DK" smtClean="0">
                <a:ea typeface="ＭＳ Ｐゴシック" panose="020B0600070205080204" pitchFamily="34" charset="-128"/>
              </a:rPr>
              <a:t>	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Vind tid – selvmordsønsker er ambivalente</a:t>
            </a: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Anerkend følelser, men accepter </a:t>
            </a:r>
            <a:r>
              <a:rPr lang="da-DK" altLang="da-DK" sz="2000" u="sng" smtClean="0">
                <a:ea typeface="ＭＳ Ｐゴシック" panose="020B0600070205080204" pitchFamily="34" charset="-128"/>
              </a:rPr>
              <a:t>aldrig</a:t>
            </a:r>
            <a:r>
              <a:rPr lang="da-DK" altLang="da-DK" sz="2000" smtClean="0">
                <a:ea typeface="ＭＳ Ｐゴシック" panose="020B0600070205080204" pitchFamily="34" charset="-128"/>
              </a:rPr>
              <a:t> selvmord som en løsning</a:t>
            </a: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Giv ansvaret tilbage – det er </a:t>
            </a:r>
            <a:r>
              <a:rPr lang="da-DK" altLang="da-DK" sz="2000" u="sng" smtClean="0">
                <a:ea typeface="ＭＳ Ｐゴシック" panose="020B0600070205080204" pitchFamily="34" charset="-128"/>
              </a:rPr>
              <a:t>aldrig</a:t>
            </a:r>
            <a:r>
              <a:rPr lang="da-DK" altLang="da-DK" sz="2000" smtClean="0">
                <a:ea typeface="ＭＳ Ｐゴシック" panose="020B0600070205080204" pitchFamily="34" charset="-128"/>
              </a:rPr>
              <a:t> dit ansvar</a:t>
            </a: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Styrk kommunikation og menneskelig kontakt</a:t>
            </a: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Reducer psykisk ubehag</a:t>
            </a: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Indgiv håb</a:t>
            </a: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Modvirk ”tunnelsyn” gennem uddybende og opklarende spørgsmål</a:t>
            </a: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Hjælp til problemløsning – praktiske såvel som psykiske</a:t>
            </a: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Kend dine handle- og henvisningsmuligheder</a:t>
            </a: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Der kan være brug for lægelig/psykiatrisk vurdering</a:t>
            </a:r>
          </a:p>
          <a:p>
            <a:pPr>
              <a:lnSpc>
                <a:spcPct val="90000"/>
              </a:lnSpc>
            </a:pPr>
            <a:endParaRPr lang="da-DK" altLang="da-DK" sz="200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sz="2800" smtClean="0">
                <a:ea typeface="ＭＳ Ｐゴシック" panose="020B0600070205080204" pitchFamily="34" charset="-128"/>
              </a:rPr>
              <a:t>Er personen jeg taler med selvmordstruet?</a:t>
            </a:r>
          </a:p>
        </p:txBody>
      </p:sp>
      <p:sp>
        <p:nvSpPr>
          <p:cNvPr id="28675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altLang="da-DK" b="1" smtClean="0">
                <a:ea typeface="ＭＳ Ｐゴシック" panose="020B0600070205080204" pitchFamily="34" charset="-128"/>
              </a:rPr>
              <a:t>Denne viden kan du kun få ved at spørge, åbent, direkte og helt konkret</a:t>
            </a:r>
          </a:p>
          <a:p>
            <a:pPr lvl="1"/>
            <a:r>
              <a:rPr lang="da-DK" altLang="da-DK" sz="1600" smtClean="0">
                <a:ea typeface="ＭＳ Ｐゴシック" panose="020B0600070205080204" pitchFamily="34" charset="-128"/>
              </a:rPr>
              <a:t>”Jeg sidder og tænker på – har du selvmordstanker?”</a:t>
            </a:r>
          </a:p>
          <a:p>
            <a:pPr lvl="1"/>
            <a:r>
              <a:rPr lang="da-DK" altLang="da-DK" sz="1600" smtClean="0">
                <a:ea typeface="ＭＳ Ｐゴシック" panose="020B0600070205080204" pitchFamily="34" charset="-128"/>
              </a:rPr>
              <a:t>”Har du tidligere forsøgt selvmord? Hvor længe siden er det?”</a:t>
            </a:r>
          </a:p>
          <a:p>
            <a:pPr lvl="1"/>
            <a:r>
              <a:rPr lang="da-DK" altLang="da-DK" sz="1600" smtClean="0">
                <a:ea typeface="ＭＳ Ｐゴシック" panose="020B0600070205080204" pitchFamily="34" charset="-128"/>
              </a:rPr>
              <a:t>”Hvordan forsøgte du selvmord?”</a:t>
            </a:r>
          </a:p>
          <a:p>
            <a:pPr lvl="1">
              <a:buFontTx/>
              <a:buNone/>
            </a:pPr>
            <a:endParaRPr lang="da-DK" altLang="da-DK" smtClean="0">
              <a:ea typeface="ＭＳ Ｐゴシック" panose="020B0600070205080204" pitchFamily="34" charset="-128"/>
            </a:endParaRPr>
          </a:p>
          <a:p>
            <a:r>
              <a:rPr lang="da-DK" altLang="da-DK" b="1" smtClean="0">
                <a:ea typeface="ＭＳ Ｐゴシック" panose="020B0600070205080204" pitchFamily="34" charset="-128"/>
              </a:rPr>
              <a:t>Spørg til tanker, planer og handlinger</a:t>
            </a:r>
          </a:p>
          <a:p>
            <a:pPr lvl="1"/>
            <a:r>
              <a:rPr lang="da-DK" altLang="da-DK" sz="1600" smtClean="0">
                <a:ea typeface="ＭＳ Ｐゴシック" panose="020B0600070205080204" pitchFamily="34" charset="-128"/>
              </a:rPr>
              <a:t>”Fortæl mig dine tanker lige nu? Hvad har du tænkt dig at gøre? Hvad har du gjort? Hvad har du taget? Hvor meget?”</a:t>
            </a:r>
          </a:p>
          <a:p>
            <a:pPr lvl="1">
              <a:buFontTx/>
              <a:buNone/>
            </a:pPr>
            <a:endParaRPr lang="da-DK" altLang="da-DK" smtClean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r>
              <a:rPr lang="da-DK" altLang="da-DK" sz="1600" b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Husk du ved ingenting før du har spurgt – spørg og lad være med at antage.</a:t>
            </a:r>
          </a:p>
        </p:txBody>
      </p:sp>
      <p:sp>
        <p:nvSpPr>
          <p:cNvPr id="28676" name="Pladsholder til dias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B94C4A-4358-4708-8A02-130C2AC29D0D}" type="slidenum">
              <a:rPr lang="da-DK" altLang="da-DK" sz="13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da-DK" altLang="da-DK" sz="1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sz="3200" smtClean="0">
                <a:ea typeface="ＭＳ Ｐゴシック" panose="020B0600070205080204" pitchFamily="34" charset="-128"/>
              </a:rPr>
              <a:t>Det vigtigste er, at man tør tage samtalen</a:t>
            </a:r>
          </a:p>
        </p:txBody>
      </p:sp>
      <p:sp>
        <p:nvSpPr>
          <p:cNvPr id="14339" name="Pladsholder til indhold 2"/>
          <p:cNvSpPr>
            <a:spLocks noGrp="1"/>
          </p:cNvSpPr>
          <p:nvPr>
            <p:ph idx="1"/>
          </p:nvPr>
        </p:nvSpPr>
        <p:spPr>
          <a:xfrm>
            <a:off x="636588" y="1989138"/>
            <a:ext cx="8013700" cy="4125912"/>
          </a:xfrm>
        </p:spPr>
        <p:txBody>
          <a:bodyPr/>
          <a:lstStyle/>
          <a:p>
            <a:pPr>
              <a:defRPr/>
            </a:pPr>
            <a:endParaRPr lang="da-DK" altLang="da-DK" sz="2000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da-DK" altLang="da-DK" sz="2000" dirty="0" smtClean="0">
                <a:ea typeface="ＭＳ Ｐゴシック" pitchFamily="34" charset="-128"/>
              </a:rPr>
              <a:t>Det kan være muligt at tale en selvmordstruet person fra høj til medium eller lav risiko.</a:t>
            </a:r>
          </a:p>
          <a:p>
            <a:pPr>
              <a:defRPr/>
            </a:pPr>
            <a:endParaRPr lang="da-DK" altLang="da-DK" sz="2000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da-DK" altLang="da-DK" sz="2000" dirty="0">
                <a:ea typeface="ＭＳ Ｐゴシック" pitchFamily="34" charset="-128"/>
              </a:rPr>
              <a:t>S</a:t>
            </a:r>
            <a:r>
              <a:rPr lang="da-DK" altLang="da-DK" sz="2000" dirty="0" smtClean="0">
                <a:ea typeface="ＭＳ Ｐゴシック" pitchFamily="34" charset="-128"/>
              </a:rPr>
              <a:t>amtale i sig selv kan reducere psykisk ubehag og selvmordsimpulser.</a:t>
            </a:r>
          </a:p>
          <a:p>
            <a:pPr marL="0" indent="0">
              <a:buFontTx/>
              <a:buNone/>
              <a:defRPr/>
            </a:pPr>
            <a:endParaRPr lang="da-DK" altLang="da-DK" sz="2000" dirty="0">
              <a:ea typeface="ＭＳ Ｐゴシック" pitchFamily="34" charset="-128"/>
            </a:endParaRPr>
          </a:p>
          <a:p>
            <a:pPr marL="0" indent="0" algn="ctr">
              <a:buFontTx/>
              <a:buNone/>
              <a:defRPr/>
            </a:pPr>
            <a:endParaRPr lang="da-DK" altLang="da-DK" sz="2000" dirty="0" smtClean="0">
              <a:ea typeface="ＭＳ Ｐゴシック" pitchFamily="34" charset="-128"/>
            </a:endParaRPr>
          </a:p>
        </p:txBody>
      </p:sp>
      <p:sp>
        <p:nvSpPr>
          <p:cNvPr id="29700" name="Pladsholder til dias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9433EB-4311-48B2-9A3D-6A20BF747811}" type="slidenum">
              <a:rPr lang="da-DK" altLang="da-DK" sz="13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da-DK" altLang="da-DK" sz="130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365625"/>
            <a:ext cx="36004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altLang="da-DK" smtClean="0">
                <a:ea typeface="ＭＳ Ｐゴシック" panose="020B0600070205080204" pitchFamily="34" charset="-128"/>
              </a:rPr>
              <a:t>Vurdering af den specifikke risiko </a:t>
            </a:r>
            <a:br>
              <a:rPr lang="da-DK" altLang="da-DK" smtClean="0">
                <a:ea typeface="ＭＳ Ｐゴシック" panose="020B0600070205080204" pitchFamily="34" charset="-128"/>
              </a:rPr>
            </a:br>
            <a:r>
              <a:rPr lang="da-DK" altLang="da-DK" smtClean="0">
                <a:ea typeface="ＭＳ Ｐゴシック" panose="020B0600070205080204" pitchFamily="34" charset="-128"/>
              </a:rPr>
              <a:t>Lav – Medium – Højt truet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da-DK" smtClean="0">
                <a:ea typeface="ＭＳ Ｐゴシック" panose="020B0600070205080204" pitchFamily="34" charset="-128"/>
              </a:rPr>
              <a:t>Omstændighederne omkring aktuelle forsøg/tanker/planer</a:t>
            </a:r>
          </a:p>
          <a:p>
            <a:r>
              <a:rPr lang="da-DK" altLang="da-DK" smtClean="0">
                <a:ea typeface="ＭＳ Ｐゴシック" panose="020B0600070205080204" pitchFamily="34" charset="-128"/>
              </a:rPr>
              <a:t>Den nærmeste tid op til selvmordsforsøget/tankerne/aktuel stressbelastning</a:t>
            </a:r>
          </a:p>
          <a:p>
            <a:r>
              <a:rPr lang="da-DK" altLang="da-DK" smtClean="0">
                <a:ea typeface="ＭＳ Ｐゴシック" panose="020B0600070205080204" pitchFamily="34" charset="-128"/>
              </a:rPr>
              <a:t>Tidligere selvmordsadfærd</a:t>
            </a:r>
          </a:p>
          <a:p>
            <a:r>
              <a:rPr lang="da-DK" altLang="da-DK" smtClean="0">
                <a:ea typeface="ＭＳ Ｐゴシック" panose="020B0600070205080204" pitchFamily="34" charset="-128"/>
              </a:rPr>
              <a:t>Indre ressourcer/mestringsevner</a:t>
            </a:r>
          </a:p>
          <a:p>
            <a:r>
              <a:rPr lang="da-DK" altLang="da-DK" smtClean="0">
                <a:ea typeface="ＭＳ Ｐゴシック" panose="020B0600070205080204" pitchFamily="34" charset="-128"/>
              </a:rPr>
              <a:t>Ydre ressourcer i form af eks. netværk</a:t>
            </a:r>
          </a:p>
          <a:p>
            <a:r>
              <a:rPr lang="da-DK" altLang="da-DK" smtClean="0">
                <a:ea typeface="ＭＳ Ｐゴシック" panose="020B0600070205080204" pitchFamily="34" charset="-128"/>
              </a:rPr>
              <a:t>Planer for fremtiden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836613"/>
            <a:ext cx="8280400" cy="576262"/>
          </a:xfrm>
        </p:spPr>
        <p:txBody>
          <a:bodyPr/>
          <a:lstStyle/>
          <a:p>
            <a:r>
              <a:rPr lang="da-DK" altLang="da-DK" sz="3200" smtClean="0">
                <a:ea typeface="ＭＳ Ｐゴシック" panose="020B0600070205080204" pitchFamily="34" charset="-128"/>
              </a:rPr>
              <a:t>Selvmordsintentionen – konkrete spørgsmål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6588" y="1916113"/>
            <a:ext cx="8013700" cy="38211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Har du haft selvmordtanker?</a:t>
            </a: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Har du selvmordstanker nu?</a:t>
            </a: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Er det noget du har tænkt på ofte?</a:t>
            </a: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Hvor ofte? Gennem hvor lang tid?</a:t>
            </a: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Har du haft selvmordsplaner? Har du det nu?</a:t>
            </a: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Hvad har du konkret tænkt på?</a:t>
            </a: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Hvilke metoder har du overvejet at gøre brug af?</a:t>
            </a: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Har du overvejet hvor farlig metoden er?</a:t>
            </a: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Har du truffet nogle forberedelser? </a:t>
            </a: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Hvem skal finde dig?</a:t>
            </a: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Hvem skal ikke finde dig?</a:t>
            </a:r>
          </a:p>
          <a:p>
            <a:pPr>
              <a:lnSpc>
                <a:spcPct val="90000"/>
              </a:lnSpc>
            </a:pPr>
            <a:endParaRPr lang="da-DK" altLang="da-DK" sz="170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36588" y="620713"/>
            <a:ext cx="7713662" cy="863600"/>
          </a:xfrm>
        </p:spPr>
        <p:txBody>
          <a:bodyPr/>
          <a:lstStyle/>
          <a:p>
            <a:r>
              <a:rPr lang="da-DK" altLang="da-DK" sz="3200" smtClean="0">
                <a:ea typeface="ＭＳ Ｐゴシック" panose="020B0600070205080204" pitchFamily="34" charset="-128"/>
              </a:rPr>
              <a:t>Tegn på akut selvmordsfare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6588" y="1844675"/>
            <a:ext cx="8013700" cy="4032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a-DK" altLang="da-DK" sz="1800" smtClean="0">
                <a:ea typeface="ＭＳ Ｐゴシック" panose="020B0600070205080204" pitchFamily="34" charset="-128"/>
              </a:rPr>
              <a:t>Personen fremsætter fortsat tanker og ønsker om selvmord og er ude af stand til at tage afstand fra disse</a:t>
            </a:r>
            <a:br>
              <a:rPr lang="da-DK" altLang="da-DK" sz="1800" smtClean="0">
                <a:ea typeface="ＭＳ Ｐゴシック" panose="020B0600070205080204" pitchFamily="34" charset="-128"/>
              </a:rPr>
            </a:br>
            <a:endParaRPr lang="da-DK" altLang="da-DK" sz="1800" smtClean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da-DK" altLang="da-DK" sz="1800" smtClean="0">
                <a:ea typeface="ＭＳ Ｐゴシック" panose="020B0600070205080204" pitchFamily="34" charset="-128"/>
              </a:rPr>
              <a:t>Personen gør aktive forsøg på at komme til at foretage selvmordshandlinger</a:t>
            </a:r>
            <a:br>
              <a:rPr lang="da-DK" altLang="da-DK" sz="1800" smtClean="0">
                <a:ea typeface="ＭＳ Ｐゴシック" panose="020B0600070205080204" pitchFamily="34" charset="-128"/>
              </a:rPr>
            </a:br>
            <a:endParaRPr lang="da-DK" altLang="da-DK" sz="1800" smtClean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da-DK" altLang="da-DK" sz="1800" smtClean="0">
                <a:ea typeface="ＭＳ Ｐゴシック" panose="020B0600070205080204" pitchFamily="34" charset="-128"/>
              </a:rPr>
              <a:t>Personen virker stærkt psykisk ustabil og udviser f.eks svingende sindstilstand med affektudbrud og apati</a:t>
            </a:r>
            <a:br>
              <a:rPr lang="da-DK" altLang="da-DK" sz="1800" smtClean="0">
                <a:ea typeface="ＭＳ Ｐゴシック" panose="020B0600070205080204" pitchFamily="34" charset="-128"/>
              </a:rPr>
            </a:br>
            <a:endParaRPr lang="da-DK" altLang="da-DK" sz="1800" smtClean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da-DK" altLang="da-DK" sz="1800" smtClean="0">
                <a:ea typeface="ＭＳ Ｐゴシック" panose="020B0600070205080204" pitchFamily="34" charset="-128"/>
              </a:rPr>
              <a:t>Personen er præget af stærk håbløshedsfølelse</a:t>
            </a:r>
            <a:br>
              <a:rPr lang="da-DK" altLang="da-DK" sz="1800" smtClean="0">
                <a:ea typeface="ＭＳ Ｐゴシック" panose="020B0600070205080204" pitchFamily="34" charset="-128"/>
              </a:rPr>
            </a:br>
            <a:endParaRPr lang="da-DK" altLang="da-DK" sz="1800" smtClean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da-DK" altLang="da-DK" sz="1800" smtClean="0">
                <a:ea typeface="ＭＳ Ｐゴシック" panose="020B0600070205080204" pitchFamily="34" charset="-128"/>
              </a:rPr>
              <a:t>Pårørende har stærk fornemmelse af, at personen har stærke selvmordsimpulser, selv om personen benægter dette</a:t>
            </a:r>
          </a:p>
          <a:p>
            <a:pPr>
              <a:lnSpc>
                <a:spcPct val="80000"/>
              </a:lnSpc>
            </a:pPr>
            <a:endParaRPr lang="da-DK" altLang="da-DK" sz="1800" smtClean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da-DK" altLang="da-DK" sz="1800" smtClean="0">
                <a:ea typeface="ＭＳ Ｐゴシック" panose="020B0600070205080204" pitchFamily="34" charset="-128"/>
              </a:rPr>
              <a:t>Personen har for nyligt foretaget selvmordsforsøg, eller haft påtrængende selvmordstanker</a:t>
            </a:r>
            <a:br>
              <a:rPr lang="da-DK" altLang="da-DK" sz="1800" smtClean="0">
                <a:ea typeface="ＭＳ Ｐゴシック" panose="020B0600070205080204" pitchFamily="34" charset="-128"/>
              </a:rPr>
            </a:br>
            <a:endParaRPr lang="da-DK" altLang="da-DK" sz="180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36588" y="822325"/>
            <a:ext cx="7713662" cy="735013"/>
          </a:xfrm>
        </p:spPr>
        <p:txBody>
          <a:bodyPr/>
          <a:lstStyle/>
          <a:p>
            <a:r>
              <a:rPr lang="da-DK" altLang="da-DK" smtClean="0">
                <a:ea typeface="ＭＳ Ｐゴシック" panose="020B0600070205080204" pitchFamily="34" charset="-128"/>
              </a:rPr>
              <a:t>Akut selvmordstruet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Når personen fortæller eller viser tegn på at være i færd med et selvmordsforsøg under samtalen; eks. fortæller at pillerne er taget eller at han/hun har skåret sig, eller står et sted, hvor andre selvdestruktive handlinger er mulige.</a:t>
            </a:r>
          </a:p>
          <a:p>
            <a:pPr>
              <a:lnSpc>
                <a:spcPct val="90000"/>
              </a:lnSpc>
            </a:pPr>
            <a:endParaRPr lang="da-DK" altLang="da-DK" sz="20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a-DK" altLang="da-DK" sz="2000" b="1" smtClean="0">
                <a:ea typeface="ＭＳ Ｐゴシック" panose="020B0600070205080204" pitchFamily="34" charset="-128"/>
              </a:rPr>
              <a:t>Eller</a:t>
            </a:r>
          </a:p>
          <a:p>
            <a:pPr>
              <a:lnSpc>
                <a:spcPct val="90000"/>
              </a:lnSpc>
              <a:buFontTx/>
              <a:buNone/>
            </a:pPr>
            <a:endParaRPr lang="da-DK" altLang="da-DK" sz="20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Hvis personen fortæller, at nu er beslutningen taget om at begå selvmord inden for de næste 48 timer og hvor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a-DK" altLang="da-DK" sz="2000" smtClean="0">
                <a:ea typeface="ＭＳ Ｐゴシック" panose="020B0600070205080204" pitchFamily="34" charset="-128"/>
              </a:rPr>
              <a:t>	TID, STED &amp; METODE er på plads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altLang="da-DK" smtClean="0">
                <a:ea typeface="ＭＳ Ｐゴシック" panose="020B0600070205080204" pitchFamily="34" charset="-128"/>
              </a:rPr>
              <a:t>Agenda</a:t>
            </a:r>
          </a:p>
        </p:txBody>
      </p:sp>
      <p:sp>
        <p:nvSpPr>
          <p:cNvPr id="4099" name="Undertitel 2"/>
          <p:cNvSpPr>
            <a:spLocks noGrp="1"/>
          </p:cNvSpPr>
          <p:nvPr>
            <p:ph type="subTitle" sz="quarter" idx="1"/>
          </p:nvPr>
        </p:nvSpPr>
        <p:spPr>
          <a:xfrm>
            <a:off x="611188" y="1700213"/>
            <a:ext cx="7866062" cy="4321175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da-DK" altLang="da-DK" sz="2000" dirty="0" smtClean="0"/>
              <a:t>20% af danske unge har alvorlige tegn på psykisk mistrivsel [1].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da-DK" altLang="da-DK" sz="2000" dirty="0" smtClean="0"/>
              <a:t>Mange </a:t>
            </a:r>
            <a:r>
              <a:rPr lang="da-DK" altLang="da-DK" sz="2000" dirty="0"/>
              <a:t>unge mennesker har på et tidspunkt tanker om </a:t>
            </a:r>
            <a:r>
              <a:rPr lang="da-DK" altLang="da-DK" sz="2000" dirty="0" smtClean="0"/>
              <a:t>selvmord.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da-DK" altLang="da-DK" sz="2000" dirty="0" smtClean="0"/>
              <a:t>Langt </a:t>
            </a:r>
            <a:r>
              <a:rPr lang="da-DK" altLang="da-DK" sz="2000" dirty="0"/>
              <a:t>de fleste </a:t>
            </a:r>
            <a:r>
              <a:rPr lang="da-DK" altLang="da-DK" sz="2000" dirty="0" smtClean="0"/>
              <a:t>ender </a:t>
            </a:r>
            <a:r>
              <a:rPr lang="da-DK" altLang="da-DK" sz="2000" dirty="0"/>
              <a:t>med ikke at tage deres eget </a:t>
            </a:r>
            <a:r>
              <a:rPr lang="da-DK" altLang="da-DK" sz="2000" dirty="0" smtClean="0"/>
              <a:t>liv, men tankerne er udtryk for mistrivsel.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da-DK" altLang="da-DK" sz="2000" dirty="0" smtClean="0"/>
          </a:p>
          <a:p>
            <a:pPr marL="438150" lvl="1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da-DK" altLang="da-DK" sz="2000" dirty="0"/>
              <a:t>	</a:t>
            </a:r>
            <a:r>
              <a:rPr lang="da-DK" altLang="da-DK" sz="2000" dirty="0" smtClean="0"/>
              <a:t>• Selvmordsadfærd</a:t>
            </a:r>
          </a:p>
          <a:p>
            <a:pPr marL="438150" lvl="1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da-DK" altLang="da-DK" sz="2000" dirty="0"/>
              <a:t>	</a:t>
            </a:r>
            <a:r>
              <a:rPr lang="da-DK" altLang="da-DK" sz="2000" dirty="0" smtClean="0"/>
              <a:t>• Selvskade</a:t>
            </a:r>
            <a:endParaRPr lang="da-DK" altLang="da-DK" sz="2000" dirty="0"/>
          </a:p>
          <a:p>
            <a:pPr marL="438150" lvl="1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da-DK" altLang="da-DK" sz="2000" dirty="0" smtClean="0"/>
              <a:t>	• Hvordan </a:t>
            </a:r>
            <a:r>
              <a:rPr lang="da-DK" altLang="da-DK" sz="2000" dirty="0"/>
              <a:t>tager vi den svære samtale?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da-DK" altLang="da-DK" sz="2000" dirty="0" smtClean="0"/>
              <a:t>		• Hvilke </a:t>
            </a:r>
            <a:r>
              <a:rPr lang="da-DK" altLang="da-DK" sz="2000" dirty="0"/>
              <a:t>handlemuligheder har vi</a:t>
            </a:r>
            <a:r>
              <a:rPr lang="da-DK" altLang="da-DK" sz="2000" dirty="0" smtClean="0"/>
              <a:t>?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da-DK" altLang="da-DK" sz="2000" dirty="0"/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da-DK" altLang="da-DK" sz="2000" dirty="0" smtClean="0"/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da-DK" altLang="da-DK" sz="2000" dirty="0"/>
          </a:p>
          <a:p>
            <a:pPr marL="0" indent="0">
              <a:buFontTx/>
              <a:buNone/>
              <a:defRPr/>
            </a:pPr>
            <a:endParaRPr lang="da-DK" altLang="da-DK" dirty="0" smtClean="0">
              <a:ea typeface="ＭＳ Ｐゴシック" pitchFamily="34" charset="-128"/>
            </a:endParaRPr>
          </a:p>
        </p:txBody>
      </p:sp>
      <p:sp>
        <p:nvSpPr>
          <p:cNvPr id="12292" name="Pladsholder til dato 3"/>
          <p:cNvSpPr>
            <a:spLocks noGrp="1"/>
          </p:cNvSpPr>
          <p:nvPr>
            <p:ph type="dt" sz="quarter" idx="4294967295"/>
          </p:nvPr>
        </p:nvSpPr>
        <p:spPr bwMode="auto">
          <a:xfrm>
            <a:off x="1617663" y="6021388"/>
            <a:ext cx="2809875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200"/>
              <a:t>[1] Statens Institut for Folkesundhed</a:t>
            </a:r>
          </a:p>
        </p:txBody>
      </p:sp>
      <p:sp>
        <p:nvSpPr>
          <p:cNvPr id="12293" name="Pladsholder til diasnumm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D1C50F-E41D-4569-B203-198AF2385A3D}" type="slidenum">
              <a:rPr lang="da-DK" altLang="da-DK" sz="13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da-DK" altLang="da-DK" sz="1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smtClean="0">
                <a:ea typeface="ＭＳ Ｐゴシック" panose="020B0600070205080204" pitchFamily="34" charset="-128"/>
              </a:rPr>
              <a:t>Akut selvmordstruet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6588" y="2349500"/>
            <a:ext cx="8013700" cy="3387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Bevar roen, tal roligt</a:t>
            </a:r>
            <a:br>
              <a:rPr lang="da-DK" altLang="da-DK" sz="2000" smtClean="0">
                <a:ea typeface="ＭＳ Ｐゴシック" panose="020B0600070205080204" pitchFamily="34" charset="-128"/>
              </a:rPr>
            </a:br>
            <a:endParaRPr lang="da-DK" altLang="da-DK" sz="20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Italesæt, at det er alvorligt, og at du gerne vil hjælpe</a:t>
            </a:r>
            <a:br>
              <a:rPr lang="da-DK" altLang="da-DK" sz="2000" smtClean="0">
                <a:ea typeface="ＭＳ Ｐゴシック" panose="020B0600070205080204" pitchFamily="34" charset="-128"/>
              </a:rPr>
            </a:br>
            <a:endParaRPr lang="da-DK" altLang="da-DK" sz="20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Få personen til at fjerne sig fra stedet, hvis muligt</a:t>
            </a:r>
            <a:br>
              <a:rPr lang="da-DK" altLang="da-DK" sz="2000" smtClean="0">
                <a:ea typeface="ＭＳ Ｐゴシック" panose="020B0600070205080204" pitchFamily="34" charset="-128"/>
              </a:rPr>
            </a:br>
            <a:endParaRPr lang="da-DK" altLang="da-DK" sz="20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Spørg hvad der er sket, siden denne forværring, giv dig tid</a:t>
            </a:r>
            <a:br>
              <a:rPr lang="da-DK" altLang="da-DK" sz="2000" smtClean="0">
                <a:ea typeface="ＭＳ Ｐゴシック" panose="020B0600070205080204" pitchFamily="34" charset="-128"/>
              </a:rPr>
            </a:br>
            <a:endParaRPr lang="da-DK" altLang="da-DK" sz="20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da-DK" altLang="da-DK" sz="2000" smtClean="0">
                <a:ea typeface="ＭＳ Ｐゴシック" panose="020B0600070205080204" pitchFamily="34" charset="-128"/>
              </a:rPr>
              <a:t>Hvis forsøget ER i gang; find ud af hvad der er gjort og ring 1-1-2</a:t>
            </a:r>
          </a:p>
          <a:p>
            <a:pPr>
              <a:lnSpc>
                <a:spcPct val="90000"/>
              </a:lnSpc>
            </a:pPr>
            <a:endParaRPr lang="da-DK" altLang="da-DK" sz="200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>
          <a:xfrm>
            <a:off x="636588" y="822325"/>
            <a:ext cx="7713662" cy="590550"/>
          </a:xfrm>
        </p:spPr>
        <p:txBody>
          <a:bodyPr/>
          <a:lstStyle/>
          <a:p>
            <a:r>
              <a:rPr lang="da-DK" altLang="da-DK" sz="3200" smtClean="0">
                <a:ea typeface="ＭＳ Ｐゴシック" panose="020B0600070205080204" pitchFamily="34" charset="-128"/>
              </a:rPr>
              <a:t>Særlig underretningspligt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36588" y="1844675"/>
            <a:ext cx="8013700" cy="4032250"/>
          </a:xfrm>
        </p:spPr>
        <p:txBody>
          <a:bodyPr/>
          <a:lstStyle/>
          <a:p>
            <a:pPr>
              <a:defRPr/>
            </a:pPr>
            <a:r>
              <a:rPr lang="da-DK" sz="2000" dirty="0" smtClean="0"/>
              <a:t>Som fagperson har du en skærpet underretningspligt, der går forud for din tavshedspligt</a:t>
            </a:r>
          </a:p>
          <a:p>
            <a:pPr>
              <a:defRPr/>
            </a:pPr>
            <a:endParaRPr lang="da-DK" sz="2000" dirty="0" smtClean="0"/>
          </a:p>
          <a:p>
            <a:pPr>
              <a:defRPr/>
            </a:pPr>
            <a:r>
              <a:rPr lang="da-DK" sz="2000" dirty="0" smtClean="0"/>
              <a:t>Servicelovens §153 om fagpersoners særlige underretningspligt</a:t>
            </a:r>
          </a:p>
          <a:p>
            <a:pPr marL="0" indent="0">
              <a:buFontTx/>
              <a:buNone/>
              <a:defRPr/>
            </a:pPr>
            <a:endParaRPr lang="da-DK" sz="2000" dirty="0" smtClean="0"/>
          </a:p>
          <a:p>
            <a:pPr>
              <a:defRPr/>
            </a:pPr>
            <a:r>
              <a:rPr lang="da-DK" sz="2000" dirty="0" smtClean="0"/>
              <a:t>”</a:t>
            </a:r>
            <a:r>
              <a:rPr lang="da-DK" sz="2000" i="1" dirty="0" smtClean="0"/>
              <a:t>Personer, der udfører offentlig tjeneste eller offentligt hverv, </a:t>
            </a:r>
            <a:r>
              <a:rPr lang="da-DK" sz="2000" i="1" u="sng" dirty="0" smtClean="0"/>
              <a:t>skal</a:t>
            </a:r>
            <a:r>
              <a:rPr lang="da-DK" sz="2000" i="1" dirty="0" smtClean="0"/>
              <a:t> underrette kommunen, hvis de under udførelsen af tjenesten eller hvervet </a:t>
            </a:r>
            <a:r>
              <a:rPr lang="da-DK" sz="2000" i="1" u="sng" dirty="0" smtClean="0"/>
              <a:t>får kendskab til eller grund til at antage</a:t>
            </a:r>
            <a:r>
              <a:rPr lang="da-DK" sz="2000" i="1" dirty="0" smtClean="0"/>
              <a:t>,</a:t>
            </a:r>
            <a:r>
              <a:rPr lang="da-DK" sz="2000" dirty="0" smtClean="0"/>
              <a:t> </a:t>
            </a:r>
            <a:r>
              <a:rPr lang="da-DK" sz="2000" i="1" dirty="0" smtClean="0"/>
              <a:t>at et barn eller en ung </a:t>
            </a:r>
            <a:r>
              <a:rPr lang="da-DK" sz="2000" b="1" i="1" u="sng" dirty="0" smtClean="0"/>
              <a:t>under 18 år</a:t>
            </a:r>
            <a:r>
              <a:rPr lang="da-DK" sz="2000" b="1" i="1" dirty="0" smtClean="0"/>
              <a:t> </a:t>
            </a:r>
            <a:r>
              <a:rPr lang="da-DK" sz="2000" i="1" dirty="0" smtClean="0"/>
              <a:t>kan have behov for særlig støtte…” </a:t>
            </a:r>
          </a:p>
          <a:p>
            <a:pPr>
              <a:defRPr/>
            </a:pPr>
            <a:endParaRPr lang="da-DK" sz="2000" dirty="0" smtClean="0"/>
          </a:p>
          <a:p>
            <a:pPr>
              <a:defRPr/>
            </a:pPr>
            <a:r>
              <a:rPr lang="da-DK" sz="2000" dirty="0" smtClean="0"/>
              <a:t>Bekymring eller formodning er nok</a:t>
            </a:r>
            <a:endParaRPr lang="da-DK" sz="2000" dirty="0"/>
          </a:p>
        </p:txBody>
      </p:sp>
      <p:sp>
        <p:nvSpPr>
          <p:cNvPr id="37892" name="Pladsholder til dias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65BAF4-64A2-47A1-8E79-5249E1ABC30D}" type="slidenum">
              <a:rPr lang="da-DK" altLang="da-DK" sz="13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da-DK" altLang="da-DK" sz="1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Afrundet rektangel 108"/>
          <p:cNvSpPr/>
          <p:nvPr/>
        </p:nvSpPr>
        <p:spPr bwMode="auto">
          <a:xfrm>
            <a:off x="6638925" y="4711700"/>
            <a:ext cx="1944688" cy="512763"/>
          </a:xfrm>
          <a:prstGeom prst="roundRect">
            <a:avLst>
              <a:gd name="adj" fmla="val 14802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endParaRPr lang="da-DK">
              <a:latin typeface="Arial" charset="0"/>
            </a:endParaRPr>
          </a:p>
        </p:txBody>
      </p:sp>
      <p:sp>
        <p:nvSpPr>
          <p:cNvPr id="40" name="Afrundet rektangel 39"/>
          <p:cNvSpPr/>
          <p:nvPr/>
        </p:nvSpPr>
        <p:spPr bwMode="auto">
          <a:xfrm>
            <a:off x="5153025" y="1589088"/>
            <a:ext cx="1512888" cy="3968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endParaRPr lang="da-DK">
              <a:latin typeface="Arial" charset="0"/>
            </a:endParaRPr>
          </a:p>
        </p:txBody>
      </p:sp>
      <p:sp>
        <p:nvSpPr>
          <p:cNvPr id="33" name="Afrundet rektangel 32"/>
          <p:cNvSpPr/>
          <p:nvPr/>
        </p:nvSpPr>
        <p:spPr bwMode="auto">
          <a:xfrm>
            <a:off x="2630488" y="6092825"/>
            <a:ext cx="3094037" cy="3635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endParaRPr lang="da-DK">
              <a:latin typeface="Arial" charset="0"/>
            </a:endParaRPr>
          </a:p>
        </p:txBody>
      </p:sp>
      <p:sp>
        <p:nvSpPr>
          <p:cNvPr id="32" name="Afrundet rektangel 31"/>
          <p:cNvSpPr/>
          <p:nvPr/>
        </p:nvSpPr>
        <p:spPr bwMode="auto">
          <a:xfrm>
            <a:off x="3059113" y="5146675"/>
            <a:ext cx="1657350" cy="5857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endParaRPr lang="da-DK">
              <a:latin typeface="Arial" charset="0"/>
            </a:endParaRPr>
          </a:p>
        </p:txBody>
      </p:sp>
      <p:sp>
        <p:nvSpPr>
          <p:cNvPr id="30" name="Afrundet rektangel 29"/>
          <p:cNvSpPr/>
          <p:nvPr/>
        </p:nvSpPr>
        <p:spPr bwMode="auto">
          <a:xfrm>
            <a:off x="498475" y="4868863"/>
            <a:ext cx="1868488" cy="7921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endParaRPr lang="da-DK">
              <a:latin typeface="Arial" charset="0"/>
            </a:endParaRPr>
          </a:p>
        </p:txBody>
      </p:sp>
      <p:sp>
        <p:nvSpPr>
          <p:cNvPr id="28" name="Afrundet rektangel 27"/>
          <p:cNvSpPr/>
          <p:nvPr/>
        </p:nvSpPr>
        <p:spPr bwMode="auto">
          <a:xfrm>
            <a:off x="498475" y="3930650"/>
            <a:ext cx="1239838" cy="433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endParaRPr lang="da-DK">
              <a:latin typeface="Arial" charset="0"/>
            </a:endParaRPr>
          </a:p>
        </p:txBody>
      </p:sp>
      <p:sp>
        <p:nvSpPr>
          <p:cNvPr id="27" name="Afrundet rektangel 26"/>
          <p:cNvSpPr/>
          <p:nvPr/>
        </p:nvSpPr>
        <p:spPr bwMode="auto">
          <a:xfrm>
            <a:off x="2124075" y="3930650"/>
            <a:ext cx="1228725" cy="433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endParaRPr lang="da-DK">
              <a:latin typeface="Arial" charset="0"/>
            </a:endParaRPr>
          </a:p>
        </p:txBody>
      </p:sp>
      <p:sp>
        <p:nvSpPr>
          <p:cNvPr id="26" name="Afrundet rektangel 25"/>
          <p:cNvSpPr/>
          <p:nvPr/>
        </p:nvSpPr>
        <p:spPr bwMode="auto">
          <a:xfrm>
            <a:off x="4151313" y="3778250"/>
            <a:ext cx="1720850" cy="5857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endParaRPr lang="da-DK">
              <a:latin typeface="Arial" charset="0"/>
            </a:endParaRPr>
          </a:p>
        </p:txBody>
      </p:sp>
      <p:sp>
        <p:nvSpPr>
          <p:cNvPr id="25" name="Afrundet rektangel 24"/>
          <p:cNvSpPr/>
          <p:nvPr/>
        </p:nvSpPr>
        <p:spPr bwMode="auto">
          <a:xfrm>
            <a:off x="1774825" y="2719388"/>
            <a:ext cx="1017588" cy="3952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endParaRPr lang="da-DK">
              <a:latin typeface="Arial" charset="0"/>
            </a:endParaRPr>
          </a:p>
        </p:txBody>
      </p:sp>
      <p:sp>
        <p:nvSpPr>
          <p:cNvPr id="5" name="Afrundet rektangel 4"/>
          <p:cNvSpPr/>
          <p:nvPr/>
        </p:nvSpPr>
        <p:spPr bwMode="auto">
          <a:xfrm>
            <a:off x="2686050" y="1562100"/>
            <a:ext cx="1192213" cy="4397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endParaRPr lang="da-DK">
              <a:latin typeface="Arial" charset="0"/>
            </a:endParaRPr>
          </a:p>
        </p:txBody>
      </p:sp>
      <p:sp>
        <p:nvSpPr>
          <p:cNvPr id="29708" name="Ellipse 22"/>
          <p:cNvSpPr>
            <a:spLocks noChangeArrowheads="1"/>
          </p:cNvSpPr>
          <p:nvPr/>
        </p:nvSpPr>
        <p:spPr bwMode="auto">
          <a:xfrm>
            <a:off x="1476375" y="2089150"/>
            <a:ext cx="1119188" cy="344488"/>
          </a:xfrm>
          <a:prstGeom prst="ellipse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da-DK" altLang="da-DK" sz="2400"/>
          </a:p>
        </p:txBody>
      </p:sp>
      <p:sp>
        <p:nvSpPr>
          <p:cNvPr id="29710" name="Ellipse 2"/>
          <p:cNvSpPr>
            <a:spLocks noChangeArrowheads="1"/>
          </p:cNvSpPr>
          <p:nvPr/>
        </p:nvSpPr>
        <p:spPr bwMode="auto">
          <a:xfrm>
            <a:off x="3994150" y="1284288"/>
            <a:ext cx="1004888" cy="4222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da-DK" altLang="da-DK" sz="2400"/>
          </a:p>
        </p:txBody>
      </p:sp>
      <p:sp>
        <p:nvSpPr>
          <p:cNvPr id="38926" name="Titel 1"/>
          <p:cNvSpPr>
            <a:spLocks noGrp="1"/>
          </p:cNvSpPr>
          <p:nvPr>
            <p:ph type="title"/>
          </p:nvPr>
        </p:nvSpPr>
        <p:spPr>
          <a:xfrm>
            <a:off x="636588" y="692150"/>
            <a:ext cx="7713662" cy="576263"/>
          </a:xfrm>
        </p:spPr>
        <p:txBody>
          <a:bodyPr/>
          <a:lstStyle/>
          <a:p>
            <a:r>
              <a:rPr lang="da-DK" altLang="da-DK" smtClean="0">
                <a:ea typeface="ＭＳ Ｐゴシック" panose="020B0600070205080204" pitchFamily="34" charset="-128"/>
              </a:rPr>
              <a:t>Handlemuligheder - flowchart</a:t>
            </a:r>
          </a:p>
        </p:txBody>
      </p:sp>
      <p:sp>
        <p:nvSpPr>
          <p:cNvPr id="38927" name="Pladsholder til dias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3B62DE-2DB6-405D-AACF-D521D09598CA}" type="slidenum">
              <a:rPr lang="da-DK" altLang="da-DK" sz="13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da-DK" altLang="da-DK" sz="1300"/>
          </a:p>
        </p:txBody>
      </p:sp>
      <p:sp>
        <p:nvSpPr>
          <p:cNvPr id="29" name="Titel 1"/>
          <p:cNvSpPr txBox="1">
            <a:spLocks/>
          </p:cNvSpPr>
          <p:nvPr/>
        </p:nvSpPr>
        <p:spPr bwMode="auto">
          <a:xfrm>
            <a:off x="2795588" y="1412875"/>
            <a:ext cx="97155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 anchor="b"/>
          <a:lstStyle>
            <a:lvl1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9144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3716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8288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Samtale</a:t>
            </a:r>
          </a:p>
        </p:txBody>
      </p:sp>
      <p:sp>
        <p:nvSpPr>
          <p:cNvPr id="29714" name="Tekstboks 25"/>
          <p:cNvSpPr txBox="1">
            <a:spLocks noChangeArrowheads="1"/>
          </p:cNvSpPr>
          <p:nvPr/>
        </p:nvSpPr>
        <p:spPr bwMode="auto">
          <a:xfrm>
            <a:off x="2638425" y="6092825"/>
            <a:ext cx="32337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600"/>
              <a:t>Team for Selvmordsforebyggelse</a:t>
            </a:r>
          </a:p>
        </p:txBody>
      </p:sp>
      <p:sp>
        <p:nvSpPr>
          <p:cNvPr id="34" name="Titel 1"/>
          <p:cNvSpPr txBox="1">
            <a:spLocks/>
          </p:cNvSpPr>
          <p:nvPr/>
        </p:nvSpPr>
        <p:spPr bwMode="auto">
          <a:xfrm>
            <a:off x="5467350" y="1508125"/>
            <a:ext cx="860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 anchor="b"/>
          <a:lstStyle>
            <a:lvl1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9144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3716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8288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a-DK" altLang="da-DK" sz="2000" kern="0" dirty="0" smtClean="0">
                <a:ea typeface="ＭＳ Ｐゴシック" pitchFamily="34" charset="-128"/>
              </a:rPr>
              <a:t>1-1-2</a:t>
            </a:r>
          </a:p>
        </p:txBody>
      </p:sp>
      <p:sp>
        <p:nvSpPr>
          <p:cNvPr id="35" name="Titel 1"/>
          <p:cNvSpPr txBox="1">
            <a:spLocks/>
          </p:cNvSpPr>
          <p:nvPr/>
        </p:nvSpPr>
        <p:spPr bwMode="auto">
          <a:xfrm>
            <a:off x="1798638" y="2622550"/>
            <a:ext cx="1138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 anchor="b"/>
          <a:lstStyle>
            <a:lvl1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9144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3716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8288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Forældre</a:t>
            </a:r>
          </a:p>
        </p:txBody>
      </p:sp>
      <p:sp>
        <p:nvSpPr>
          <p:cNvPr id="36" name="Titel 1"/>
          <p:cNvSpPr txBox="1">
            <a:spLocks/>
          </p:cNvSpPr>
          <p:nvPr/>
        </p:nvSpPr>
        <p:spPr bwMode="auto">
          <a:xfrm>
            <a:off x="4191000" y="3846513"/>
            <a:ext cx="16922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 anchor="b"/>
          <a:lstStyle>
            <a:lvl1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9144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3716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8288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Psykiatrisk Akutmodtagelse</a:t>
            </a:r>
          </a:p>
        </p:txBody>
      </p:sp>
      <p:sp>
        <p:nvSpPr>
          <p:cNvPr id="37" name="Titel 1"/>
          <p:cNvSpPr txBox="1">
            <a:spLocks/>
          </p:cNvSpPr>
          <p:nvPr/>
        </p:nvSpPr>
        <p:spPr bwMode="auto">
          <a:xfrm>
            <a:off x="2182813" y="3846513"/>
            <a:ext cx="11699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 anchor="b"/>
          <a:lstStyle>
            <a:lvl1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9144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3716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8288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Egen læge</a:t>
            </a:r>
          </a:p>
        </p:txBody>
      </p:sp>
      <p:sp>
        <p:nvSpPr>
          <p:cNvPr id="38" name="Titel 1"/>
          <p:cNvSpPr txBox="1">
            <a:spLocks/>
          </p:cNvSpPr>
          <p:nvPr/>
        </p:nvSpPr>
        <p:spPr bwMode="auto">
          <a:xfrm>
            <a:off x="6638925" y="4684713"/>
            <a:ext cx="1943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 anchor="b"/>
          <a:lstStyle>
            <a:lvl1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9144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3716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8288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Tilbud via uddannelsesstedet</a:t>
            </a:r>
          </a:p>
        </p:txBody>
      </p:sp>
      <p:sp>
        <p:nvSpPr>
          <p:cNvPr id="39" name="Titel 1"/>
          <p:cNvSpPr txBox="1">
            <a:spLocks/>
          </p:cNvSpPr>
          <p:nvPr/>
        </p:nvSpPr>
        <p:spPr bwMode="auto">
          <a:xfrm>
            <a:off x="498475" y="4071938"/>
            <a:ext cx="12398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 anchor="b"/>
          <a:lstStyle>
            <a:lvl1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9144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3716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8288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Kommune</a:t>
            </a:r>
          </a:p>
        </p:txBody>
      </p:sp>
      <p:sp>
        <p:nvSpPr>
          <p:cNvPr id="43" name="Titel 1"/>
          <p:cNvSpPr txBox="1">
            <a:spLocks/>
          </p:cNvSpPr>
          <p:nvPr/>
        </p:nvSpPr>
        <p:spPr bwMode="auto">
          <a:xfrm>
            <a:off x="3254375" y="5157788"/>
            <a:ext cx="11795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 anchor="b"/>
          <a:lstStyle>
            <a:lvl1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9144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3716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8288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Psykiatrisk afdeling</a:t>
            </a:r>
          </a:p>
        </p:txBody>
      </p:sp>
      <p:sp>
        <p:nvSpPr>
          <p:cNvPr id="44" name="Titel 1"/>
          <p:cNvSpPr txBox="1">
            <a:spLocks/>
          </p:cNvSpPr>
          <p:nvPr/>
        </p:nvSpPr>
        <p:spPr bwMode="auto">
          <a:xfrm>
            <a:off x="646113" y="4868863"/>
            <a:ext cx="16113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 anchor="b"/>
          <a:lstStyle>
            <a:lvl1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9144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3716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8288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Andet:</a:t>
            </a:r>
          </a:p>
          <a:p>
            <a:pPr>
              <a:lnSpc>
                <a:spcPct val="100000"/>
              </a:lnSpc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Misbrugscenter</a:t>
            </a:r>
          </a:p>
          <a:p>
            <a:pPr>
              <a:lnSpc>
                <a:spcPct val="100000"/>
              </a:lnSpc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Psykolog</a:t>
            </a:r>
          </a:p>
        </p:txBody>
      </p:sp>
      <p:sp>
        <p:nvSpPr>
          <p:cNvPr id="45" name="Titel 1"/>
          <p:cNvSpPr txBox="1">
            <a:spLocks/>
          </p:cNvSpPr>
          <p:nvPr/>
        </p:nvSpPr>
        <p:spPr bwMode="auto">
          <a:xfrm>
            <a:off x="4148138" y="1293813"/>
            <a:ext cx="8556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 anchor="b"/>
          <a:lstStyle>
            <a:lvl1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9144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3716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8288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AKUT</a:t>
            </a:r>
          </a:p>
        </p:txBody>
      </p:sp>
      <p:sp>
        <p:nvSpPr>
          <p:cNvPr id="46" name="Titel 1"/>
          <p:cNvSpPr txBox="1">
            <a:spLocks/>
          </p:cNvSpPr>
          <p:nvPr/>
        </p:nvSpPr>
        <p:spPr bwMode="auto">
          <a:xfrm>
            <a:off x="1619250" y="2135188"/>
            <a:ext cx="78263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 anchor="b"/>
          <a:lstStyle>
            <a:lvl1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9144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3716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8288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&lt;18 år</a:t>
            </a:r>
          </a:p>
        </p:txBody>
      </p:sp>
      <p:sp>
        <p:nvSpPr>
          <p:cNvPr id="48" name="Titel 1"/>
          <p:cNvSpPr txBox="1">
            <a:spLocks/>
          </p:cNvSpPr>
          <p:nvPr/>
        </p:nvSpPr>
        <p:spPr bwMode="auto">
          <a:xfrm>
            <a:off x="6804025" y="1412875"/>
            <a:ext cx="20891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 anchor="b"/>
          <a:lstStyle>
            <a:lvl1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9144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3716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8288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-Forældre/pårørende</a:t>
            </a:r>
          </a:p>
          <a:p>
            <a:pPr>
              <a:lnSpc>
                <a:spcPct val="100000"/>
              </a:lnSpc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-</a:t>
            </a:r>
            <a:r>
              <a:rPr lang="da-DK" altLang="da-DK" sz="1600" kern="0" dirty="0" err="1" smtClean="0">
                <a:ea typeface="ＭＳ Ｐゴシック" pitchFamily="34" charset="-128"/>
              </a:rPr>
              <a:t>Debriefing</a:t>
            </a:r>
            <a:endParaRPr lang="da-DK" altLang="da-DK" sz="1600" kern="0" dirty="0" smtClean="0">
              <a:ea typeface="ＭＳ Ｐゴシック" pitchFamily="34" charset="-128"/>
            </a:endParaRPr>
          </a:p>
        </p:txBody>
      </p:sp>
      <p:sp>
        <p:nvSpPr>
          <p:cNvPr id="49" name="Titel 1"/>
          <p:cNvSpPr txBox="1">
            <a:spLocks/>
          </p:cNvSpPr>
          <p:nvPr/>
        </p:nvSpPr>
        <p:spPr bwMode="auto">
          <a:xfrm>
            <a:off x="220663" y="2279650"/>
            <a:ext cx="1554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 anchor="b"/>
          <a:lstStyle>
            <a:lvl1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9144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3716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8288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Underretning?</a:t>
            </a:r>
          </a:p>
        </p:txBody>
      </p:sp>
      <p:cxnSp>
        <p:nvCxnSpPr>
          <p:cNvPr id="38942" name="Lige forbindelse 6"/>
          <p:cNvCxnSpPr>
            <a:cxnSpLocks noChangeShapeType="1"/>
          </p:cNvCxnSpPr>
          <p:nvPr/>
        </p:nvCxnSpPr>
        <p:spPr bwMode="auto">
          <a:xfrm>
            <a:off x="4999038" y="1847850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29729" name="Lige pilforbindelse 28672"/>
          <p:cNvCxnSpPr>
            <a:cxnSpLocks noChangeShapeType="1"/>
          </p:cNvCxnSpPr>
          <p:nvPr/>
        </p:nvCxnSpPr>
        <p:spPr bwMode="auto">
          <a:xfrm flipH="1">
            <a:off x="2284413" y="1989138"/>
            <a:ext cx="652462" cy="7302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0" name="Lige pilforbindelse 28672"/>
          <p:cNvCxnSpPr>
            <a:cxnSpLocks noChangeShapeType="1"/>
          </p:cNvCxnSpPr>
          <p:nvPr/>
        </p:nvCxnSpPr>
        <p:spPr bwMode="auto">
          <a:xfrm flipH="1">
            <a:off x="1119188" y="3111500"/>
            <a:ext cx="1009650" cy="8191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1" name="Lige pilforbindelse 28672"/>
          <p:cNvCxnSpPr>
            <a:cxnSpLocks noChangeShapeType="1"/>
          </p:cNvCxnSpPr>
          <p:nvPr/>
        </p:nvCxnSpPr>
        <p:spPr bwMode="auto">
          <a:xfrm>
            <a:off x="2368550" y="3111500"/>
            <a:ext cx="261938" cy="8191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2" name="Lige pilforbindelse 28672"/>
          <p:cNvCxnSpPr>
            <a:cxnSpLocks noChangeShapeType="1"/>
          </p:cNvCxnSpPr>
          <p:nvPr/>
        </p:nvCxnSpPr>
        <p:spPr bwMode="auto">
          <a:xfrm>
            <a:off x="2979738" y="4370388"/>
            <a:ext cx="638175" cy="7874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3" name="Lige pilforbindelse 28672"/>
          <p:cNvCxnSpPr>
            <a:cxnSpLocks noChangeShapeType="1"/>
          </p:cNvCxnSpPr>
          <p:nvPr/>
        </p:nvCxnSpPr>
        <p:spPr bwMode="auto">
          <a:xfrm flipH="1">
            <a:off x="1624013" y="4370388"/>
            <a:ext cx="963612" cy="4984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4" name="Lige pilforbindelse 28672"/>
          <p:cNvCxnSpPr>
            <a:cxnSpLocks noChangeShapeType="1"/>
          </p:cNvCxnSpPr>
          <p:nvPr/>
        </p:nvCxnSpPr>
        <p:spPr bwMode="auto">
          <a:xfrm>
            <a:off x="2584450" y="3114675"/>
            <a:ext cx="1951038" cy="6635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7" name="Lige pilforbindelse 28672"/>
          <p:cNvCxnSpPr>
            <a:cxnSpLocks noChangeShapeType="1"/>
          </p:cNvCxnSpPr>
          <p:nvPr/>
        </p:nvCxnSpPr>
        <p:spPr bwMode="auto">
          <a:xfrm>
            <a:off x="5238750" y="4357688"/>
            <a:ext cx="161925" cy="173513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8" name="Lige pilforbindelse 28672"/>
          <p:cNvCxnSpPr>
            <a:cxnSpLocks noChangeShapeType="1"/>
          </p:cNvCxnSpPr>
          <p:nvPr/>
        </p:nvCxnSpPr>
        <p:spPr bwMode="auto">
          <a:xfrm flipH="1">
            <a:off x="4151313" y="4344988"/>
            <a:ext cx="579437" cy="801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9" name="Lige pilforbindelse 28672"/>
          <p:cNvCxnSpPr>
            <a:cxnSpLocks noChangeShapeType="1"/>
          </p:cNvCxnSpPr>
          <p:nvPr/>
        </p:nvCxnSpPr>
        <p:spPr bwMode="auto">
          <a:xfrm flipH="1">
            <a:off x="3941763" y="5732463"/>
            <a:ext cx="198437" cy="36036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40" name="Lige pilforbindelse 28672"/>
          <p:cNvCxnSpPr>
            <a:cxnSpLocks noChangeShapeType="1"/>
          </p:cNvCxnSpPr>
          <p:nvPr/>
        </p:nvCxnSpPr>
        <p:spPr bwMode="auto">
          <a:xfrm>
            <a:off x="3871913" y="1770063"/>
            <a:ext cx="1276350" cy="31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41" name="Lige pilforbindelse 28672"/>
          <p:cNvCxnSpPr>
            <a:cxnSpLocks noChangeShapeType="1"/>
            <a:endCxn id="26" idx="1"/>
          </p:cNvCxnSpPr>
          <p:nvPr/>
        </p:nvCxnSpPr>
        <p:spPr bwMode="auto">
          <a:xfrm flipV="1">
            <a:off x="3341688" y="4071938"/>
            <a:ext cx="809625" cy="76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ge pilforbindelse 28672"/>
          <p:cNvCxnSpPr>
            <a:cxnSpLocks noChangeShapeType="1"/>
          </p:cNvCxnSpPr>
          <p:nvPr/>
        </p:nvCxnSpPr>
        <p:spPr bwMode="auto">
          <a:xfrm>
            <a:off x="2776538" y="4344988"/>
            <a:ext cx="19050" cy="174783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40" grpId="0" animBg="1"/>
      <p:bldP spid="33" grpId="0" animBg="1"/>
      <p:bldP spid="32" grpId="0" animBg="1"/>
      <p:bldP spid="30" grpId="0" animBg="1"/>
      <p:bldP spid="28" grpId="0" animBg="1"/>
      <p:bldP spid="27" grpId="0" animBg="1"/>
      <p:bldP spid="26" grpId="0" animBg="1"/>
      <p:bldP spid="25" grpId="0" animBg="1"/>
      <p:bldP spid="29708" grpId="0" animBg="1"/>
      <p:bldP spid="29710" grpId="0" animBg="1"/>
      <p:bldP spid="29714" grpId="0"/>
      <p:bldP spid="34" grpId="0"/>
      <p:bldP spid="35" grpId="0"/>
      <p:bldP spid="36" grpId="0"/>
      <p:bldP spid="37" grpId="0"/>
      <p:bldP spid="38" grpId="0"/>
      <p:bldP spid="39" grpId="0"/>
      <p:bldP spid="43" grpId="0"/>
      <p:bldP spid="44" grpId="0"/>
      <p:bldP spid="45" grpId="0"/>
      <p:bldP spid="46" grpId="0"/>
      <p:bldP spid="48" grpId="0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Afrundet rektangel 108"/>
          <p:cNvSpPr/>
          <p:nvPr/>
        </p:nvSpPr>
        <p:spPr bwMode="auto">
          <a:xfrm>
            <a:off x="6638925" y="4711700"/>
            <a:ext cx="1944688" cy="512763"/>
          </a:xfrm>
          <a:prstGeom prst="roundRect">
            <a:avLst>
              <a:gd name="adj" fmla="val 14802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endParaRPr lang="da-DK">
              <a:latin typeface="Arial" charset="0"/>
            </a:endParaRPr>
          </a:p>
        </p:txBody>
      </p:sp>
      <p:sp>
        <p:nvSpPr>
          <p:cNvPr id="40" name="Afrundet rektangel 39"/>
          <p:cNvSpPr/>
          <p:nvPr/>
        </p:nvSpPr>
        <p:spPr bwMode="auto">
          <a:xfrm>
            <a:off x="5153025" y="1589088"/>
            <a:ext cx="1512888" cy="3968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endParaRPr lang="da-DK">
              <a:latin typeface="Arial" charset="0"/>
            </a:endParaRPr>
          </a:p>
        </p:txBody>
      </p:sp>
      <p:sp>
        <p:nvSpPr>
          <p:cNvPr id="33" name="Afrundet rektangel 32"/>
          <p:cNvSpPr/>
          <p:nvPr/>
        </p:nvSpPr>
        <p:spPr bwMode="auto">
          <a:xfrm>
            <a:off x="2630488" y="6092825"/>
            <a:ext cx="3094037" cy="3635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endParaRPr lang="da-DK">
              <a:latin typeface="Arial" charset="0"/>
            </a:endParaRPr>
          </a:p>
        </p:txBody>
      </p:sp>
      <p:sp>
        <p:nvSpPr>
          <p:cNvPr id="32" name="Afrundet rektangel 31"/>
          <p:cNvSpPr/>
          <p:nvPr/>
        </p:nvSpPr>
        <p:spPr bwMode="auto">
          <a:xfrm>
            <a:off x="3059113" y="5146675"/>
            <a:ext cx="1657350" cy="5857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endParaRPr lang="da-DK">
              <a:latin typeface="Arial" charset="0"/>
            </a:endParaRPr>
          </a:p>
        </p:txBody>
      </p:sp>
      <p:sp>
        <p:nvSpPr>
          <p:cNvPr id="30" name="Afrundet rektangel 29"/>
          <p:cNvSpPr/>
          <p:nvPr/>
        </p:nvSpPr>
        <p:spPr bwMode="auto">
          <a:xfrm>
            <a:off x="498475" y="4868863"/>
            <a:ext cx="1868488" cy="7921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endParaRPr lang="da-DK">
              <a:latin typeface="Arial" charset="0"/>
            </a:endParaRPr>
          </a:p>
        </p:txBody>
      </p:sp>
      <p:sp>
        <p:nvSpPr>
          <p:cNvPr id="27" name="Afrundet rektangel 26"/>
          <p:cNvSpPr/>
          <p:nvPr/>
        </p:nvSpPr>
        <p:spPr bwMode="auto">
          <a:xfrm>
            <a:off x="2124075" y="3930650"/>
            <a:ext cx="1228725" cy="433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endParaRPr lang="da-DK">
              <a:latin typeface="Arial" charset="0"/>
            </a:endParaRPr>
          </a:p>
        </p:txBody>
      </p:sp>
      <p:sp>
        <p:nvSpPr>
          <p:cNvPr id="26" name="Afrundet rektangel 25"/>
          <p:cNvSpPr/>
          <p:nvPr/>
        </p:nvSpPr>
        <p:spPr bwMode="auto">
          <a:xfrm>
            <a:off x="4151313" y="3778250"/>
            <a:ext cx="1720850" cy="5857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endParaRPr lang="da-DK">
              <a:latin typeface="Arial" charset="0"/>
            </a:endParaRPr>
          </a:p>
        </p:txBody>
      </p:sp>
      <p:sp>
        <p:nvSpPr>
          <p:cNvPr id="5" name="Afrundet rektangel 4"/>
          <p:cNvSpPr/>
          <p:nvPr/>
        </p:nvSpPr>
        <p:spPr bwMode="auto">
          <a:xfrm>
            <a:off x="2686050" y="1562100"/>
            <a:ext cx="1192213" cy="4397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endParaRPr lang="da-DK">
              <a:latin typeface="Arial" charset="0"/>
            </a:endParaRPr>
          </a:p>
        </p:txBody>
      </p:sp>
      <p:sp>
        <p:nvSpPr>
          <p:cNvPr id="29709" name="Ellipse 3"/>
          <p:cNvSpPr>
            <a:spLocks noChangeArrowheads="1"/>
          </p:cNvSpPr>
          <p:nvPr/>
        </p:nvSpPr>
        <p:spPr bwMode="auto">
          <a:xfrm>
            <a:off x="3206750" y="2894013"/>
            <a:ext cx="1120775" cy="342900"/>
          </a:xfrm>
          <a:prstGeom prst="ellipse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da-DK" altLang="da-DK" sz="2400"/>
          </a:p>
        </p:txBody>
      </p:sp>
      <p:sp>
        <p:nvSpPr>
          <p:cNvPr id="39947" name="Ellipse 2"/>
          <p:cNvSpPr>
            <a:spLocks noChangeArrowheads="1"/>
          </p:cNvSpPr>
          <p:nvPr/>
        </p:nvSpPr>
        <p:spPr bwMode="auto">
          <a:xfrm>
            <a:off x="3994150" y="1284288"/>
            <a:ext cx="1004888" cy="4222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da-DK" altLang="da-DK" sz="2400"/>
          </a:p>
        </p:txBody>
      </p:sp>
      <p:sp>
        <p:nvSpPr>
          <p:cNvPr id="39948" name="Titel 1"/>
          <p:cNvSpPr>
            <a:spLocks noGrp="1"/>
          </p:cNvSpPr>
          <p:nvPr>
            <p:ph type="title"/>
          </p:nvPr>
        </p:nvSpPr>
        <p:spPr>
          <a:xfrm>
            <a:off x="636588" y="692150"/>
            <a:ext cx="7713662" cy="576263"/>
          </a:xfrm>
        </p:spPr>
        <p:txBody>
          <a:bodyPr/>
          <a:lstStyle/>
          <a:p>
            <a:r>
              <a:rPr lang="da-DK" altLang="da-DK" smtClean="0">
                <a:ea typeface="ＭＳ Ｐゴシック" panose="020B0600070205080204" pitchFamily="34" charset="-128"/>
              </a:rPr>
              <a:t>Handlemuligheder - flowchart</a:t>
            </a:r>
          </a:p>
        </p:txBody>
      </p:sp>
      <p:sp>
        <p:nvSpPr>
          <p:cNvPr id="39949" name="Pladsholder til dias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51BA82-651E-4805-AAA5-3E96310B0A58}" type="slidenum">
              <a:rPr lang="da-DK" altLang="da-DK" sz="13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da-DK" altLang="da-DK" sz="1300"/>
          </a:p>
        </p:txBody>
      </p:sp>
      <p:sp>
        <p:nvSpPr>
          <p:cNvPr id="29" name="Titel 1"/>
          <p:cNvSpPr txBox="1">
            <a:spLocks/>
          </p:cNvSpPr>
          <p:nvPr/>
        </p:nvSpPr>
        <p:spPr bwMode="auto">
          <a:xfrm>
            <a:off x="2795588" y="1412875"/>
            <a:ext cx="97155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 anchor="b"/>
          <a:lstStyle>
            <a:lvl1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9144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3716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8288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Samtale</a:t>
            </a:r>
          </a:p>
        </p:txBody>
      </p:sp>
      <p:sp>
        <p:nvSpPr>
          <p:cNvPr id="29714" name="Tekstboks 25"/>
          <p:cNvSpPr txBox="1">
            <a:spLocks noChangeArrowheads="1"/>
          </p:cNvSpPr>
          <p:nvPr/>
        </p:nvSpPr>
        <p:spPr bwMode="auto">
          <a:xfrm>
            <a:off x="2638425" y="6092825"/>
            <a:ext cx="32337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600"/>
              <a:t>Team for Selvmordsforebyggelse</a:t>
            </a:r>
          </a:p>
        </p:txBody>
      </p:sp>
      <p:sp>
        <p:nvSpPr>
          <p:cNvPr id="34" name="Titel 1"/>
          <p:cNvSpPr txBox="1">
            <a:spLocks/>
          </p:cNvSpPr>
          <p:nvPr/>
        </p:nvSpPr>
        <p:spPr bwMode="auto">
          <a:xfrm>
            <a:off x="5467350" y="1508125"/>
            <a:ext cx="860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 anchor="b"/>
          <a:lstStyle>
            <a:lvl1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9144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3716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8288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a-DK" altLang="da-DK" sz="2000" kern="0" dirty="0" smtClean="0">
                <a:ea typeface="ＭＳ Ｐゴシック" pitchFamily="34" charset="-128"/>
              </a:rPr>
              <a:t>1-1-2</a:t>
            </a:r>
          </a:p>
        </p:txBody>
      </p:sp>
      <p:sp>
        <p:nvSpPr>
          <p:cNvPr id="36" name="Titel 1"/>
          <p:cNvSpPr txBox="1">
            <a:spLocks/>
          </p:cNvSpPr>
          <p:nvPr/>
        </p:nvSpPr>
        <p:spPr bwMode="auto">
          <a:xfrm>
            <a:off x="4191000" y="3846513"/>
            <a:ext cx="16922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 anchor="b"/>
          <a:lstStyle>
            <a:lvl1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9144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3716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8288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Psykiatrisk Akutmodtagelse</a:t>
            </a:r>
          </a:p>
        </p:txBody>
      </p:sp>
      <p:sp>
        <p:nvSpPr>
          <p:cNvPr id="37" name="Titel 1"/>
          <p:cNvSpPr txBox="1">
            <a:spLocks/>
          </p:cNvSpPr>
          <p:nvPr/>
        </p:nvSpPr>
        <p:spPr bwMode="auto">
          <a:xfrm>
            <a:off x="2182813" y="3846513"/>
            <a:ext cx="11699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 anchor="b"/>
          <a:lstStyle>
            <a:lvl1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9144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3716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8288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Egen læge</a:t>
            </a:r>
          </a:p>
        </p:txBody>
      </p:sp>
      <p:sp>
        <p:nvSpPr>
          <p:cNvPr id="38" name="Titel 1"/>
          <p:cNvSpPr txBox="1">
            <a:spLocks/>
          </p:cNvSpPr>
          <p:nvPr/>
        </p:nvSpPr>
        <p:spPr bwMode="auto">
          <a:xfrm>
            <a:off x="6638925" y="4684713"/>
            <a:ext cx="1943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 anchor="b"/>
          <a:lstStyle>
            <a:lvl1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9144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3716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8288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Tilbud via uddannelsesstedet</a:t>
            </a:r>
          </a:p>
        </p:txBody>
      </p:sp>
      <p:sp>
        <p:nvSpPr>
          <p:cNvPr id="43" name="Titel 1"/>
          <p:cNvSpPr txBox="1">
            <a:spLocks/>
          </p:cNvSpPr>
          <p:nvPr/>
        </p:nvSpPr>
        <p:spPr bwMode="auto">
          <a:xfrm>
            <a:off x="3254375" y="5157788"/>
            <a:ext cx="11795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 anchor="b"/>
          <a:lstStyle>
            <a:lvl1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9144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3716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8288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Psykiatrisk afdeling</a:t>
            </a:r>
          </a:p>
        </p:txBody>
      </p:sp>
      <p:sp>
        <p:nvSpPr>
          <p:cNvPr id="44" name="Titel 1"/>
          <p:cNvSpPr txBox="1">
            <a:spLocks/>
          </p:cNvSpPr>
          <p:nvPr/>
        </p:nvSpPr>
        <p:spPr bwMode="auto">
          <a:xfrm>
            <a:off x="646113" y="4868863"/>
            <a:ext cx="16113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 anchor="b"/>
          <a:lstStyle>
            <a:lvl1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9144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3716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8288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Andet:</a:t>
            </a:r>
          </a:p>
          <a:p>
            <a:pPr>
              <a:lnSpc>
                <a:spcPct val="100000"/>
              </a:lnSpc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Misbrugscenter</a:t>
            </a:r>
          </a:p>
          <a:p>
            <a:pPr>
              <a:lnSpc>
                <a:spcPct val="100000"/>
              </a:lnSpc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Psykolog</a:t>
            </a:r>
          </a:p>
        </p:txBody>
      </p:sp>
      <p:sp>
        <p:nvSpPr>
          <p:cNvPr id="45" name="Titel 1"/>
          <p:cNvSpPr txBox="1">
            <a:spLocks/>
          </p:cNvSpPr>
          <p:nvPr/>
        </p:nvSpPr>
        <p:spPr bwMode="auto">
          <a:xfrm>
            <a:off x="4148138" y="1293813"/>
            <a:ext cx="8556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 anchor="b"/>
          <a:lstStyle>
            <a:lvl1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9144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3716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8288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AKUT</a:t>
            </a:r>
          </a:p>
        </p:txBody>
      </p:sp>
      <p:sp>
        <p:nvSpPr>
          <p:cNvPr id="47" name="Titel 1"/>
          <p:cNvSpPr txBox="1">
            <a:spLocks/>
          </p:cNvSpPr>
          <p:nvPr/>
        </p:nvSpPr>
        <p:spPr bwMode="auto">
          <a:xfrm>
            <a:off x="3371850" y="2838450"/>
            <a:ext cx="7889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 anchor="b"/>
          <a:lstStyle>
            <a:lvl1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9144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3716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8288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18+ år</a:t>
            </a:r>
          </a:p>
        </p:txBody>
      </p:sp>
      <p:sp>
        <p:nvSpPr>
          <p:cNvPr id="48" name="Titel 1"/>
          <p:cNvSpPr txBox="1">
            <a:spLocks/>
          </p:cNvSpPr>
          <p:nvPr/>
        </p:nvSpPr>
        <p:spPr bwMode="auto">
          <a:xfrm>
            <a:off x="6804025" y="1412875"/>
            <a:ext cx="20891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 anchor="b"/>
          <a:lstStyle>
            <a:lvl1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9144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3716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8288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-Forældre/pårørende</a:t>
            </a:r>
          </a:p>
          <a:p>
            <a:pPr>
              <a:lnSpc>
                <a:spcPct val="100000"/>
              </a:lnSpc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-</a:t>
            </a:r>
            <a:r>
              <a:rPr lang="da-DK" altLang="da-DK" sz="1600" kern="0" dirty="0" err="1" smtClean="0">
                <a:ea typeface="ＭＳ Ｐゴシック" pitchFamily="34" charset="-128"/>
              </a:rPr>
              <a:t>Debriefing</a:t>
            </a:r>
            <a:endParaRPr lang="da-DK" altLang="da-DK" sz="1600" kern="0" dirty="0" smtClean="0">
              <a:ea typeface="ＭＳ Ｐゴシック" pitchFamily="34" charset="-128"/>
            </a:endParaRPr>
          </a:p>
        </p:txBody>
      </p:sp>
      <p:cxnSp>
        <p:nvCxnSpPr>
          <p:cNvPr id="39961" name="Lige forbindelse 6"/>
          <p:cNvCxnSpPr>
            <a:cxnSpLocks noChangeShapeType="1"/>
          </p:cNvCxnSpPr>
          <p:nvPr/>
        </p:nvCxnSpPr>
        <p:spPr bwMode="auto">
          <a:xfrm>
            <a:off x="4999038" y="1847850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29732" name="Lige pilforbindelse 28672"/>
          <p:cNvCxnSpPr>
            <a:cxnSpLocks noChangeShapeType="1"/>
          </p:cNvCxnSpPr>
          <p:nvPr/>
        </p:nvCxnSpPr>
        <p:spPr bwMode="auto">
          <a:xfrm>
            <a:off x="2979738" y="4370388"/>
            <a:ext cx="638175" cy="7874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3" name="Lige pilforbindelse 28672"/>
          <p:cNvCxnSpPr>
            <a:cxnSpLocks noChangeShapeType="1"/>
          </p:cNvCxnSpPr>
          <p:nvPr/>
        </p:nvCxnSpPr>
        <p:spPr bwMode="auto">
          <a:xfrm flipH="1">
            <a:off x="1624013" y="4370388"/>
            <a:ext cx="963612" cy="4984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6" name="Lige pilforbindelse 28672"/>
          <p:cNvCxnSpPr>
            <a:cxnSpLocks noChangeShapeType="1"/>
          </p:cNvCxnSpPr>
          <p:nvPr/>
        </p:nvCxnSpPr>
        <p:spPr bwMode="auto">
          <a:xfrm flipH="1">
            <a:off x="2792413" y="2001838"/>
            <a:ext cx="766762" cy="192881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7" name="Lige pilforbindelse 28672"/>
          <p:cNvCxnSpPr>
            <a:cxnSpLocks noChangeShapeType="1"/>
          </p:cNvCxnSpPr>
          <p:nvPr/>
        </p:nvCxnSpPr>
        <p:spPr bwMode="auto">
          <a:xfrm>
            <a:off x="5238750" y="4357688"/>
            <a:ext cx="161925" cy="173513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8" name="Lige pilforbindelse 28672"/>
          <p:cNvCxnSpPr>
            <a:cxnSpLocks noChangeShapeType="1"/>
          </p:cNvCxnSpPr>
          <p:nvPr/>
        </p:nvCxnSpPr>
        <p:spPr bwMode="auto">
          <a:xfrm flipH="1">
            <a:off x="4151313" y="4344988"/>
            <a:ext cx="579437" cy="801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9" name="Lige pilforbindelse 28672"/>
          <p:cNvCxnSpPr>
            <a:cxnSpLocks noChangeShapeType="1"/>
          </p:cNvCxnSpPr>
          <p:nvPr/>
        </p:nvCxnSpPr>
        <p:spPr bwMode="auto">
          <a:xfrm flipH="1">
            <a:off x="3941763" y="5732463"/>
            <a:ext cx="198437" cy="36036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8" name="Lige pilforbindelse 28672"/>
          <p:cNvCxnSpPr>
            <a:cxnSpLocks noChangeShapeType="1"/>
          </p:cNvCxnSpPr>
          <p:nvPr/>
        </p:nvCxnSpPr>
        <p:spPr bwMode="auto">
          <a:xfrm>
            <a:off x="3871913" y="1770063"/>
            <a:ext cx="1276350" cy="31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41" name="Lige pilforbindelse 28672"/>
          <p:cNvCxnSpPr>
            <a:cxnSpLocks noChangeShapeType="1"/>
            <a:endCxn id="26" idx="1"/>
          </p:cNvCxnSpPr>
          <p:nvPr/>
        </p:nvCxnSpPr>
        <p:spPr bwMode="auto">
          <a:xfrm flipV="1">
            <a:off x="3341688" y="4071938"/>
            <a:ext cx="809625" cy="76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42" name="Lige pilforbindelse 28672"/>
          <p:cNvCxnSpPr>
            <a:cxnSpLocks noChangeShapeType="1"/>
            <a:endCxn id="26" idx="0"/>
          </p:cNvCxnSpPr>
          <p:nvPr/>
        </p:nvCxnSpPr>
        <p:spPr bwMode="auto">
          <a:xfrm>
            <a:off x="3559175" y="1989138"/>
            <a:ext cx="1452563" cy="178911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ge pilforbindelse 28672"/>
          <p:cNvCxnSpPr>
            <a:cxnSpLocks noChangeShapeType="1"/>
          </p:cNvCxnSpPr>
          <p:nvPr/>
        </p:nvCxnSpPr>
        <p:spPr bwMode="auto">
          <a:xfrm>
            <a:off x="2776538" y="4344988"/>
            <a:ext cx="19050" cy="174783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33" grpId="0" animBg="1"/>
      <p:bldP spid="32" grpId="0" animBg="1"/>
      <p:bldP spid="30" grpId="0" animBg="1"/>
      <p:bldP spid="27" grpId="0" animBg="1"/>
      <p:bldP spid="26" grpId="0" animBg="1"/>
      <p:bldP spid="29709" grpId="0" animBg="1"/>
      <p:bldP spid="29714" grpId="0"/>
      <p:bldP spid="36" grpId="0"/>
      <p:bldP spid="37" grpId="0"/>
      <p:bldP spid="38" grpId="0"/>
      <p:bldP spid="43" grpId="0"/>
      <p:bldP spid="44" grpId="0"/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Afrundet rektangel 108"/>
          <p:cNvSpPr/>
          <p:nvPr/>
        </p:nvSpPr>
        <p:spPr bwMode="auto">
          <a:xfrm>
            <a:off x="6638925" y="4711700"/>
            <a:ext cx="1944688" cy="512763"/>
          </a:xfrm>
          <a:prstGeom prst="roundRect">
            <a:avLst>
              <a:gd name="adj" fmla="val 14802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endParaRPr lang="da-DK">
              <a:latin typeface="Arial" charset="0"/>
            </a:endParaRPr>
          </a:p>
        </p:txBody>
      </p:sp>
      <p:sp>
        <p:nvSpPr>
          <p:cNvPr id="40" name="Afrundet rektangel 39"/>
          <p:cNvSpPr/>
          <p:nvPr/>
        </p:nvSpPr>
        <p:spPr bwMode="auto">
          <a:xfrm>
            <a:off x="5153025" y="1589088"/>
            <a:ext cx="1512888" cy="3968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endParaRPr lang="da-DK">
              <a:latin typeface="Arial" charset="0"/>
            </a:endParaRPr>
          </a:p>
        </p:txBody>
      </p:sp>
      <p:sp>
        <p:nvSpPr>
          <p:cNvPr id="33" name="Afrundet rektangel 32"/>
          <p:cNvSpPr/>
          <p:nvPr/>
        </p:nvSpPr>
        <p:spPr bwMode="auto">
          <a:xfrm>
            <a:off x="2630488" y="6092825"/>
            <a:ext cx="3094037" cy="3635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endParaRPr lang="da-DK">
              <a:latin typeface="Arial" charset="0"/>
            </a:endParaRPr>
          </a:p>
        </p:txBody>
      </p:sp>
      <p:sp>
        <p:nvSpPr>
          <p:cNvPr id="32" name="Afrundet rektangel 31"/>
          <p:cNvSpPr/>
          <p:nvPr/>
        </p:nvSpPr>
        <p:spPr bwMode="auto">
          <a:xfrm>
            <a:off x="3059113" y="5146675"/>
            <a:ext cx="1657350" cy="5857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endParaRPr lang="da-DK">
              <a:latin typeface="Arial" charset="0"/>
            </a:endParaRPr>
          </a:p>
        </p:txBody>
      </p:sp>
      <p:sp>
        <p:nvSpPr>
          <p:cNvPr id="30" name="Afrundet rektangel 29"/>
          <p:cNvSpPr/>
          <p:nvPr/>
        </p:nvSpPr>
        <p:spPr bwMode="auto">
          <a:xfrm>
            <a:off x="498475" y="4868863"/>
            <a:ext cx="1868488" cy="7921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endParaRPr lang="da-DK">
              <a:latin typeface="Arial" charset="0"/>
            </a:endParaRPr>
          </a:p>
        </p:txBody>
      </p:sp>
      <p:sp>
        <p:nvSpPr>
          <p:cNvPr id="28" name="Afrundet rektangel 27"/>
          <p:cNvSpPr/>
          <p:nvPr/>
        </p:nvSpPr>
        <p:spPr bwMode="auto">
          <a:xfrm>
            <a:off x="498475" y="3930650"/>
            <a:ext cx="1239838" cy="433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endParaRPr lang="da-DK">
              <a:latin typeface="Arial" charset="0"/>
            </a:endParaRPr>
          </a:p>
        </p:txBody>
      </p:sp>
      <p:sp>
        <p:nvSpPr>
          <p:cNvPr id="27" name="Afrundet rektangel 26"/>
          <p:cNvSpPr/>
          <p:nvPr/>
        </p:nvSpPr>
        <p:spPr bwMode="auto">
          <a:xfrm>
            <a:off x="2124075" y="3930650"/>
            <a:ext cx="1228725" cy="433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endParaRPr lang="da-DK">
              <a:latin typeface="Arial" charset="0"/>
            </a:endParaRPr>
          </a:p>
        </p:txBody>
      </p:sp>
      <p:sp>
        <p:nvSpPr>
          <p:cNvPr id="26" name="Afrundet rektangel 25"/>
          <p:cNvSpPr/>
          <p:nvPr/>
        </p:nvSpPr>
        <p:spPr bwMode="auto">
          <a:xfrm>
            <a:off x="4151313" y="3778250"/>
            <a:ext cx="1720850" cy="5857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endParaRPr lang="da-DK">
              <a:latin typeface="Arial" charset="0"/>
            </a:endParaRPr>
          </a:p>
        </p:txBody>
      </p:sp>
      <p:sp>
        <p:nvSpPr>
          <p:cNvPr id="25" name="Afrundet rektangel 24"/>
          <p:cNvSpPr/>
          <p:nvPr/>
        </p:nvSpPr>
        <p:spPr bwMode="auto">
          <a:xfrm>
            <a:off x="1774825" y="2719388"/>
            <a:ext cx="1017588" cy="3952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endParaRPr lang="da-DK">
              <a:latin typeface="Arial" charset="0"/>
            </a:endParaRPr>
          </a:p>
        </p:txBody>
      </p:sp>
      <p:sp>
        <p:nvSpPr>
          <p:cNvPr id="5" name="Afrundet rektangel 4"/>
          <p:cNvSpPr/>
          <p:nvPr/>
        </p:nvSpPr>
        <p:spPr bwMode="auto">
          <a:xfrm>
            <a:off x="2686050" y="1562100"/>
            <a:ext cx="1192213" cy="4397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endParaRPr lang="da-DK">
              <a:latin typeface="Arial" charset="0"/>
            </a:endParaRPr>
          </a:p>
        </p:txBody>
      </p:sp>
      <p:sp>
        <p:nvSpPr>
          <p:cNvPr id="40972" name="Ellipse 22"/>
          <p:cNvSpPr>
            <a:spLocks noChangeArrowheads="1"/>
          </p:cNvSpPr>
          <p:nvPr/>
        </p:nvSpPr>
        <p:spPr bwMode="auto">
          <a:xfrm>
            <a:off x="1476375" y="2089150"/>
            <a:ext cx="1119188" cy="344488"/>
          </a:xfrm>
          <a:prstGeom prst="ellipse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da-DK" altLang="da-DK" sz="2400"/>
          </a:p>
        </p:txBody>
      </p:sp>
      <p:sp>
        <p:nvSpPr>
          <p:cNvPr id="40973" name="Ellipse 3"/>
          <p:cNvSpPr>
            <a:spLocks noChangeArrowheads="1"/>
          </p:cNvSpPr>
          <p:nvPr/>
        </p:nvSpPr>
        <p:spPr bwMode="auto">
          <a:xfrm>
            <a:off x="3163888" y="2957513"/>
            <a:ext cx="1120775" cy="342900"/>
          </a:xfrm>
          <a:prstGeom prst="ellipse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da-DK" altLang="da-DK" sz="2400"/>
          </a:p>
        </p:txBody>
      </p:sp>
      <p:sp>
        <p:nvSpPr>
          <p:cNvPr id="40974" name="Ellipse 2"/>
          <p:cNvSpPr>
            <a:spLocks noChangeArrowheads="1"/>
          </p:cNvSpPr>
          <p:nvPr/>
        </p:nvSpPr>
        <p:spPr bwMode="auto">
          <a:xfrm>
            <a:off x="3994150" y="1284288"/>
            <a:ext cx="1004888" cy="4222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da-DK" altLang="da-DK" sz="2400"/>
          </a:p>
        </p:txBody>
      </p:sp>
      <p:sp>
        <p:nvSpPr>
          <p:cNvPr id="40975" name="Titel 1"/>
          <p:cNvSpPr>
            <a:spLocks noGrp="1"/>
          </p:cNvSpPr>
          <p:nvPr>
            <p:ph type="title"/>
          </p:nvPr>
        </p:nvSpPr>
        <p:spPr>
          <a:xfrm>
            <a:off x="636588" y="692150"/>
            <a:ext cx="7713662" cy="576263"/>
          </a:xfrm>
        </p:spPr>
        <p:txBody>
          <a:bodyPr/>
          <a:lstStyle/>
          <a:p>
            <a:r>
              <a:rPr lang="da-DK" altLang="da-DK" smtClean="0">
                <a:ea typeface="ＭＳ Ｐゴシック" panose="020B0600070205080204" pitchFamily="34" charset="-128"/>
              </a:rPr>
              <a:t>Handlemuligheder - flowchart</a:t>
            </a:r>
          </a:p>
        </p:txBody>
      </p:sp>
      <p:sp>
        <p:nvSpPr>
          <p:cNvPr id="40976" name="Pladsholder til dias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BBC54A-5938-4232-8275-DD04237575C0}" type="slidenum">
              <a:rPr lang="da-DK" altLang="da-DK" sz="13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da-DK" altLang="da-DK" sz="1300"/>
          </a:p>
        </p:txBody>
      </p:sp>
      <p:sp>
        <p:nvSpPr>
          <p:cNvPr id="29" name="Titel 1"/>
          <p:cNvSpPr txBox="1">
            <a:spLocks/>
          </p:cNvSpPr>
          <p:nvPr/>
        </p:nvSpPr>
        <p:spPr bwMode="auto">
          <a:xfrm>
            <a:off x="2795588" y="1412875"/>
            <a:ext cx="97155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 anchor="b"/>
          <a:lstStyle>
            <a:lvl1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9144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3716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8288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Samtale</a:t>
            </a:r>
          </a:p>
        </p:txBody>
      </p:sp>
      <p:sp>
        <p:nvSpPr>
          <p:cNvPr id="40978" name="Tekstboks 25"/>
          <p:cNvSpPr txBox="1">
            <a:spLocks noChangeArrowheads="1"/>
          </p:cNvSpPr>
          <p:nvPr/>
        </p:nvSpPr>
        <p:spPr bwMode="auto">
          <a:xfrm>
            <a:off x="2638425" y="6092825"/>
            <a:ext cx="32337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600"/>
              <a:t>Team for Selvmordsforebyggelse</a:t>
            </a:r>
          </a:p>
        </p:txBody>
      </p:sp>
      <p:sp>
        <p:nvSpPr>
          <p:cNvPr id="34" name="Titel 1"/>
          <p:cNvSpPr txBox="1">
            <a:spLocks/>
          </p:cNvSpPr>
          <p:nvPr/>
        </p:nvSpPr>
        <p:spPr bwMode="auto">
          <a:xfrm>
            <a:off x="5467350" y="1508125"/>
            <a:ext cx="860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 anchor="b"/>
          <a:lstStyle>
            <a:lvl1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9144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3716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8288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a-DK" altLang="da-DK" sz="2000" kern="0" dirty="0" smtClean="0">
                <a:ea typeface="ＭＳ Ｐゴシック" pitchFamily="34" charset="-128"/>
              </a:rPr>
              <a:t>1-1-2</a:t>
            </a:r>
          </a:p>
        </p:txBody>
      </p:sp>
      <p:sp>
        <p:nvSpPr>
          <p:cNvPr id="35" name="Titel 1"/>
          <p:cNvSpPr txBox="1">
            <a:spLocks/>
          </p:cNvSpPr>
          <p:nvPr/>
        </p:nvSpPr>
        <p:spPr bwMode="auto">
          <a:xfrm>
            <a:off x="1798638" y="2622550"/>
            <a:ext cx="1138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 anchor="b"/>
          <a:lstStyle>
            <a:lvl1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9144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3716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8288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Forældre</a:t>
            </a:r>
          </a:p>
        </p:txBody>
      </p:sp>
      <p:sp>
        <p:nvSpPr>
          <p:cNvPr id="36" name="Titel 1"/>
          <p:cNvSpPr txBox="1">
            <a:spLocks/>
          </p:cNvSpPr>
          <p:nvPr/>
        </p:nvSpPr>
        <p:spPr bwMode="auto">
          <a:xfrm>
            <a:off x="4191000" y="3846513"/>
            <a:ext cx="16922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 anchor="b"/>
          <a:lstStyle>
            <a:lvl1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9144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3716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8288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Psykiatrisk Akutmodtagelse</a:t>
            </a:r>
          </a:p>
        </p:txBody>
      </p:sp>
      <p:sp>
        <p:nvSpPr>
          <p:cNvPr id="37" name="Titel 1"/>
          <p:cNvSpPr txBox="1">
            <a:spLocks/>
          </p:cNvSpPr>
          <p:nvPr/>
        </p:nvSpPr>
        <p:spPr bwMode="auto">
          <a:xfrm>
            <a:off x="2182813" y="3846513"/>
            <a:ext cx="11699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 anchor="b"/>
          <a:lstStyle>
            <a:lvl1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9144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3716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8288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Egen læge</a:t>
            </a:r>
          </a:p>
        </p:txBody>
      </p:sp>
      <p:sp>
        <p:nvSpPr>
          <p:cNvPr id="38" name="Titel 1"/>
          <p:cNvSpPr txBox="1">
            <a:spLocks/>
          </p:cNvSpPr>
          <p:nvPr/>
        </p:nvSpPr>
        <p:spPr bwMode="auto">
          <a:xfrm>
            <a:off x="6638925" y="4684713"/>
            <a:ext cx="1943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 anchor="b"/>
          <a:lstStyle>
            <a:lvl1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9144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3716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8288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Tilbud via uddannelsesstedet</a:t>
            </a:r>
          </a:p>
        </p:txBody>
      </p:sp>
      <p:sp>
        <p:nvSpPr>
          <p:cNvPr id="39" name="Titel 1"/>
          <p:cNvSpPr txBox="1">
            <a:spLocks/>
          </p:cNvSpPr>
          <p:nvPr/>
        </p:nvSpPr>
        <p:spPr bwMode="auto">
          <a:xfrm>
            <a:off x="498475" y="4071938"/>
            <a:ext cx="12398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 anchor="b"/>
          <a:lstStyle>
            <a:lvl1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9144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3716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8288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Kommune</a:t>
            </a:r>
          </a:p>
        </p:txBody>
      </p:sp>
      <p:sp>
        <p:nvSpPr>
          <p:cNvPr id="43" name="Titel 1"/>
          <p:cNvSpPr txBox="1">
            <a:spLocks/>
          </p:cNvSpPr>
          <p:nvPr/>
        </p:nvSpPr>
        <p:spPr bwMode="auto">
          <a:xfrm>
            <a:off x="3254375" y="5157788"/>
            <a:ext cx="11795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 anchor="b"/>
          <a:lstStyle>
            <a:lvl1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9144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3716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8288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Psykiatrisk afdeling</a:t>
            </a:r>
          </a:p>
        </p:txBody>
      </p:sp>
      <p:sp>
        <p:nvSpPr>
          <p:cNvPr id="44" name="Titel 1"/>
          <p:cNvSpPr txBox="1">
            <a:spLocks/>
          </p:cNvSpPr>
          <p:nvPr/>
        </p:nvSpPr>
        <p:spPr bwMode="auto">
          <a:xfrm>
            <a:off x="646113" y="4868863"/>
            <a:ext cx="16113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 anchor="b"/>
          <a:lstStyle>
            <a:lvl1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9144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3716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8288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Andet:</a:t>
            </a:r>
          </a:p>
          <a:p>
            <a:pPr>
              <a:lnSpc>
                <a:spcPct val="100000"/>
              </a:lnSpc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Misbrugscenter</a:t>
            </a:r>
          </a:p>
          <a:p>
            <a:pPr>
              <a:lnSpc>
                <a:spcPct val="100000"/>
              </a:lnSpc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Psykolog</a:t>
            </a:r>
          </a:p>
        </p:txBody>
      </p:sp>
      <p:sp>
        <p:nvSpPr>
          <p:cNvPr id="45" name="Titel 1"/>
          <p:cNvSpPr txBox="1">
            <a:spLocks/>
          </p:cNvSpPr>
          <p:nvPr/>
        </p:nvSpPr>
        <p:spPr bwMode="auto">
          <a:xfrm>
            <a:off x="4148138" y="1293813"/>
            <a:ext cx="8556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 anchor="b"/>
          <a:lstStyle>
            <a:lvl1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9144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3716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8288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AKUT</a:t>
            </a:r>
          </a:p>
        </p:txBody>
      </p:sp>
      <p:sp>
        <p:nvSpPr>
          <p:cNvPr id="46" name="Titel 1"/>
          <p:cNvSpPr txBox="1">
            <a:spLocks/>
          </p:cNvSpPr>
          <p:nvPr/>
        </p:nvSpPr>
        <p:spPr bwMode="auto">
          <a:xfrm>
            <a:off x="1619250" y="2135188"/>
            <a:ext cx="78263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 anchor="b"/>
          <a:lstStyle>
            <a:lvl1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9144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3716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8288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&lt;18 år</a:t>
            </a:r>
          </a:p>
        </p:txBody>
      </p:sp>
      <p:sp>
        <p:nvSpPr>
          <p:cNvPr id="47" name="Titel 1"/>
          <p:cNvSpPr txBox="1">
            <a:spLocks/>
          </p:cNvSpPr>
          <p:nvPr/>
        </p:nvSpPr>
        <p:spPr bwMode="auto">
          <a:xfrm>
            <a:off x="3328988" y="2901950"/>
            <a:ext cx="7889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 anchor="b"/>
          <a:lstStyle>
            <a:lvl1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9144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3716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8288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18+ år</a:t>
            </a:r>
          </a:p>
        </p:txBody>
      </p:sp>
      <p:sp>
        <p:nvSpPr>
          <p:cNvPr id="48" name="Titel 1"/>
          <p:cNvSpPr txBox="1">
            <a:spLocks/>
          </p:cNvSpPr>
          <p:nvPr/>
        </p:nvSpPr>
        <p:spPr bwMode="auto">
          <a:xfrm>
            <a:off x="6804025" y="1412875"/>
            <a:ext cx="20891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 anchor="b"/>
          <a:lstStyle>
            <a:lvl1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9144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3716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8288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-Forældre/pårørende</a:t>
            </a:r>
          </a:p>
          <a:p>
            <a:pPr>
              <a:lnSpc>
                <a:spcPct val="100000"/>
              </a:lnSpc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-</a:t>
            </a:r>
            <a:r>
              <a:rPr lang="da-DK" altLang="da-DK" sz="1600" kern="0" dirty="0" err="1" smtClean="0">
                <a:ea typeface="ＭＳ Ｐゴシック" pitchFamily="34" charset="-128"/>
              </a:rPr>
              <a:t>Debriefing</a:t>
            </a:r>
            <a:endParaRPr lang="da-DK" altLang="da-DK" sz="1600" kern="0" dirty="0" smtClean="0">
              <a:ea typeface="ＭＳ Ｐゴシック" pitchFamily="34" charset="-128"/>
            </a:endParaRPr>
          </a:p>
        </p:txBody>
      </p:sp>
      <p:sp>
        <p:nvSpPr>
          <p:cNvPr id="49" name="Titel 1"/>
          <p:cNvSpPr txBox="1">
            <a:spLocks/>
          </p:cNvSpPr>
          <p:nvPr/>
        </p:nvSpPr>
        <p:spPr bwMode="auto">
          <a:xfrm>
            <a:off x="220663" y="2279650"/>
            <a:ext cx="1554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2" tIns="43630" rIns="87262" bIns="43630" anchor="b"/>
          <a:lstStyle>
            <a:lvl1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873125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9144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3716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828800" algn="l" defTabSz="873125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a-DK" altLang="da-DK" sz="1600" kern="0" dirty="0" smtClean="0">
                <a:ea typeface="ＭＳ Ｐゴシック" pitchFamily="34" charset="-128"/>
              </a:rPr>
              <a:t>Underretning?</a:t>
            </a:r>
          </a:p>
        </p:txBody>
      </p:sp>
      <p:cxnSp>
        <p:nvCxnSpPr>
          <p:cNvPr id="40992" name="Lige forbindelse 6"/>
          <p:cNvCxnSpPr>
            <a:cxnSpLocks noChangeShapeType="1"/>
          </p:cNvCxnSpPr>
          <p:nvPr/>
        </p:nvCxnSpPr>
        <p:spPr bwMode="auto">
          <a:xfrm>
            <a:off x="4999038" y="1847850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40993" name="Lige pilforbindelse 28672"/>
          <p:cNvCxnSpPr>
            <a:cxnSpLocks noChangeShapeType="1"/>
          </p:cNvCxnSpPr>
          <p:nvPr/>
        </p:nvCxnSpPr>
        <p:spPr bwMode="auto">
          <a:xfrm flipH="1">
            <a:off x="2284413" y="1989138"/>
            <a:ext cx="652462" cy="7302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94" name="Lige pilforbindelse 28672"/>
          <p:cNvCxnSpPr>
            <a:cxnSpLocks noChangeShapeType="1"/>
          </p:cNvCxnSpPr>
          <p:nvPr/>
        </p:nvCxnSpPr>
        <p:spPr bwMode="auto">
          <a:xfrm flipH="1">
            <a:off x="1119188" y="3111500"/>
            <a:ext cx="1009650" cy="8191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95" name="Lige pilforbindelse 28672"/>
          <p:cNvCxnSpPr>
            <a:cxnSpLocks noChangeShapeType="1"/>
          </p:cNvCxnSpPr>
          <p:nvPr/>
        </p:nvCxnSpPr>
        <p:spPr bwMode="auto">
          <a:xfrm>
            <a:off x="2368550" y="3111500"/>
            <a:ext cx="261938" cy="8191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96" name="Lige pilforbindelse 28672"/>
          <p:cNvCxnSpPr>
            <a:cxnSpLocks noChangeShapeType="1"/>
          </p:cNvCxnSpPr>
          <p:nvPr/>
        </p:nvCxnSpPr>
        <p:spPr bwMode="auto">
          <a:xfrm>
            <a:off x="2979738" y="4370388"/>
            <a:ext cx="638175" cy="7874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97" name="Lige pilforbindelse 28672"/>
          <p:cNvCxnSpPr>
            <a:cxnSpLocks noChangeShapeType="1"/>
          </p:cNvCxnSpPr>
          <p:nvPr/>
        </p:nvCxnSpPr>
        <p:spPr bwMode="auto">
          <a:xfrm flipH="1">
            <a:off x="1624013" y="4370388"/>
            <a:ext cx="963612" cy="4984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98" name="Lige pilforbindelse 28672"/>
          <p:cNvCxnSpPr>
            <a:cxnSpLocks noChangeShapeType="1"/>
          </p:cNvCxnSpPr>
          <p:nvPr/>
        </p:nvCxnSpPr>
        <p:spPr bwMode="auto">
          <a:xfrm>
            <a:off x="2584450" y="3114675"/>
            <a:ext cx="1563688" cy="8159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99" name="Lige pilforbindelse 28672"/>
          <p:cNvCxnSpPr>
            <a:cxnSpLocks noChangeShapeType="1"/>
          </p:cNvCxnSpPr>
          <p:nvPr/>
        </p:nvCxnSpPr>
        <p:spPr bwMode="auto">
          <a:xfrm flipH="1">
            <a:off x="2792413" y="2027238"/>
            <a:ext cx="768350" cy="190341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00" name="Lige pilforbindelse 28672"/>
          <p:cNvCxnSpPr>
            <a:cxnSpLocks noChangeShapeType="1"/>
          </p:cNvCxnSpPr>
          <p:nvPr/>
        </p:nvCxnSpPr>
        <p:spPr bwMode="auto">
          <a:xfrm>
            <a:off x="5238750" y="4357688"/>
            <a:ext cx="161925" cy="173513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01" name="Lige pilforbindelse 28672"/>
          <p:cNvCxnSpPr>
            <a:cxnSpLocks noChangeShapeType="1"/>
          </p:cNvCxnSpPr>
          <p:nvPr/>
        </p:nvCxnSpPr>
        <p:spPr bwMode="auto">
          <a:xfrm flipH="1">
            <a:off x="4151313" y="4344988"/>
            <a:ext cx="579437" cy="8016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02" name="Lige pilforbindelse 28672"/>
          <p:cNvCxnSpPr>
            <a:cxnSpLocks noChangeShapeType="1"/>
          </p:cNvCxnSpPr>
          <p:nvPr/>
        </p:nvCxnSpPr>
        <p:spPr bwMode="auto">
          <a:xfrm flipH="1">
            <a:off x="3941763" y="5732463"/>
            <a:ext cx="198437" cy="36036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03" name="Lige pilforbindelse 28672"/>
          <p:cNvCxnSpPr>
            <a:cxnSpLocks noChangeShapeType="1"/>
          </p:cNvCxnSpPr>
          <p:nvPr/>
        </p:nvCxnSpPr>
        <p:spPr bwMode="auto">
          <a:xfrm>
            <a:off x="3871913" y="1770063"/>
            <a:ext cx="1276350" cy="31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04" name="Lige pilforbindelse 28672"/>
          <p:cNvCxnSpPr>
            <a:cxnSpLocks noChangeShapeType="1"/>
            <a:endCxn id="26" idx="1"/>
          </p:cNvCxnSpPr>
          <p:nvPr/>
        </p:nvCxnSpPr>
        <p:spPr bwMode="auto">
          <a:xfrm flipV="1">
            <a:off x="3341688" y="4071938"/>
            <a:ext cx="809625" cy="76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05" name="Lige pilforbindelse 28672"/>
          <p:cNvCxnSpPr>
            <a:cxnSpLocks noChangeShapeType="1"/>
          </p:cNvCxnSpPr>
          <p:nvPr/>
        </p:nvCxnSpPr>
        <p:spPr bwMode="auto">
          <a:xfrm>
            <a:off x="3559175" y="1989138"/>
            <a:ext cx="1227138" cy="178911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06" name="Lige pilforbindelse 28672"/>
          <p:cNvCxnSpPr>
            <a:cxnSpLocks noChangeShapeType="1"/>
          </p:cNvCxnSpPr>
          <p:nvPr/>
        </p:nvCxnSpPr>
        <p:spPr bwMode="auto">
          <a:xfrm>
            <a:off x="2776538" y="4344988"/>
            <a:ext cx="19050" cy="174783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smtClean="0">
                <a:ea typeface="ＭＳ Ｐゴシック" panose="020B0600070205080204" pitchFamily="34" charset="-128"/>
              </a:rPr>
              <a:t>Keep it simple!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36588" y="2420938"/>
            <a:ext cx="8013700" cy="3316287"/>
          </a:xfrm>
        </p:spPr>
        <p:txBody>
          <a:bodyPr/>
          <a:lstStyle/>
          <a:p>
            <a:pPr>
              <a:defRPr/>
            </a:pPr>
            <a:r>
              <a:rPr lang="da-DK" dirty="0" smtClean="0"/>
              <a:t>Basal viden om den svære samtale</a:t>
            </a:r>
          </a:p>
          <a:p>
            <a:pPr lvl="1">
              <a:defRPr/>
            </a:pPr>
            <a:r>
              <a:rPr lang="da-DK" dirty="0" smtClean="0"/>
              <a:t>Tag samtalen</a:t>
            </a:r>
            <a:endParaRPr lang="da-DK" dirty="0"/>
          </a:p>
          <a:p>
            <a:pPr marL="0" indent="0">
              <a:buFontTx/>
              <a:buNone/>
              <a:defRPr/>
            </a:pPr>
            <a:endParaRPr lang="da-DK" dirty="0" smtClean="0"/>
          </a:p>
          <a:p>
            <a:pPr>
              <a:defRPr/>
            </a:pPr>
            <a:r>
              <a:rPr lang="da-DK" dirty="0" smtClean="0"/>
              <a:t>Lav jeres egen liste med de lokale handlemuligheder</a:t>
            </a:r>
          </a:p>
          <a:p>
            <a:pPr lvl="1">
              <a:defRPr/>
            </a:pPr>
            <a:r>
              <a:rPr lang="da-DK" dirty="0"/>
              <a:t>Skelne mellem akut og ikke akut </a:t>
            </a:r>
            <a:r>
              <a:rPr lang="da-DK" dirty="0" smtClean="0"/>
              <a:t>situation</a:t>
            </a:r>
          </a:p>
          <a:p>
            <a:pPr lvl="1">
              <a:defRPr/>
            </a:pPr>
            <a:r>
              <a:rPr lang="da-DK" dirty="0" smtClean="0"/>
              <a:t>Personens alder</a:t>
            </a:r>
          </a:p>
          <a:p>
            <a:pPr lvl="1">
              <a:defRPr/>
            </a:pPr>
            <a:endParaRPr lang="da-DK" dirty="0" smtClean="0"/>
          </a:p>
          <a:p>
            <a:pPr>
              <a:defRPr/>
            </a:pPr>
            <a:r>
              <a:rPr lang="da-DK" dirty="0" smtClean="0"/>
              <a:t>Anerkend eget behov for sparring/</a:t>
            </a:r>
            <a:r>
              <a:rPr lang="da-DK" dirty="0" err="1" smtClean="0"/>
              <a:t>debriefing</a:t>
            </a:r>
            <a:endParaRPr lang="da-DK" dirty="0" smtClean="0"/>
          </a:p>
        </p:txBody>
      </p:sp>
      <p:sp>
        <p:nvSpPr>
          <p:cNvPr id="41988" name="Pladsholder til dias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6B5247-FF86-436F-BB57-B6B5A20BB94D}" type="slidenum">
              <a:rPr lang="da-DK" altLang="da-DK" sz="13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da-DK" altLang="da-DK" sz="1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>
          <a:xfrm>
            <a:off x="636588" y="620713"/>
            <a:ext cx="7713662" cy="792162"/>
          </a:xfrm>
        </p:spPr>
        <p:txBody>
          <a:bodyPr/>
          <a:lstStyle/>
          <a:p>
            <a:r>
              <a:rPr lang="da-DK" altLang="da-DK" smtClean="0">
                <a:ea typeface="ＭＳ Ｐゴシック" panose="020B0600070205080204" pitchFamily="34" charset="-128"/>
              </a:rPr>
              <a:t>Nyttige links</a:t>
            </a:r>
          </a:p>
        </p:txBody>
      </p:sp>
      <p:sp>
        <p:nvSpPr>
          <p:cNvPr id="43011" name="Pladsholder til indhold 2"/>
          <p:cNvSpPr>
            <a:spLocks noGrp="1"/>
          </p:cNvSpPr>
          <p:nvPr>
            <p:ph idx="1"/>
          </p:nvPr>
        </p:nvSpPr>
        <p:spPr>
          <a:xfrm>
            <a:off x="627063" y="1700213"/>
            <a:ext cx="8013700" cy="4176712"/>
          </a:xfrm>
        </p:spPr>
        <p:txBody>
          <a:bodyPr/>
          <a:lstStyle/>
          <a:p>
            <a:r>
              <a:rPr lang="da-DK" altLang="da-DK" sz="2000" smtClean="0">
                <a:ea typeface="ＭＳ Ｐゴシック" panose="020B0600070205080204" pitchFamily="34" charset="-128"/>
              </a:rPr>
              <a:t>www.regionsyddanmark.dk</a:t>
            </a:r>
          </a:p>
          <a:p>
            <a:pPr marL="438150" lvl="1" indent="0">
              <a:buFontTx/>
              <a:buNone/>
            </a:pPr>
            <a:r>
              <a:rPr lang="da-DK" altLang="da-DK" sz="1400" smtClean="0">
                <a:ea typeface="ＭＳ Ｐゴシック" panose="020B0600070205080204" pitchFamily="34" charset="-128"/>
              </a:rPr>
              <a:t>	</a:t>
            </a:r>
            <a:r>
              <a:rPr lang="da-DK" altLang="da-DK" sz="2000" smtClean="0">
                <a:ea typeface="ＭＳ Ｐゴシック" panose="020B0600070205080204" pitchFamily="34" charset="-128"/>
              </a:rPr>
              <a:t>www.psykiatrienisyddanmark.dk</a:t>
            </a:r>
          </a:p>
          <a:p>
            <a:pPr marL="1308100" lvl="3" indent="0">
              <a:buFontTx/>
              <a:buNone/>
            </a:pPr>
            <a:r>
              <a:rPr lang="da-DK" altLang="da-DK" sz="2000" smtClean="0">
                <a:ea typeface="ＭＳ Ｐゴシック" panose="020B0600070205080204" pitchFamily="34" charset="-128"/>
              </a:rPr>
              <a:t>www.selvmordstruede.dk </a:t>
            </a:r>
          </a:p>
          <a:p>
            <a:r>
              <a:rPr lang="da-DK" altLang="da-DK" sz="2000" smtClean="0">
                <a:ea typeface="ＭＳ Ｐゴシック" panose="020B0600070205080204" pitchFamily="34" charset="-128"/>
              </a:rPr>
              <a:t>www.rm.dk (sundhed→psykiatri) </a:t>
            </a:r>
          </a:p>
          <a:p>
            <a:r>
              <a:rPr lang="da-DK" altLang="da-DK" sz="2000" smtClean="0">
                <a:ea typeface="ＭＳ Ｐゴシック" panose="020B0600070205080204" pitchFamily="34" charset="-128"/>
              </a:rPr>
              <a:t>www.rn.dk (sundhed→psykiatri)</a:t>
            </a:r>
          </a:p>
          <a:p>
            <a:r>
              <a:rPr lang="da-DK" altLang="da-DK" sz="2000" smtClean="0">
                <a:ea typeface="ＭＳ Ｐゴシック" panose="020B0600070205080204" pitchFamily="34" charset="-128"/>
              </a:rPr>
              <a:t>www.regionsjaelland.dk (sundhed→psykiatri)</a:t>
            </a:r>
          </a:p>
          <a:p>
            <a:r>
              <a:rPr lang="da-DK" altLang="da-DK" sz="2000" smtClean="0">
                <a:ea typeface="ＭＳ Ｐゴシック" panose="020B0600070205080204" pitchFamily="34" charset="-128"/>
              </a:rPr>
              <a:t>www.psykiatri-regionh.dk</a:t>
            </a:r>
          </a:p>
          <a:p>
            <a:r>
              <a:rPr lang="da-DK" altLang="da-DK" sz="2000" smtClean="0">
                <a:ea typeface="ＭＳ Ｐゴシック" panose="020B0600070205080204" pitchFamily="34" charset="-128"/>
              </a:rPr>
              <a:t>www.nefos.dk</a:t>
            </a:r>
          </a:p>
          <a:p>
            <a:r>
              <a:rPr lang="da-DK" altLang="da-DK" sz="2000" smtClean="0">
                <a:ea typeface="ＭＳ Ｐゴシック" panose="020B0600070205080204" pitchFamily="34" charset="-128"/>
              </a:rPr>
              <a:t>www.vioss.dk</a:t>
            </a:r>
          </a:p>
          <a:p>
            <a:r>
              <a:rPr lang="da-DK" altLang="da-DK" sz="2000" smtClean="0">
                <a:ea typeface="ＭＳ Ｐゴシック" panose="020B0600070205080204" pitchFamily="34" charset="-128"/>
              </a:rPr>
              <a:t>www.headspace.dk</a:t>
            </a:r>
          </a:p>
          <a:p>
            <a:r>
              <a:rPr lang="da-DK" altLang="da-DK" sz="2000" smtClean="0">
                <a:ea typeface="ＭＳ Ｐゴシック" panose="020B0600070205080204" pitchFamily="34" charset="-128"/>
              </a:rPr>
              <a:t>www.livslinien.dk</a:t>
            </a:r>
          </a:p>
          <a:p>
            <a:endParaRPr lang="da-DK" altLang="da-DK" sz="2000" smtClean="0">
              <a:ea typeface="ＭＳ Ｐゴシック" panose="020B0600070205080204" pitchFamily="34" charset="-128"/>
            </a:endParaRPr>
          </a:p>
        </p:txBody>
      </p:sp>
      <p:sp>
        <p:nvSpPr>
          <p:cNvPr id="43012" name="Pladsholder til dias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4FCD7C-0F16-437D-87C8-46FBAE97BD86}" type="slidenum">
              <a:rPr lang="da-DK" altLang="da-DK" sz="13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da-DK" altLang="da-DK" sz="1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altLang="da-DK" smtClean="0">
                <a:ea typeface="ＭＳ Ｐゴシック" panose="020B0600070205080204" pitchFamily="34" charset="-128"/>
              </a:rPr>
              <a:t>Tak for opmærksomheden</a:t>
            </a:r>
          </a:p>
        </p:txBody>
      </p:sp>
      <p:sp>
        <p:nvSpPr>
          <p:cNvPr id="44035" name="Pladsholder til indhold 2"/>
          <p:cNvSpPr>
            <a:spLocks noGrp="1"/>
          </p:cNvSpPr>
          <p:nvPr>
            <p:ph idx="1"/>
          </p:nvPr>
        </p:nvSpPr>
        <p:spPr>
          <a:xfrm>
            <a:off x="611188" y="2420938"/>
            <a:ext cx="8013700" cy="3559175"/>
          </a:xfrm>
        </p:spPr>
        <p:txBody>
          <a:bodyPr/>
          <a:lstStyle/>
          <a:p>
            <a:pPr marL="0" indent="0">
              <a:buFontTx/>
              <a:buNone/>
            </a:pPr>
            <a:endParaRPr lang="da-DK" altLang="da-DK" smtClean="0">
              <a:ea typeface="ＭＳ Ｐゴシック" panose="020B0600070205080204" pitchFamily="34" charset="-128"/>
            </a:endParaRPr>
          </a:p>
          <a:p>
            <a:pPr marL="0" indent="0" algn="ctr">
              <a:buFontTx/>
              <a:buNone/>
            </a:pPr>
            <a:endParaRPr lang="da-DK" altLang="da-DK" smtClean="0">
              <a:ea typeface="ＭＳ Ｐゴシック" panose="020B0600070205080204" pitchFamily="34" charset="-128"/>
            </a:endParaRPr>
          </a:p>
          <a:p>
            <a:pPr marL="0" indent="0" algn="ctr">
              <a:buFontTx/>
              <a:buNone/>
            </a:pPr>
            <a:endParaRPr lang="da-DK" altLang="da-DK" smtClean="0">
              <a:ea typeface="ＭＳ Ｐゴシック" panose="020B0600070205080204" pitchFamily="34" charset="-128"/>
            </a:endParaRPr>
          </a:p>
        </p:txBody>
      </p:sp>
      <p:sp>
        <p:nvSpPr>
          <p:cNvPr id="44036" name="Pladsholder til dias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F35CDA-FC6F-4781-99D1-7B352EF0082C}" type="slidenum">
              <a:rPr lang="da-DK" altLang="da-DK" sz="13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da-DK" altLang="da-DK" sz="1300"/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708275"/>
            <a:ext cx="3581400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smtClean="0">
                <a:ea typeface="ＭＳ Ｐゴシック" panose="020B0600070205080204" pitchFamily="34" charset="-128"/>
              </a:rPr>
              <a:t>Myter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6588" y="2178050"/>
            <a:ext cx="8013700" cy="3914775"/>
          </a:xfrm>
        </p:spPr>
        <p:txBody>
          <a:bodyPr/>
          <a:lstStyle/>
          <a:p>
            <a:pPr>
              <a:defRPr/>
            </a:pPr>
            <a:r>
              <a:rPr lang="da-DK" altLang="da-DK" sz="2000" dirty="0" smtClean="0">
                <a:ea typeface="ＭＳ Ｐゴシック" pitchFamily="34" charset="-128"/>
              </a:rPr>
              <a:t>Folk der taler om selvmord gør aldrig alvor af det</a:t>
            </a:r>
          </a:p>
          <a:p>
            <a:pPr>
              <a:defRPr/>
            </a:pPr>
            <a:r>
              <a:rPr lang="da-DK" altLang="da-DK" sz="2000" dirty="0" smtClean="0">
                <a:ea typeface="ＭＳ Ｐゴシック" pitchFamily="34" charset="-128"/>
              </a:rPr>
              <a:t>Folk der laver ufarlige selvmordsforsøg vil ikke dø, de der virkelig ønsker at dø, overlever ikke</a:t>
            </a:r>
          </a:p>
          <a:p>
            <a:pPr>
              <a:defRPr/>
            </a:pPr>
            <a:r>
              <a:rPr lang="da-DK" altLang="da-DK" sz="2000" dirty="0" smtClean="0">
                <a:ea typeface="ＭＳ Ｐゴシック" pitchFamily="34" charset="-128"/>
              </a:rPr>
              <a:t>Spørgsmål om selvmordstanker fremprovokerer selvmordsforsøg</a:t>
            </a:r>
          </a:p>
          <a:p>
            <a:pPr>
              <a:defRPr/>
            </a:pPr>
            <a:r>
              <a:rPr lang="da-DK" altLang="da-DK" sz="2000" dirty="0" smtClean="0">
                <a:ea typeface="ＭＳ Ｐゴシック" pitchFamily="34" charset="-128"/>
              </a:rPr>
              <a:t>Selvskade er det samme som selvmord</a:t>
            </a:r>
          </a:p>
          <a:p>
            <a:pPr>
              <a:defRPr/>
            </a:pPr>
            <a:r>
              <a:rPr lang="da-DK" altLang="da-DK" sz="2000" dirty="0" smtClean="0">
                <a:ea typeface="ＭＳ Ｐゴシック" pitchFamily="34" charset="-128"/>
              </a:rPr>
              <a:t>Selvskade er et stigende problem blandt unge</a:t>
            </a:r>
          </a:p>
          <a:p>
            <a:pPr>
              <a:defRPr/>
            </a:pPr>
            <a:r>
              <a:rPr lang="da-DK" altLang="da-DK" sz="2000" dirty="0" smtClean="0">
                <a:ea typeface="ＭＳ Ｐゴシック" pitchFamily="34" charset="-128"/>
              </a:rPr>
              <a:t>Selvmord smitter</a:t>
            </a:r>
          </a:p>
          <a:p>
            <a:pPr marL="0" indent="0">
              <a:buFontTx/>
              <a:buNone/>
              <a:defRPr/>
            </a:pPr>
            <a:endParaRPr lang="da-DK" altLang="da-DK" dirty="0" smtClean="0">
              <a:ea typeface="ＭＳ Ｐゴシック" pitchFamily="34" charset="-128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97425"/>
            <a:ext cx="29051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sz="3200" smtClean="0">
                <a:ea typeface="ＭＳ Ｐゴシック" panose="020B0600070205080204" pitchFamily="34" charset="-128"/>
              </a:rPr>
              <a:t>Selvskade - definition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a-DK" sz="2000" dirty="0" smtClean="0"/>
              <a:t>Bevidst, gentagende og socialt uacceptabel adfærd, som medfører direkte fysiske skader, uden intention om selvmord, men for at lindre negative følelser</a:t>
            </a:r>
          </a:p>
          <a:p>
            <a:pPr marL="0" indent="0">
              <a:buFontTx/>
              <a:buNone/>
              <a:defRPr/>
            </a:pPr>
            <a:endParaRPr lang="da-DK" sz="2000" dirty="0" smtClean="0"/>
          </a:p>
          <a:p>
            <a:pPr>
              <a:defRPr/>
            </a:pPr>
            <a:r>
              <a:rPr lang="da-DK" sz="2000" dirty="0" err="1"/>
              <a:t>M</a:t>
            </a:r>
            <a:r>
              <a:rPr lang="da-DK" sz="2000" dirty="0" err="1" smtClean="0"/>
              <a:t>estringsstrategi</a:t>
            </a:r>
            <a:r>
              <a:rPr lang="da-DK" sz="2000" dirty="0" smtClean="0"/>
              <a:t>, der har til formål at lindre psykiske smerter, svære følelser og svære tanker</a:t>
            </a:r>
          </a:p>
          <a:p>
            <a:pPr>
              <a:defRPr/>
            </a:pPr>
            <a:endParaRPr lang="da-DK" sz="2000" dirty="0"/>
          </a:p>
          <a:p>
            <a:pPr>
              <a:defRPr/>
            </a:pPr>
            <a:r>
              <a:rPr lang="da-DK" sz="2000" dirty="0" smtClean="0"/>
              <a:t>Ikke konsensus om definition – kompleks adfærd</a:t>
            </a:r>
          </a:p>
          <a:p>
            <a:pPr>
              <a:defRPr/>
            </a:pPr>
            <a:endParaRPr lang="da-DK" sz="2000" dirty="0"/>
          </a:p>
          <a:p>
            <a:pPr marL="0" indent="0">
              <a:buFontTx/>
              <a:buNone/>
              <a:defRPr/>
            </a:pPr>
            <a:endParaRPr lang="da-DK" sz="2000" dirty="0"/>
          </a:p>
        </p:txBody>
      </p:sp>
      <p:sp>
        <p:nvSpPr>
          <p:cNvPr id="15364" name="Pladsholder til dias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5CA6E1-A086-4260-94A6-D74FA8EFCDFE}" type="slidenum">
              <a:rPr lang="da-DK" altLang="da-DK" sz="13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da-DK" altLang="da-DK" sz="1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b="1" smtClean="0">
                <a:ea typeface="ＭＳ Ｐゴシック" panose="020B0600070205080204" pitchFamily="34" charset="-128"/>
              </a:rPr>
              <a:t>Selvskade er ikke selvmordsforsøg</a:t>
            </a:r>
            <a:endParaRPr lang="da-DK" altLang="da-DK" smtClean="0">
              <a:ea typeface="ＭＳ Ｐゴシック" panose="020B0600070205080204" pitchFamily="34" charset="-128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36588" y="2276475"/>
            <a:ext cx="8013700" cy="3460750"/>
          </a:xfrm>
        </p:spPr>
        <p:txBody>
          <a:bodyPr/>
          <a:lstStyle/>
          <a:p>
            <a:pPr>
              <a:defRPr/>
            </a:pPr>
            <a:r>
              <a:rPr lang="da-DK" sz="2000" dirty="0"/>
              <a:t>S</a:t>
            </a:r>
            <a:r>
              <a:rPr lang="da-DK" sz="2000" dirty="0" smtClean="0"/>
              <a:t>elvmord er en bevidst handling, hvor intentionen er at gøre en ende på livet</a:t>
            </a:r>
          </a:p>
          <a:p>
            <a:pPr marL="0" indent="0">
              <a:buFontTx/>
              <a:buNone/>
              <a:defRPr/>
            </a:pPr>
            <a:endParaRPr lang="da-DK" sz="2000" dirty="0" smtClean="0"/>
          </a:p>
          <a:p>
            <a:pPr>
              <a:defRPr/>
            </a:pPr>
            <a:r>
              <a:rPr lang="da-DK" sz="2000" dirty="0"/>
              <a:t>F</a:t>
            </a:r>
            <a:r>
              <a:rPr lang="da-DK" sz="2000" dirty="0" smtClean="0"/>
              <a:t>ormålet med både et selvmord og selvskade er at stoppe en psykisk belastning</a:t>
            </a:r>
          </a:p>
          <a:p>
            <a:pPr lvl="1">
              <a:defRPr/>
            </a:pPr>
            <a:r>
              <a:rPr lang="da-DK" sz="1700" dirty="0"/>
              <a:t>S</a:t>
            </a:r>
            <a:r>
              <a:rPr lang="da-DK" sz="1700" dirty="0" smtClean="0"/>
              <a:t>elvskade er modsat et selvmord en strategi til at overleve.</a:t>
            </a:r>
          </a:p>
          <a:p>
            <a:pPr lvl="1">
              <a:defRPr/>
            </a:pPr>
            <a:endParaRPr lang="da-DK" sz="1700" dirty="0" smtClean="0"/>
          </a:p>
          <a:p>
            <a:pPr>
              <a:defRPr/>
            </a:pPr>
            <a:r>
              <a:rPr lang="da-DK" sz="2000" dirty="0" smtClean="0"/>
              <a:t>Forskel på metode og hyppighed af adfærden</a:t>
            </a:r>
            <a:endParaRPr lang="da-DK" sz="2000" dirty="0"/>
          </a:p>
        </p:txBody>
      </p:sp>
      <p:sp>
        <p:nvSpPr>
          <p:cNvPr id="16388" name="Pladsholder til dias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C7C531-C69C-4468-BDEB-4276329D84CB}" type="slidenum">
              <a:rPr lang="da-DK" altLang="da-DK" sz="13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da-DK" altLang="da-DK" sz="1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sz="3200" smtClean="0">
                <a:ea typeface="ＭＳ Ｐゴシック" panose="020B0600070205080204" pitchFamily="34" charset="-128"/>
              </a:rPr>
              <a:t>Selvskade</a:t>
            </a:r>
          </a:p>
        </p:txBody>
      </p:sp>
      <p:sp>
        <p:nvSpPr>
          <p:cNvPr id="17411" name="Pladsholder til indhold 2"/>
          <p:cNvSpPr>
            <a:spLocks noGrp="1"/>
          </p:cNvSpPr>
          <p:nvPr>
            <p:ph idx="1"/>
          </p:nvPr>
        </p:nvSpPr>
        <p:spPr>
          <a:xfrm>
            <a:off x="636588" y="2492375"/>
            <a:ext cx="8013700" cy="3244850"/>
          </a:xfrm>
        </p:spPr>
        <p:txBody>
          <a:bodyPr/>
          <a:lstStyle/>
          <a:p>
            <a:r>
              <a:rPr lang="da-DK" altLang="da-DK" smtClean="0">
                <a:ea typeface="ＭＳ Ｐゴシック" panose="020B0600070205080204" pitchFamily="34" charset="-128"/>
              </a:rPr>
              <a:t>Øger risikoen for selvmordsforsøg</a:t>
            </a:r>
          </a:p>
          <a:p>
            <a:endParaRPr lang="da-DK" altLang="da-DK" smtClean="0">
              <a:ea typeface="ＭＳ Ｐゴシック" panose="020B0600070205080204" pitchFamily="34" charset="-128"/>
            </a:endParaRPr>
          </a:p>
          <a:p>
            <a:r>
              <a:rPr lang="da-DK" altLang="da-DK" smtClean="0">
                <a:ea typeface="ＭＳ Ｐゴシック" panose="020B0600070205080204" pitchFamily="34" charset="-128"/>
              </a:rPr>
              <a:t>Symptom - ikke en diagnose</a:t>
            </a:r>
          </a:p>
          <a:p>
            <a:endParaRPr lang="da-DK" altLang="da-DK" smtClean="0">
              <a:ea typeface="ＭＳ Ｐゴシック" panose="020B0600070205080204" pitchFamily="34" charset="-128"/>
            </a:endParaRPr>
          </a:p>
          <a:p>
            <a:r>
              <a:rPr lang="da-DK" altLang="da-DK" smtClean="0">
                <a:ea typeface="ＭＳ Ｐゴシック" panose="020B0600070205080204" pitchFamily="34" charset="-128"/>
              </a:rPr>
              <a:t>Ar og sår skjules for omverdenen</a:t>
            </a:r>
          </a:p>
          <a:p>
            <a:endParaRPr lang="da-DK" altLang="da-DK" smtClean="0">
              <a:ea typeface="ＭＳ Ｐゴシック" panose="020B0600070205080204" pitchFamily="34" charset="-128"/>
            </a:endParaRPr>
          </a:p>
          <a:p>
            <a:r>
              <a:rPr lang="da-DK" altLang="da-DK" smtClean="0">
                <a:ea typeface="ＭＳ Ｐゴシック" panose="020B0600070205080204" pitchFamily="34" charset="-128"/>
              </a:rPr>
              <a:t>Kønsforskel i forekomst og metode</a:t>
            </a:r>
          </a:p>
          <a:p>
            <a:endParaRPr lang="da-DK" altLang="da-DK" smtClean="0">
              <a:ea typeface="ＭＳ Ｐゴシック" panose="020B0600070205080204" pitchFamily="34" charset="-128"/>
            </a:endParaRPr>
          </a:p>
        </p:txBody>
      </p:sp>
      <p:sp>
        <p:nvSpPr>
          <p:cNvPr id="17412" name="Pladsholder til dias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2205BD-703B-4030-8D1D-811D39324AFD}" type="slidenum">
              <a:rPr lang="da-DK" altLang="da-DK" sz="13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da-DK" altLang="da-DK" sz="1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>
          <a:xfrm>
            <a:off x="636588" y="822325"/>
            <a:ext cx="7713662" cy="877888"/>
          </a:xfrm>
        </p:spPr>
        <p:txBody>
          <a:bodyPr/>
          <a:lstStyle/>
          <a:p>
            <a:r>
              <a:rPr lang="da-DK" altLang="da-DK" sz="3200" smtClean="0">
                <a:ea typeface="ＭＳ Ｐゴシック" panose="020B0600070205080204" pitchFamily="34" charset="-128"/>
              </a:rPr>
              <a:t>Fakta om selvskade</a:t>
            </a:r>
          </a:p>
        </p:txBody>
      </p:sp>
      <p:sp>
        <p:nvSpPr>
          <p:cNvPr id="18435" name="Pladsholder til indhold 2"/>
          <p:cNvSpPr>
            <a:spLocks noGrp="1"/>
          </p:cNvSpPr>
          <p:nvPr>
            <p:ph idx="1"/>
          </p:nvPr>
        </p:nvSpPr>
        <p:spPr>
          <a:xfrm>
            <a:off x="611188" y="1989138"/>
            <a:ext cx="8013700" cy="3770312"/>
          </a:xfrm>
        </p:spPr>
        <p:txBody>
          <a:bodyPr/>
          <a:lstStyle/>
          <a:p>
            <a:r>
              <a:rPr lang="da-DK" altLang="da-DK" sz="2000" smtClean="0">
                <a:ea typeface="ＭＳ Ｐゴシック" panose="020B0600070205080204" pitchFamily="34" charset="-128"/>
              </a:rPr>
              <a:t>Stigende problem blandt unge</a:t>
            </a:r>
          </a:p>
          <a:p>
            <a:endParaRPr lang="da-DK" altLang="da-DK" sz="2000" smtClean="0">
              <a:ea typeface="ＭＳ Ｐゴシック" panose="020B0600070205080204" pitchFamily="34" charset="-128"/>
            </a:endParaRPr>
          </a:p>
          <a:p>
            <a:r>
              <a:rPr lang="da-DK" altLang="da-DK" sz="2000" smtClean="0">
                <a:ea typeface="ＭＳ Ｐゴシック" panose="020B0600070205080204" pitchFamily="34" charset="-128"/>
              </a:rPr>
              <a:t>11 % af den samlede danske befolkning har skadet sig selv med vilje mindst én gang på et tidspunkt i deres liv</a:t>
            </a:r>
          </a:p>
          <a:p>
            <a:endParaRPr lang="da-DK" altLang="da-DK" sz="2000" smtClean="0">
              <a:ea typeface="ＭＳ Ｐゴシック" panose="020B0600070205080204" pitchFamily="34" charset="-128"/>
            </a:endParaRPr>
          </a:p>
          <a:p>
            <a:r>
              <a:rPr lang="da-DK" altLang="da-DK" sz="2000" smtClean="0">
                <a:ea typeface="ＭＳ Ｐゴシック" panose="020B0600070205080204" pitchFamily="34" charset="-128"/>
              </a:rPr>
              <a:t>Op mod en tredjedel af de 18-30 årige har skadet sig selv med vilje på et tidspunkt i deres liv</a:t>
            </a:r>
          </a:p>
          <a:p>
            <a:endParaRPr lang="da-DK" altLang="da-DK" sz="2000" smtClean="0">
              <a:ea typeface="ＭＳ Ｐゴシック" panose="020B0600070205080204" pitchFamily="34" charset="-128"/>
            </a:endParaRPr>
          </a:p>
          <a:p>
            <a:r>
              <a:rPr lang="da-DK" altLang="da-DK" sz="2000" smtClean="0">
                <a:ea typeface="ＭＳ Ｐゴシック" panose="020B0600070205080204" pitchFamily="34" charset="-128"/>
              </a:rPr>
              <a:t>22 % af eleverne i danske gymnasier har udført selvskadende handlinger, mens 9 % har skadet sig selv mere end 20 gange inden for det seneste år</a:t>
            </a:r>
          </a:p>
        </p:txBody>
      </p:sp>
      <p:sp>
        <p:nvSpPr>
          <p:cNvPr id="18436" name="Pladsholder til dias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E1DBED-E003-4C01-9362-3A4BF50F77B7}" type="slidenum">
              <a:rPr lang="da-DK" altLang="da-DK" sz="13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da-DK" altLang="da-DK" sz="1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7704138" cy="1017588"/>
          </a:xfrm>
        </p:spPr>
        <p:txBody>
          <a:bodyPr/>
          <a:lstStyle/>
          <a:p>
            <a:r>
              <a:rPr lang="da-DK" altLang="da-DK" sz="3200" smtClean="0">
                <a:ea typeface="ＭＳ Ｐゴシック" panose="020B0600070205080204" pitchFamily="34" charset="-128"/>
              </a:rPr>
              <a:t>Fakta om selvmord og selvmordsforsøg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a-DK" altLang="da-DK" sz="2000" dirty="0" smtClean="0">
                <a:ea typeface="ＭＳ Ｐゴシック" pitchFamily="34" charset="-128"/>
              </a:rPr>
              <a:t>Omkring 600 selvmord årligt i DK (2011: 613)</a:t>
            </a:r>
          </a:p>
          <a:p>
            <a:pPr>
              <a:defRPr/>
            </a:pPr>
            <a:r>
              <a:rPr lang="da-DK" altLang="da-DK" sz="2000" dirty="0">
                <a:ea typeface="ＭＳ Ｐゴシック" pitchFamily="34" charset="-128"/>
              </a:rPr>
              <a:t>6.000 -18.000 forsøger selvmord hvert </a:t>
            </a:r>
            <a:r>
              <a:rPr lang="da-DK" altLang="da-DK" sz="2000" dirty="0" smtClean="0">
                <a:ea typeface="ＭＳ Ｐゴシック" pitchFamily="34" charset="-128"/>
              </a:rPr>
              <a:t>år</a:t>
            </a:r>
          </a:p>
          <a:p>
            <a:pPr>
              <a:defRPr/>
            </a:pPr>
            <a:r>
              <a:rPr lang="da-DK" altLang="da-DK" sz="2000" dirty="0" smtClean="0">
                <a:ea typeface="ＭＳ Ｐゴシック" pitchFamily="34" charset="-128"/>
              </a:rPr>
              <a:t>Flest ældre begår selvmord</a:t>
            </a:r>
          </a:p>
          <a:p>
            <a:pPr>
              <a:defRPr/>
            </a:pPr>
            <a:r>
              <a:rPr lang="da-DK" altLang="da-DK" sz="2000" dirty="0" smtClean="0">
                <a:ea typeface="ＭＳ Ｐゴシック" pitchFamily="34" charset="-128"/>
              </a:rPr>
              <a:t>Flest yngre forsøger selvmord</a:t>
            </a:r>
          </a:p>
          <a:p>
            <a:pPr>
              <a:defRPr/>
            </a:pPr>
            <a:r>
              <a:rPr lang="da-DK" altLang="da-DK" sz="2000" dirty="0" smtClean="0">
                <a:ea typeface="ＭＳ Ｐゴシック" pitchFamily="34" charset="-128"/>
              </a:rPr>
              <a:t>Flest mænd begår selvmord</a:t>
            </a:r>
          </a:p>
          <a:p>
            <a:pPr>
              <a:defRPr/>
            </a:pPr>
            <a:r>
              <a:rPr lang="da-DK" altLang="da-DK" sz="2000" dirty="0" smtClean="0">
                <a:ea typeface="ＭＳ Ｐゴシック" pitchFamily="34" charset="-128"/>
              </a:rPr>
              <a:t>Flest kvinder forsøger selvmord</a:t>
            </a:r>
          </a:p>
          <a:p>
            <a:pPr marL="0" indent="0">
              <a:buFontTx/>
              <a:buNone/>
              <a:defRPr/>
            </a:pPr>
            <a:endParaRPr lang="da-DK" altLang="da-DK" sz="2800" dirty="0">
              <a:ea typeface="ＭＳ Ｐゴシック" pitchFamily="34" charset="-128"/>
            </a:endParaRPr>
          </a:p>
          <a:p>
            <a:pPr marL="0" indent="0" algn="ctr">
              <a:buFontTx/>
              <a:buNone/>
              <a:defRPr/>
            </a:pPr>
            <a:endParaRPr lang="da-DK" altLang="da-DK" sz="2800" dirty="0" smtClean="0">
              <a:ea typeface="ＭＳ Ｐゴシック" pitchFamily="34" charset="-128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652963"/>
            <a:ext cx="36004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908050"/>
            <a:ext cx="7713662" cy="1017588"/>
          </a:xfrm>
        </p:spPr>
        <p:txBody>
          <a:bodyPr/>
          <a:lstStyle/>
          <a:p>
            <a:r>
              <a:rPr lang="da-DK" altLang="da-DK" sz="2800" smtClean="0">
                <a:ea typeface="ＭＳ Ｐゴシック" panose="020B0600070205080204" pitchFamily="34" charset="-128"/>
              </a:rPr>
              <a:t/>
            </a:r>
            <a:br>
              <a:rPr lang="da-DK" altLang="da-DK" sz="2800" smtClean="0">
                <a:ea typeface="ＭＳ Ｐゴシック" panose="020B0600070205080204" pitchFamily="34" charset="-128"/>
              </a:rPr>
            </a:br>
            <a:r>
              <a:rPr lang="da-DK" altLang="da-DK" sz="2800" smtClean="0">
                <a:ea typeface="ＭＳ Ｐゴシック" panose="020B0600070205080204" pitchFamily="34" charset="-128"/>
              </a:rPr>
              <a:t/>
            </a:r>
            <a:br>
              <a:rPr lang="da-DK" altLang="da-DK" sz="2800" smtClean="0">
                <a:ea typeface="ＭＳ Ｐゴシック" panose="020B0600070205080204" pitchFamily="34" charset="-128"/>
              </a:rPr>
            </a:br>
            <a:r>
              <a:rPr lang="da-DK" altLang="da-DK" sz="2800" smtClean="0">
                <a:ea typeface="ＭＳ Ｐゴシック" panose="020B0600070205080204" pitchFamily="34" charset="-128"/>
              </a:rPr>
              <a:t/>
            </a:r>
            <a:br>
              <a:rPr lang="da-DK" altLang="da-DK" sz="2800" smtClean="0">
                <a:ea typeface="ＭＳ Ｐゴシック" panose="020B0600070205080204" pitchFamily="34" charset="-128"/>
              </a:rPr>
            </a:br>
            <a:r>
              <a:rPr lang="da-DK" altLang="da-DK" sz="2800" smtClean="0">
                <a:ea typeface="ＭＳ Ｐゴシック" panose="020B0600070205080204" pitchFamily="34" charset="-128"/>
              </a:rPr>
              <a:t/>
            </a:r>
            <a:br>
              <a:rPr lang="da-DK" altLang="da-DK" sz="2800" smtClean="0">
                <a:ea typeface="ＭＳ Ｐゴシック" panose="020B0600070205080204" pitchFamily="34" charset="-128"/>
              </a:rPr>
            </a:br>
            <a:r>
              <a:rPr lang="da-DK" altLang="da-DK" sz="3200" smtClean="0">
                <a:ea typeface="ＭＳ Ｐゴシック" panose="020B0600070205080204" pitchFamily="34" charset="-128"/>
              </a:rPr>
              <a:t>Lovgivningen i Danmark</a:t>
            </a:r>
            <a:r>
              <a:rPr lang="da-DK" altLang="da-DK" sz="2800" smtClean="0">
                <a:ea typeface="ＭＳ Ｐゴシック" panose="020B0600070205080204" pitchFamily="34" charset="-128"/>
              </a:rPr>
              <a:t/>
            </a:r>
            <a:br>
              <a:rPr lang="da-DK" altLang="da-DK" sz="2800" smtClean="0">
                <a:ea typeface="ＭＳ Ｐゴシック" panose="020B0600070205080204" pitchFamily="34" charset="-128"/>
              </a:rPr>
            </a:br>
            <a:endParaRPr lang="da-DK" altLang="da-DK" sz="2800" smtClean="0">
              <a:ea typeface="ＭＳ Ｐゴシック" panose="020B0600070205080204" pitchFamily="34" charset="-128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43075"/>
            <a:ext cx="8013700" cy="355917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da-DK" altLang="da-DK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da-DK" altLang="da-DK" sz="2000" dirty="0" smtClean="0">
                <a:ea typeface="ＭＳ Ｐゴシック" pitchFamily="34" charset="-128"/>
              </a:rPr>
              <a:t>Det er </a:t>
            </a:r>
            <a:r>
              <a:rPr lang="da-DK" altLang="da-DK" sz="2000" u="sng" dirty="0" smtClean="0">
                <a:ea typeface="ＭＳ Ｐゴシック" pitchFamily="34" charset="-128"/>
              </a:rPr>
              <a:t>ikke</a:t>
            </a:r>
            <a:r>
              <a:rPr lang="da-DK" altLang="da-DK" sz="2000" dirty="0" smtClean="0">
                <a:ea typeface="ＭＳ Ｐゴシック" pitchFamily="34" charset="-128"/>
              </a:rPr>
              <a:t> strafbart at forsøge eller begå selvmord</a:t>
            </a:r>
          </a:p>
          <a:p>
            <a:pPr>
              <a:lnSpc>
                <a:spcPct val="80000"/>
              </a:lnSpc>
              <a:defRPr/>
            </a:pPr>
            <a:endParaRPr lang="da-DK" altLang="da-DK" sz="2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da-DK" altLang="da-DK" sz="2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da-DK" altLang="da-DK" sz="2000" dirty="0" smtClean="0">
                <a:ea typeface="ＭＳ Ｐゴシック" pitchFamily="34" charset="-128"/>
              </a:rPr>
              <a:t>Men det kan være strafbart at </a:t>
            </a:r>
            <a:r>
              <a:rPr lang="da-DK" altLang="da-DK" sz="2000" u="sng" dirty="0" smtClean="0">
                <a:ea typeface="ＭＳ Ｐゴシック" pitchFamily="34" charset="-128"/>
              </a:rPr>
              <a:t>undlade</a:t>
            </a:r>
            <a:r>
              <a:rPr lang="da-DK" altLang="da-DK" sz="2000" dirty="0" smtClean="0">
                <a:ea typeface="ＭＳ Ｐゴシック" pitchFamily="34" charset="-128"/>
              </a:rPr>
              <a:t> at forhindre et selvmord, hvis man kender til planer om dette.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da-DK" altLang="da-DK" sz="2000" dirty="0">
              <a:ea typeface="ＭＳ Ｐゴシック" pitchFamily="34" charset="-128"/>
            </a:endParaRP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endParaRPr lang="da-DK" altLang="da-DK" sz="2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2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2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da-DK" altLang="da-DK" sz="800" dirty="0" smtClean="0">
                <a:ea typeface="ＭＳ Ｐゴシック" pitchFamily="34" charset="-128"/>
              </a:rPr>
              <a:t>Psykisk sygdom</a:t>
            </a:r>
          </a:p>
          <a:p>
            <a:pPr>
              <a:lnSpc>
                <a:spcPct val="80000"/>
              </a:lnSpc>
              <a:defRPr/>
            </a:pPr>
            <a:r>
              <a:rPr lang="da-DK" altLang="da-DK" sz="800" dirty="0" smtClean="0">
                <a:ea typeface="ＭＳ Ｐゴシック" pitchFamily="34" charset="-128"/>
              </a:rPr>
              <a:t>Nøglepersoners holdning til selvmord</a:t>
            </a:r>
          </a:p>
          <a:p>
            <a:pPr>
              <a:lnSpc>
                <a:spcPct val="80000"/>
              </a:lnSpc>
              <a:defRPr/>
            </a:pPr>
            <a:r>
              <a:rPr lang="da-DK" altLang="da-DK" sz="800" dirty="0" smtClean="0">
                <a:ea typeface="ＭＳ Ｐゴシック" pitchFamily="34" charset="-128"/>
              </a:rPr>
              <a:t>Nøglepersoners holdning til at søge hjælp eller modtage hjælp</a:t>
            </a:r>
          </a:p>
          <a:p>
            <a:pPr>
              <a:lnSpc>
                <a:spcPct val="80000"/>
              </a:lnSpc>
              <a:defRPr/>
            </a:pPr>
            <a:r>
              <a:rPr lang="da-DK" altLang="da-DK" sz="800" dirty="0" smtClean="0">
                <a:ea typeface="ＭＳ Ｐゴシック" pitchFamily="34" charset="-128"/>
              </a:rPr>
              <a:t>Familiær disposition til selvmord</a:t>
            </a:r>
          </a:p>
          <a:p>
            <a:pPr>
              <a:lnSpc>
                <a:spcPct val="80000"/>
              </a:lnSpc>
              <a:defRPr/>
            </a:pPr>
            <a:r>
              <a:rPr lang="da-DK" altLang="da-DK" sz="800" dirty="0" smtClean="0">
                <a:ea typeface="ＭＳ Ｐゴシック" pitchFamily="34" charset="-128"/>
              </a:rPr>
              <a:t>Grad af </a:t>
            </a:r>
            <a:r>
              <a:rPr lang="da-DK" altLang="da-DK" sz="800" dirty="0" err="1" smtClean="0">
                <a:ea typeface="ＭＳ Ｐゴシック" pitchFamily="34" charset="-128"/>
              </a:rPr>
              <a:t>suicidal</a:t>
            </a:r>
            <a:r>
              <a:rPr lang="da-DK" altLang="da-DK" sz="800" dirty="0" smtClean="0">
                <a:ea typeface="ＭＳ Ｐゴシック" pitchFamily="34" charset="-128"/>
              </a:rPr>
              <a:t> intention</a:t>
            </a:r>
          </a:p>
          <a:p>
            <a:pPr>
              <a:lnSpc>
                <a:spcPct val="80000"/>
              </a:lnSpc>
              <a:defRPr/>
            </a:pPr>
            <a:r>
              <a:rPr lang="da-DK" altLang="da-DK" sz="800" dirty="0" smtClean="0">
                <a:ea typeface="ＭＳ Ｐゴシック" pitchFamily="34" charset="-128"/>
              </a:rPr>
              <a:t>Risiko for nye selvmordsforsøg</a:t>
            </a: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da-DK" altLang="da-DK" sz="800" dirty="0" smtClean="0">
              <a:ea typeface="ＭＳ Ｐゴシック" pitchFamily="34" charset="-128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221163"/>
            <a:ext cx="2114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ykiatrien i Region Syddanmark">
  <a:themeElements>
    <a:clrScheme name="Psykiatrien i Region Syddanmar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sykiatrien i Region Syddan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sykiatrien i Region Syddanmar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ykiatrien i Region Syddanmar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ykiatrien i Region Syddanmar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ykiatrien i Region Syddanmar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ykiatrien i Region Syddanmar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ykiatrien i Region Syddanmar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ykiatrien i Region Syddanmar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3458</TotalTime>
  <Words>1242</Words>
  <Application>Microsoft Office PowerPoint</Application>
  <PresentationFormat>Skærmshow (4:3)</PresentationFormat>
  <Paragraphs>438</Paragraphs>
  <Slides>27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27</vt:i4>
      </vt:variant>
    </vt:vector>
  </HeadingPairs>
  <TitlesOfParts>
    <vt:vector size="31" baseType="lpstr">
      <vt:lpstr>Arial</vt:lpstr>
      <vt:lpstr>ＭＳ Ｐゴシック</vt:lpstr>
      <vt:lpstr>Verdana</vt:lpstr>
      <vt:lpstr>Psykiatrien i Region Syddanmark</vt:lpstr>
      <vt:lpstr>PowerPoint-præsentation</vt:lpstr>
      <vt:lpstr>Agenda</vt:lpstr>
      <vt:lpstr>Myter</vt:lpstr>
      <vt:lpstr>Selvskade - definition</vt:lpstr>
      <vt:lpstr>Selvskade er ikke selvmordsforsøg</vt:lpstr>
      <vt:lpstr>Selvskade</vt:lpstr>
      <vt:lpstr>Fakta om selvskade</vt:lpstr>
      <vt:lpstr>Fakta om selvmord og selvmordsforsøg</vt:lpstr>
      <vt:lpstr>    Lovgivningen i Danmark </vt:lpstr>
      <vt:lpstr>De vigtigste risikofaktorer for selvmord</vt:lpstr>
      <vt:lpstr>Udløsende faktorer for selvmordsforsøg</vt:lpstr>
      <vt:lpstr>PowerPoint-præsentation</vt:lpstr>
      <vt:lpstr>Basale elementer i kommunikationen med den selvmordstruede </vt:lpstr>
      <vt:lpstr>Er personen jeg taler med selvmordstruet?</vt:lpstr>
      <vt:lpstr>Det vigtigste er, at man tør tage samtalen</vt:lpstr>
      <vt:lpstr>Vurdering af den specifikke risiko  Lav – Medium – Højt truet</vt:lpstr>
      <vt:lpstr>Selvmordsintentionen – konkrete spørgsmål</vt:lpstr>
      <vt:lpstr>Tegn på akut selvmordsfare</vt:lpstr>
      <vt:lpstr>Akut selvmordstruet</vt:lpstr>
      <vt:lpstr>Akut selvmordstruet</vt:lpstr>
      <vt:lpstr>Særlig underretningspligt</vt:lpstr>
      <vt:lpstr>Handlemuligheder - flowchart</vt:lpstr>
      <vt:lpstr>Handlemuligheder - flowchart</vt:lpstr>
      <vt:lpstr>Handlemuligheder - flowchart</vt:lpstr>
      <vt:lpstr>Keep it simple!</vt:lpstr>
      <vt:lpstr>Nyttige links</vt:lpstr>
      <vt:lpstr>Tak for opmærksomheden</vt:lpstr>
    </vt:vector>
  </TitlesOfParts>
  <Company>Region Syddanmark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aky2if</dc:creator>
  <cp:lastModifiedBy>Benny Wielandt - TEC</cp:lastModifiedBy>
  <cp:revision>166</cp:revision>
  <cp:lastPrinted>2016-06-10T07:54:15Z</cp:lastPrinted>
  <dcterms:created xsi:type="dcterms:W3CDTF">2009-03-11T13:35:10Z</dcterms:created>
  <dcterms:modified xsi:type="dcterms:W3CDTF">2016-11-08T11:26:42Z</dcterms:modified>
</cp:coreProperties>
</file>