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2" r:id="rId1"/>
  </p:sldMasterIdLst>
  <p:notesMasterIdLst>
    <p:notesMasterId r:id="rId21"/>
  </p:notesMasterIdLst>
  <p:handoutMasterIdLst>
    <p:handoutMasterId r:id="rId22"/>
  </p:handoutMasterIdLst>
  <p:sldIdLst>
    <p:sldId id="256" r:id="rId2"/>
    <p:sldId id="315" r:id="rId3"/>
    <p:sldId id="331" r:id="rId4"/>
    <p:sldId id="332" r:id="rId5"/>
    <p:sldId id="320" r:id="rId6"/>
    <p:sldId id="333" r:id="rId7"/>
    <p:sldId id="316" r:id="rId8"/>
    <p:sldId id="330" r:id="rId9"/>
    <p:sldId id="317" r:id="rId10"/>
    <p:sldId id="318" r:id="rId11"/>
    <p:sldId id="321" r:id="rId12"/>
    <p:sldId id="323" r:id="rId13"/>
    <p:sldId id="328" r:id="rId14"/>
    <p:sldId id="326" r:id="rId15"/>
    <p:sldId id="327" r:id="rId16"/>
    <p:sldId id="312" r:id="rId17"/>
    <p:sldId id="329" r:id="rId18"/>
    <p:sldId id="324" r:id="rId19"/>
    <p:sldId id="311" r:id="rId20"/>
  </p:sldIdLst>
  <p:sldSz cx="9144000" cy="6858000" type="screen4x3"/>
  <p:notesSz cx="6797675" cy="9926638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Lyst layout 3 - Markering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487" autoAdjust="0"/>
  </p:normalViewPr>
  <p:slideViewPr>
    <p:cSldViewPr>
      <p:cViewPr varScale="1">
        <p:scale>
          <a:sx n="79" d="100"/>
          <a:sy n="79" d="100"/>
        </p:scale>
        <p:origin x="2544" y="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189" cy="49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899" y="0"/>
            <a:ext cx="2946189" cy="49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8402"/>
            <a:ext cx="2946189" cy="49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899" y="9428402"/>
            <a:ext cx="2946189" cy="49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37D55BC-B42A-481C-A757-6E2C50B0475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443574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a-DK"/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" y="0"/>
            <a:ext cx="2946189" cy="496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a-DK"/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3851487" y="0"/>
            <a:ext cx="2946188" cy="496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a-DK"/>
          </a:p>
        </p:txBody>
      </p:sp>
      <p:sp>
        <p:nvSpPr>
          <p:cNvPr id="31749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2525" cy="37211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79768" y="4714202"/>
            <a:ext cx="5438140" cy="44682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9" tIns="46805" rIns="90009" bIns="46805" numCol="1" anchor="t" anchorCtr="0" compatLnSpc="1">
            <a:prstTxWarp prst="textNoShape">
              <a:avLst/>
            </a:prstTxWarp>
          </a:bodyPr>
          <a:lstStyle/>
          <a:p>
            <a:pPr lvl="0"/>
            <a:endParaRPr lang="da-DK" noProof="0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1" y="9428402"/>
            <a:ext cx="2946189" cy="496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a-DK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51488" y="9428402"/>
            <a:ext cx="2944600" cy="495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9" tIns="46805" rIns="90009" bIns="46805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31188" algn="l"/>
                <a:tab pos="9145588" algn="l"/>
                <a:tab pos="10059988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9495E17-BA67-4946-8B97-4F48EED1B3EF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209098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0BE796F-02E5-4B56-881A-33B37D24F8FC}" type="slidenum">
              <a:rPr lang="da-DK" smtClean="0"/>
              <a:pPr/>
              <a:t>1</a:t>
            </a:fld>
            <a:endParaRPr lang="da-DK"/>
          </a:p>
        </p:txBody>
      </p:sp>
      <p:sp>
        <p:nvSpPr>
          <p:cNvPr id="32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solidFill>
            <a:srgbClr val="FFFFFF"/>
          </a:solidFill>
          <a:ln/>
        </p:spPr>
      </p:sp>
      <p:sp>
        <p:nvSpPr>
          <p:cNvPr id="327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7" y="4714202"/>
            <a:ext cx="5439729" cy="4469843"/>
          </a:xfrm>
          <a:noFill/>
          <a:ln/>
        </p:spPr>
        <p:txBody>
          <a:bodyPr wrap="none" lIns="91449" tIns="45725" rIns="91449" bIns="45725" anchor="ctr"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854709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696060E-A3B7-45EB-BF52-61351348385E}" type="slidenum">
              <a:rPr lang="da-DK" smtClean="0"/>
              <a:pPr/>
              <a:t>10</a:t>
            </a:fld>
            <a:endParaRPr lang="da-DK"/>
          </a:p>
        </p:txBody>
      </p:sp>
      <p:sp>
        <p:nvSpPr>
          <p:cNvPr id="30723" name="Text Box 1"/>
          <p:cNvSpPr txBox="1">
            <a:spLocks noChangeArrowheads="1"/>
          </p:cNvSpPr>
          <p:nvPr/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9" tIns="46805" rIns="90009" bIns="46805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31188" algn="l"/>
                <a:tab pos="9145588" algn="l"/>
                <a:tab pos="10059988" algn="l"/>
              </a:tabLst>
            </a:pPr>
            <a:fld id="{0B8487CF-0923-4CA9-A2E7-722A31742D1D}" type="slidenum">
              <a:rPr lang="da-DK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31188" algn="l"/>
                  <a:tab pos="9145588" algn="l"/>
                  <a:tab pos="10059988" algn="l"/>
                </a:tabLst>
              </a:pPr>
              <a:t>10</a:t>
            </a:fld>
            <a:endParaRPr lang="da-DK" sz="1200">
              <a:solidFill>
                <a:srgbClr val="000000"/>
              </a:solidFill>
            </a:endParaRPr>
          </a:p>
        </p:txBody>
      </p:sp>
      <p:sp>
        <p:nvSpPr>
          <p:cNvPr id="30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solidFill>
            <a:srgbClr val="FFFFFF"/>
          </a:solidFill>
          <a:ln/>
        </p:spPr>
      </p:sp>
      <p:sp>
        <p:nvSpPr>
          <p:cNvPr id="30725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40363" cy="4468813"/>
          </a:xfrm>
          <a:noFill/>
          <a:ln/>
        </p:spPr>
        <p:txBody>
          <a:bodyPr lIns="91449" tIns="45725" rIns="91449" bIns="45725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a-DK"/>
              <a:t>*Mads Bentzen, integrationsnet, Dansk Flygtningehjælp</a:t>
            </a:r>
            <a:endParaRPr lang="da-DK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15605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D5E62AA-B50E-4153-B931-F2FAC870570B}" type="slidenum">
              <a:rPr lang="da-DK" smtClean="0"/>
              <a:pPr/>
              <a:t>11</a:t>
            </a:fld>
            <a:endParaRPr lang="da-DK"/>
          </a:p>
        </p:txBody>
      </p:sp>
      <p:sp>
        <p:nvSpPr>
          <p:cNvPr id="22531" name="Text Box 1"/>
          <p:cNvSpPr txBox="1">
            <a:spLocks noChangeArrowheads="1"/>
          </p:cNvSpPr>
          <p:nvPr/>
        </p:nvSpPr>
        <p:spPr bwMode="auto">
          <a:xfrm>
            <a:off x="3852175" y="9429672"/>
            <a:ext cx="2945501" cy="49537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9" tIns="46805" rIns="90009" bIns="46805" anchor="b"/>
          <a:lstStyle/>
          <a:p>
            <a:pPr algn="r">
              <a:buClrTx/>
              <a:tabLst>
                <a:tab pos="0" algn="l"/>
                <a:tab pos="447720" algn="l"/>
                <a:tab pos="897028" algn="l"/>
                <a:tab pos="1346335" algn="l"/>
                <a:tab pos="1795643" algn="l"/>
                <a:tab pos="2244949" algn="l"/>
                <a:tab pos="2694257" algn="l"/>
                <a:tab pos="3143564" algn="l"/>
                <a:tab pos="3592872" algn="l"/>
                <a:tab pos="4042179" algn="l"/>
                <a:tab pos="4491487" algn="l"/>
                <a:tab pos="4940794" algn="l"/>
                <a:tab pos="5390102" algn="l"/>
                <a:tab pos="5839409" algn="l"/>
                <a:tab pos="6288717" algn="l"/>
                <a:tab pos="6738024" algn="l"/>
                <a:tab pos="7187332" algn="l"/>
                <a:tab pos="7636639" algn="l"/>
                <a:tab pos="8085947" algn="l"/>
                <a:tab pos="8535253" algn="l"/>
                <a:tab pos="8984561" algn="l"/>
              </a:tabLst>
            </a:pPr>
            <a:fld id="{A111C1EE-8AE4-4C81-BC18-623060744248}" type="slidenum">
              <a:rPr lang="da-DK" sz="1200">
                <a:solidFill>
                  <a:srgbClr val="000000"/>
                </a:solidFill>
              </a:rPr>
              <a:pPr algn="r">
                <a:buClrTx/>
                <a:tabLst>
                  <a:tab pos="0" algn="l"/>
                  <a:tab pos="447720" algn="l"/>
                  <a:tab pos="897028" algn="l"/>
                  <a:tab pos="1346335" algn="l"/>
                  <a:tab pos="1795643" algn="l"/>
                  <a:tab pos="2244949" algn="l"/>
                  <a:tab pos="2694257" algn="l"/>
                  <a:tab pos="3143564" algn="l"/>
                  <a:tab pos="3592872" algn="l"/>
                  <a:tab pos="4042179" algn="l"/>
                  <a:tab pos="4491487" algn="l"/>
                  <a:tab pos="4940794" algn="l"/>
                  <a:tab pos="5390102" algn="l"/>
                  <a:tab pos="5839409" algn="l"/>
                  <a:tab pos="6288717" algn="l"/>
                  <a:tab pos="6738024" algn="l"/>
                  <a:tab pos="7187332" algn="l"/>
                  <a:tab pos="7636639" algn="l"/>
                  <a:tab pos="8085947" algn="l"/>
                  <a:tab pos="8535253" algn="l"/>
                  <a:tab pos="8984561" algn="l"/>
                </a:tabLst>
              </a:pPr>
              <a:t>11</a:t>
            </a:fld>
            <a:endParaRPr lang="da-DK" sz="1200" dirty="0">
              <a:solidFill>
                <a:srgbClr val="000000"/>
              </a:solidFill>
            </a:endParaRPr>
          </a:p>
        </p:txBody>
      </p:sp>
      <p:sp>
        <p:nvSpPr>
          <p:cNvPr id="22532" name="Text Box 2"/>
          <p:cNvSpPr txBox="1">
            <a:spLocks noChangeArrowheads="1"/>
          </p:cNvSpPr>
          <p:nvPr/>
        </p:nvSpPr>
        <p:spPr bwMode="auto">
          <a:xfrm>
            <a:off x="3852174" y="9431259"/>
            <a:ext cx="2947088" cy="4969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9" tIns="46805" rIns="90009" bIns="46805" anchor="b"/>
          <a:lstStyle/>
          <a:p>
            <a:pPr algn="r">
              <a:buClrTx/>
              <a:tabLst>
                <a:tab pos="0" algn="l"/>
                <a:tab pos="447720" algn="l"/>
                <a:tab pos="897028" algn="l"/>
                <a:tab pos="1346335" algn="l"/>
                <a:tab pos="1795643" algn="l"/>
                <a:tab pos="2244949" algn="l"/>
                <a:tab pos="2694257" algn="l"/>
                <a:tab pos="3143564" algn="l"/>
                <a:tab pos="3592872" algn="l"/>
                <a:tab pos="4042179" algn="l"/>
                <a:tab pos="4491487" algn="l"/>
                <a:tab pos="4940794" algn="l"/>
                <a:tab pos="5390102" algn="l"/>
                <a:tab pos="5839409" algn="l"/>
                <a:tab pos="6288717" algn="l"/>
                <a:tab pos="6738024" algn="l"/>
                <a:tab pos="7187332" algn="l"/>
                <a:tab pos="7636639" algn="l"/>
                <a:tab pos="8085947" algn="l"/>
                <a:tab pos="8535253" algn="l"/>
                <a:tab pos="8984561" algn="l"/>
              </a:tabLst>
            </a:pPr>
            <a:fld id="{2832FF33-A9DF-495F-ACD3-A95F0A1E373F}" type="slidenum">
              <a:rPr lang="da-DK" sz="1200">
                <a:solidFill>
                  <a:srgbClr val="000000"/>
                </a:solidFill>
              </a:rPr>
              <a:pPr algn="r">
                <a:buClrTx/>
                <a:tabLst>
                  <a:tab pos="0" algn="l"/>
                  <a:tab pos="447720" algn="l"/>
                  <a:tab pos="897028" algn="l"/>
                  <a:tab pos="1346335" algn="l"/>
                  <a:tab pos="1795643" algn="l"/>
                  <a:tab pos="2244949" algn="l"/>
                  <a:tab pos="2694257" algn="l"/>
                  <a:tab pos="3143564" algn="l"/>
                  <a:tab pos="3592872" algn="l"/>
                  <a:tab pos="4042179" algn="l"/>
                  <a:tab pos="4491487" algn="l"/>
                  <a:tab pos="4940794" algn="l"/>
                  <a:tab pos="5390102" algn="l"/>
                  <a:tab pos="5839409" algn="l"/>
                  <a:tab pos="6288717" algn="l"/>
                  <a:tab pos="6738024" algn="l"/>
                  <a:tab pos="7187332" algn="l"/>
                  <a:tab pos="7636639" algn="l"/>
                  <a:tab pos="8085947" algn="l"/>
                  <a:tab pos="8535253" algn="l"/>
                  <a:tab pos="8984561" algn="l"/>
                </a:tabLst>
              </a:pPr>
              <a:t>11</a:t>
            </a:fld>
            <a:endParaRPr lang="da-DK" sz="1200" dirty="0">
              <a:solidFill>
                <a:srgbClr val="000000"/>
              </a:solidFill>
            </a:endParaRPr>
          </a:p>
        </p:txBody>
      </p:sp>
      <p:sp>
        <p:nvSpPr>
          <p:cNvPr id="2253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solidFill>
            <a:srgbClr val="FFFFFF"/>
          </a:solidFill>
          <a:ln/>
        </p:spPr>
      </p:sp>
      <p:sp>
        <p:nvSpPr>
          <p:cNvPr id="22534" name="Text Box 4"/>
          <p:cNvSpPr txBox="1">
            <a:spLocks noGrp="1" noChangeArrowheads="1"/>
          </p:cNvSpPr>
          <p:nvPr>
            <p:ph type="body" idx="1"/>
          </p:nvPr>
        </p:nvSpPr>
        <p:spPr>
          <a:xfrm>
            <a:off x="679609" y="4715630"/>
            <a:ext cx="5441633" cy="4469528"/>
          </a:xfrm>
          <a:ln/>
        </p:spPr>
        <p:txBody>
          <a:bodyPr/>
          <a:lstStyle/>
          <a:p>
            <a:pPr marL="812881" indent="-797005">
              <a:lnSpc>
                <a:spcPct val="150000"/>
              </a:lnSpc>
              <a:spcBef>
                <a:spcPts val="225"/>
              </a:spcBef>
              <a:buClrTx/>
              <a:tabLst>
                <a:tab pos="812881" algn="l"/>
                <a:tab pos="1260601" algn="l"/>
                <a:tab pos="1709909" algn="l"/>
                <a:tab pos="2159216" algn="l"/>
                <a:tab pos="2608524" algn="l"/>
                <a:tab pos="3057831" algn="l"/>
                <a:tab pos="3507139" algn="l"/>
                <a:tab pos="3956446" algn="l"/>
                <a:tab pos="4405754" algn="l"/>
                <a:tab pos="4855060" algn="l"/>
                <a:tab pos="5304368" algn="l"/>
                <a:tab pos="5753675" algn="l"/>
                <a:tab pos="6202983" algn="l"/>
                <a:tab pos="6652290" algn="l"/>
                <a:tab pos="7101598" algn="l"/>
                <a:tab pos="7550905" algn="l"/>
                <a:tab pos="8000213" algn="l"/>
                <a:tab pos="8449520" algn="l"/>
                <a:tab pos="8898828" algn="l"/>
                <a:tab pos="9348135" algn="l"/>
                <a:tab pos="9797443" algn="l"/>
              </a:tabLst>
              <a:defRPr/>
            </a:pPr>
            <a:r>
              <a:rPr lang="da-DK" b="1" dirty="0"/>
              <a:t>DET ER HVAD DER SKER FØR DER ER VORES FOKUS</a:t>
            </a:r>
          </a:p>
          <a:p>
            <a:pPr marL="812881" indent="-797005">
              <a:lnSpc>
                <a:spcPct val="150000"/>
              </a:lnSpc>
              <a:spcBef>
                <a:spcPts val="225"/>
              </a:spcBef>
              <a:buClrTx/>
              <a:tabLst>
                <a:tab pos="812881" algn="l"/>
                <a:tab pos="1260601" algn="l"/>
                <a:tab pos="1709909" algn="l"/>
                <a:tab pos="2159216" algn="l"/>
                <a:tab pos="2608524" algn="l"/>
                <a:tab pos="3057831" algn="l"/>
                <a:tab pos="3507139" algn="l"/>
                <a:tab pos="3956446" algn="l"/>
                <a:tab pos="4405754" algn="l"/>
                <a:tab pos="4855060" algn="l"/>
                <a:tab pos="5304368" algn="l"/>
                <a:tab pos="5753675" algn="l"/>
                <a:tab pos="6202983" algn="l"/>
                <a:tab pos="6652290" algn="l"/>
                <a:tab pos="7101598" algn="l"/>
                <a:tab pos="7550905" algn="l"/>
                <a:tab pos="8000213" algn="l"/>
                <a:tab pos="8449520" algn="l"/>
                <a:tab pos="8898828" algn="l"/>
                <a:tab pos="9348135" algn="l"/>
                <a:tab pos="9797443" algn="l"/>
              </a:tabLst>
              <a:defRPr/>
            </a:pPr>
            <a:r>
              <a:rPr lang="da-DK" b="1" dirty="0"/>
              <a:t>INKLUSION OG STØTTE ER TIDLIG FOREBYGGELSE</a:t>
            </a:r>
          </a:p>
          <a:p>
            <a:pPr marL="812881" indent="-797005">
              <a:lnSpc>
                <a:spcPct val="150000"/>
              </a:lnSpc>
              <a:spcBef>
                <a:spcPts val="225"/>
              </a:spcBef>
              <a:buClrTx/>
              <a:tabLst>
                <a:tab pos="812881" algn="l"/>
                <a:tab pos="1260601" algn="l"/>
                <a:tab pos="1709909" algn="l"/>
                <a:tab pos="2159216" algn="l"/>
                <a:tab pos="2608524" algn="l"/>
                <a:tab pos="3057831" algn="l"/>
                <a:tab pos="3507139" algn="l"/>
                <a:tab pos="3956446" algn="l"/>
                <a:tab pos="4405754" algn="l"/>
                <a:tab pos="4855060" algn="l"/>
                <a:tab pos="5304368" algn="l"/>
                <a:tab pos="5753675" algn="l"/>
                <a:tab pos="6202983" algn="l"/>
                <a:tab pos="6652290" algn="l"/>
                <a:tab pos="7101598" algn="l"/>
                <a:tab pos="7550905" algn="l"/>
                <a:tab pos="8000213" algn="l"/>
                <a:tab pos="8449520" algn="l"/>
                <a:tab pos="8898828" algn="l"/>
                <a:tab pos="9348135" algn="l"/>
                <a:tab pos="9797443" algn="l"/>
              </a:tabLst>
              <a:defRPr/>
            </a:pPr>
            <a:r>
              <a:rPr lang="da-DK" b="1" dirty="0"/>
              <a:t>IDENTITET, FÆLLESSKAB, ANERKENDELSE OG ACCEPT</a:t>
            </a:r>
          </a:p>
          <a:p>
            <a:pPr marL="812881" indent="-797005">
              <a:lnSpc>
                <a:spcPct val="150000"/>
              </a:lnSpc>
              <a:spcBef>
                <a:spcPts val="225"/>
              </a:spcBef>
              <a:buClrTx/>
              <a:tabLst>
                <a:tab pos="812881" algn="l"/>
                <a:tab pos="1260601" algn="l"/>
                <a:tab pos="1709909" algn="l"/>
                <a:tab pos="2159216" algn="l"/>
                <a:tab pos="2608524" algn="l"/>
                <a:tab pos="3057831" algn="l"/>
                <a:tab pos="3507139" algn="l"/>
                <a:tab pos="3956446" algn="l"/>
                <a:tab pos="4405754" algn="l"/>
                <a:tab pos="4855060" algn="l"/>
                <a:tab pos="5304368" algn="l"/>
                <a:tab pos="5753675" algn="l"/>
                <a:tab pos="6202983" algn="l"/>
                <a:tab pos="6652290" algn="l"/>
                <a:tab pos="7101598" algn="l"/>
                <a:tab pos="7550905" algn="l"/>
                <a:tab pos="8000213" algn="l"/>
                <a:tab pos="8449520" algn="l"/>
                <a:tab pos="8898828" algn="l"/>
                <a:tab pos="9348135" algn="l"/>
                <a:tab pos="9797443" algn="l"/>
              </a:tabLst>
              <a:defRPr/>
            </a:pPr>
            <a:r>
              <a:rPr lang="da-DK" b="1" dirty="0"/>
              <a:t>HVORDAN HÅNDETER VI INDIVIDER MED KANT OG HOLDNINGER</a:t>
            </a:r>
            <a:endParaRPr lang="da-DK" sz="1300" dirty="0">
              <a:latin typeface="Gill Sans MT" pitchFamily="32" charset="0"/>
              <a:cs typeface="Arial Unicode MS" pitchFamily="32" charset="0"/>
            </a:endParaRPr>
          </a:p>
          <a:p>
            <a:pPr eaLnBrk="1" hangingPunct="1">
              <a:spcBef>
                <a:spcPts val="488"/>
              </a:spcBef>
              <a:buClrTx/>
              <a:tabLst>
                <a:tab pos="0" algn="l"/>
                <a:tab pos="447720" algn="l"/>
                <a:tab pos="897028" algn="l"/>
                <a:tab pos="1346335" algn="l"/>
                <a:tab pos="1795643" algn="l"/>
                <a:tab pos="2244949" algn="l"/>
                <a:tab pos="2694257" algn="l"/>
                <a:tab pos="3143564" algn="l"/>
                <a:tab pos="3592872" algn="l"/>
                <a:tab pos="4042179" algn="l"/>
                <a:tab pos="4491487" algn="l"/>
                <a:tab pos="4940794" algn="l"/>
                <a:tab pos="5390102" algn="l"/>
                <a:tab pos="5839409" algn="l"/>
                <a:tab pos="6288717" algn="l"/>
                <a:tab pos="6738024" algn="l"/>
                <a:tab pos="7187332" algn="l"/>
                <a:tab pos="7636639" algn="l"/>
                <a:tab pos="8085947" algn="l"/>
                <a:tab pos="8535253" algn="l"/>
                <a:tab pos="8984561" algn="l"/>
              </a:tabLst>
              <a:defRPr/>
            </a:pPr>
            <a:r>
              <a:rPr lang="da-DK" sz="1300" dirty="0">
                <a:latin typeface="Gill Sans MT" pitchFamily="32" charset="0"/>
                <a:cs typeface="Arial Unicode MS" pitchFamily="32" charset="0"/>
              </a:rPr>
              <a:t>Så tilbyder </a:t>
            </a:r>
            <a:r>
              <a:rPr lang="da-DK" sz="1300" dirty="0" err="1">
                <a:latin typeface="Gill Sans MT" pitchFamily="32" charset="0"/>
                <a:cs typeface="Arial Unicode MS" pitchFamily="32" charset="0"/>
              </a:rPr>
              <a:t>vui</a:t>
            </a:r>
            <a:r>
              <a:rPr lang="da-DK" sz="1300" dirty="0">
                <a:latin typeface="Gill Sans MT" pitchFamily="32" charset="0"/>
                <a:cs typeface="Arial Unicode MS" pitchFamily="32" charset="0"/>
              </a:rPr>
              <a:t> støtte ved konkrete bekymringer.</a:t>
            </a:r>
          </a:p>
          <a:p>
            <a:pPr eaLnBrk="1" hangingPunct="1">
              <a:spcBef>
                <a:spcPts val="488"/>
              </a:spcBef>
              <a:buClrTx/>
              <a:tabLst>
                <a:tab pos="0" algn="l"/>
                <a:tab pos="447720" algn="l"/>
                <a:tab pos="897028" algn="l"/>
                <a:tab pos="1346335" algn="l"/>
                <a:tab pos="1795643" algn="l"/>
                <a:tab pos="2244949" algn="l"/>
                <a:tab pos="2694257" algn="l"/>
                <a:tab pos="3143564" algn="l"/>
                <a:tab pos="3592872" algn="l"/>
                <a:tab pos="4042179" algn="l"/>
                <a:tab pos="4491487" algn="l"/>
                <a:tab pos="4940794" algn="l"/>
                <a:tab pos="5390102" algn="l"/>
                <a:tab pos="5839409" algn="l"/>
                <a:tab pos="6288717" algn="l"/>
                <a:tab pos="6738024" algn="l"/>
                <a:tab pos="7187332" algn="l"/>
                <a:tab pos="7636639" algn="l"/>
                <a:tab pos="8085947" algn="l"/>
                <a:tab pos="8535253" algn="l"/>
                <a:tab pos="8984561" algn="l"/>
              </a:tabLst>
              <a:defRPr/>
            </a:pPr>
            <a:r>
              <a:rPr lang="da-DK" sz="1300" dirty="0">
                <a:latin typeface="Gill Sans MT" pitchFamily="32" charset="0"/>
                <a:cs typeface="Arial Unicode MS" pitchFamily="32" charset="0"/>
              </a:rPr>
              <a:t>Man kan være anonym over telefonen, men vi får nu de fleste henvendelser gennem vores netværk</a:t>
            </a:r>
          </a:p>
        </p:txBody>
      </p:sp>
    </p:spTree>
    <p:extLst>
      <p:ext uri="{BB962C8B-B14F-4D97-AF65-F5344CB8AC3E}">
        <p14:creationId xmlns:p14="http://schemas.microsoft.com/office/powerpoint/2010/main" val="4162415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25478DF-1AD8-4324-949D-A1454C8CC764}" type="slidenum">
              <a:rPr lang="da-DK" smtClean="0"/>
              <a:pPr/>
              <a:t>12</a:t>
            </a:fld>
            <a:endParaRPr lang="da-DK"/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3852175" y="9429672"/>
            <a:ext cx="2945501" cy="49537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9" tIns="46805" rIns="90009" bIns="46805" anchor="b"/>
          <a:lstStyle/>
          <a:p>
            <a:pPr algn="r">
              <a:buClrTx/>
              <a:tabLst>
                <a:tab pos="0" algn="l"/>
                <a:tab pos="447720" algn="l"/>
                <a:tab pos="897028" algn="l"/>
                <a:tab pos="1346335" algn="l"/>
                <a:tab pos="1795643" algn="l"/>
                <a:tab pos="2244949" algn="l"/>
                <a:tab pos="2694257" algn="l"/>
                <a:tab pos="3143564" algn="l"/>
                <a:tab pos="3592872" algn="l"/>
                <a:tab pos="4042179" algn="l"/>
                <a:tab pos="4491487" algn="l"/>
                <a:tab pos="4940794" algn="l"/>
                <a:tab pos="5390102" algn="l"/>
                <a:tab pos="5839409" algn="l"/>
                <a:tab pos="6288717" algn="l"/>
                <a:tab pos="6738024" algn="l"/>
                <a:tab pos="7187332" algn="l"/>
                <a:tab pos="7636639" algn="l"/>
                <a:tab pos="8085947" algn="l"/>
                <a:tab pos="8535253" algn="l"/>
                <a:tab pos="8984561" algn="l"/>
              </a:tabLst>
            </a:pPr>
            <a:fld id="{A6840B15-BC0E-4CC3-9BD2-58671AD1717D}" type="slidenum">
              <a:rPr lang="da-DK" sz="1200">
                <a:solidFill>
                  <a:srgbClr val="000000"/>
                </a:solidFill>
              </a:rPr>
              <a:pPr algn="r">
                <a:buClrTx/>
                <a:tabLst>
                  <a:tab pos="0" algn="l"/>
                  <a:tab pos="447720" algn="l"/>
                  <a:tab pos="897028" algn="l"/>
                  <a:tab pos="1346335" algn="l"/>
                  <a:tab pos="1795643" algn="l"/>
                  <a:tab pos="2244949" algn="l"/>
                  <a:tab pos="2694257" algn="l"/>
                  <a:tab pos="3143564" algn="l"/>
                  <a:tab pos="3592872" algn="l"/>
                  <a:tab pos="4042179" algn="l"/>
                  <a:tab pos="4491487" algn="l"/>
                  <a:tab pos="4940794" algn="l"/>
                  <a:tab pos="5390102" algn="l"/>
                  <a:tab pos="5839409" algn="l"/>
                  <a:tab pos="6288717" algn="l"/>
                  <a:tab pos="6738024" algn="l"/>
                  <a:tab pos="7187332" algn="l"/>
                  <a:tab pos="7636639" algn="l"/>
                  <a:tab pos="8085947" algn="l"/>
                  <a:tab pos="8535253" algn="l"/>
                  <a:tab pos="8984561" algn="l"/>
                </a:tabLst>
              </a:pPr>
              <a:t>12</a:t>
            </a:fld>
            <a:endParaRPr lang="da-DK" sz="1200" dirty="0">
              <a:solidFill>
                <a:srgbClr val="000000"/>
              </a:solidFill>
            </a:endParaRPr>
          </a:p>
        </p:txBody>
      </p:sp>
      <p:sp>
        <p:nvSpPr>
          <p:cNvPr id="24580" name="Text Box 2"/>
          <p:cNvSpPr txBox="1">
            <a:spLocks noChangeArrowheads="1"/>
          </p:cNvSpPr>
          <p:nvPr/>
        </p:nvSpPr>
        <p:spPr bwMode="auto">
          <a:xfrm>
            <a:off x="3852174" y="9431259"/>
            <a:ext cx="2947088" cy="4969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9" tIns="46805" rIns="90009" bIns="46805" anchor="b"/>
          <a:lstStyle/>
          <a:p>
            <a:pPr algn="r">
              <a:buClrTx/>
              <a:tabLst>
                <a:tab pos="0" algn="l"/>
                <a:tab pos="447720" algn="l"/>
                <a:tab pos="897028" algn="l"/>
                <a:tab pos="1346335" algn="l"/>
                <a:tab pos="1795643" algn="l"/>
                <a:tab pos="2244949" algn="l"/>
                <a:tab pos="2694257" algn="l"/>
                <a:tab pos="3143564" algn="l"/>
                <a:tab pos="3592872" algn="l"/>
                <a:tab pos="4042179" algn="l"/>
                <a:tab pos="4491487" algn="l"/>
                <a:tab pos="4940794" algn="l"/>
                <a:tab pos="5390102" algn="l"/>
                <a:tab pos="5839409" algn="l"/>
                <a:tab pos="6288717" algn="l"/>
                <a:tab pos="6738024" algn="l"/>
                <a:tab pos="7187332" algn="l"/>
                <a:tab pos="7636639" algn="l"/>
                <a:tab pos="8085947" algn="l"/>
                <a:tab pos="8535253" algn="l"/>
                <a:tab pos="8984561" algn="l"/>
              </a:tabLst>
            </a:pPr>
            <a:fld id="{3017EC0D-E80D-48CB-A0C1-81AC8107326D}" type="slidenum">
              <a:rPr lang="da-DK" sz="1200">
                <a:solidFill>
                  <a:srgbClr val="000000"/>
                </a:solidFill>
              </a:rPr>
              <a:pPr algn="r">
                <a:buClrTx/>
                <a:tabLst>
                  <a:tab pos="0" algn="l"/>
                  <a:tab pos="447720" algn="l"/>
                  <a:tab pos="897028" algn="l"/>
                  <a:tab pos="1346335" algn="l"/>
                  <a:tab pos="1795643" algn="l"/>
                  <a:tab pos="2244949" algn="l"/>
                  <a:tab pos="2694257" algn="l"/>
                  <a:tab pos="3143564" algn="l"/>
                  <a:tab pos="3592872" algn="l"/>
                  <a:tab pos="4042179" algn="l"/>
                  <a:tab pos="4491487" algn="l"/>
                  <a:tab pos="4940794" algn="l"/>
                  <a:tab pos="5390102" algn="l"/>
                  <a:tab pos="5839409" algn="l"/>
                  <a:tab pos="6288717" algn="l"/>
                  <a:tab pos="6738024" algn="l"/>
                  <a:tab pos="7187332" algn="l"/>
                  <a:tab pos="7636639" algn="l"/>
                  <a:tab pos="8085947" algn="l"/>
                  <a:tab pos="8535253" algn="l"/>
                  <a:tab pos="8984561" algn="l"/>
                </a:tabLst>
              </a:pPr>
              <a:t>12</a:t>
            </a:fld>
            <a:endParaRPr lang="da-DK" sz="1200" dirty="0">
              <a:solidFill>
                <a:srgbClr val="000000"/>
              </a:solidFill>
            </a:endParaRPr>
          </a:p>
        </p:txBody>
      </p:sp>
      <p:sp>
        <p:nvSpPr>
          <p:cNvPr id="2458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solidFill>
            <a:srgbClr val="FFFFFF"/>
          </a:solidFill>
          <a:ln/>
        </p:spPr>
      </p:sp>
      <p:sp>
        <p:nvSpPr>
          <p:cNvPr id="24582" name="Text Box 4"/>
          <p:cNvSpPr>
            <a:spLocks noGrp="1" noChangeArrowheads="1"/>
          </p:cNvSpPr>
          <p:nvPr>
            <p:ph type="body" idx="1"/>
          </p:nvPr>
        </p:nvSpPr>
        <p:spPr>
          <a:xfrm>
            <a:off x="679609" y="4715630"/>
            <a:ext cx="5441633" cy="4469528"/>
          </a:xfrm>
          <a:noFill/>
          <a:ln/>
        </p:spPr>
        <p:txBody>
          <a:bodyPr/>
          <a:lstStyle/>
          <a:p>
            <a:pPr eaLnBrk="1" hangingPunct="1">
              <a:spcBef>
                <a:spcPts val="488"/>
              </a:spcBef>
              <a:buClrTx/>
              <a:tabLst>
                <a:tab pos="0" algn="l"/>
                <a:tab pos="447720" algn="l"/>
                <a:tab pos="897028" algn="l"/>
                <a:tab pos="1346335" algn="l"/>
                <a:tab pos="1795643" algn="l"/>
                <a:tab pos="2244949" algn="l"/>
                <a:tab pos="2694257" algn="l"/>
                <a:tab pos="3143564" algn="l"/>
                <a:tab pos="3592872" algn="l"/>
                <a:tab pos="4042179" algn="l"/>
                <a:tab pos="4491487" algn="l"/>
                <a:tab pos="4940794" algn="l"/>
                <a:tab pos="5390102" algn="l"/>
                <a:tab pos="5839409" algn="l"/>
                <a:tab pos="6288717" algn="l"/>
                <a:tab pos="6738024" algn="l"/>
                <a:tab pos="7187332" algn="l"/>
                <a:tab pos="7636639" algn="l"/>
                <a:tab pos="8085947" algn="l"/>
                <a:tab pos="8535253" algn="l"/>
                <a:tab pos="8984561" algn="l"/>
              </a:tabLst>
            </a:pPr>
            <a:endParaRPr lang="da-DK" sz="1300" dirty="0">
              <a:latin typeface="Gill Sans MT" pitchFamily="32" charset="0"/>
              <a:cs typeface="Arial Unicode MS" pitchFamily="32" charset="0"/>
            </a:endParaRPr>
          </a:p>
          <a:p>
            <a:pPr eaLnBrk="1" hangingPunct="1">
              <a:spcBef>
                <a:spcPts val="488"/>
              </a:spcBef>
              <a:buClrTx/>
              <a:tabLst>
                <a:tab pos="0" algn="l"/>
                <a:tab pos="447720" algn="l"/>
                <a:tab pos="897028" algn="l"/>
                <a:tab pos="1346335" algn="l"/>
                <a:tab pos="1795643" algn="l"/>
                <a:tab pos="2244949" algn="l"/>
                <a:tab pos="2694257" algn="l"/>
                <a:tab pos="3143564" algn="l"/>
                <a:tab pos="3592872" algn="l"/>
                <a:tab pos="4042179" algn="l"/>
                <a:tab pos="4491487" algn="l"/>
                <a:tab pos="4940794" algn="l"/>
                <a:tab pos="5390102" algn="l"/>
                <a:tab pos="5839409" algn="l"/>
                <a:tab pos="6288717" algn="l"/>
                <a:tab pos="6738024" algn="l"/>
                <a:tab pos="7187332" algn="l"/>
                <a:tab pos="7636639" algn="l"/>
                <a:tab pos="8085947" algn="l"/>
                <a:tab pos="8535253" algn="l"/>
                <a:tab pos="8984561" algn="l"/>
              </a:tabLst>
            </a:pPr>
            <a:r>
              <a:rPr lang="da-DK" sz="1300" dirty="0">
                <a:latin typeface="Gill Sans MT" pitchFamily="32" charset="0"/>
                <a:cs typeface="Arial Unicode MS" pitchFamily="32" charset="0"/>
              </a:rPr>
              <a:t>Så tilbyder </a:t>
            </a:r>
            <a:r>
              <a:rPr lang="da-DK" sz="1300" dirty="0" err="1">
                <a:latin typeface="Gill Sans MT" pitchFamily="32" charset="0"/>
                <a:cs typeface="Arial Unicode MS" pitchFamily="32" charset="0"/>
              </a:rPr>
              <a:t>vui</a:t>
            </a:r>
            <a:r>
              <a:rPr lang="da-DK" sz="1300" dirty="0">
                <a:latin typeface="Gill Sans MT" pitchFamily="32" charset="0"/>
                <a:cs typeface="Arial Unicode MS" pitchFamily="32" charset="0"/>
              </a:rPr>
              <a:t> støtte ved konkrete bekymringer.</a:t>
            </a:r>
          </a:p>
          <a:p>
            <a:pPr eaLnBrk="1" hangingPunct="1">
              <a:spcBef>
                <a:spcPts val="488"/>
              </a:spcBef>
              <a:buClrTx/>
              <a:tabLst>
                <a:tab pos="0" algn="l"/>
                <a:tab pos="447720" algn="l"/>
                <a:tab pos="897028" algn="l"/>
                <a:tab pos="1346335" algn="l"/>
                <a:tab pos="1795643" algn="l"/>
                <a:tab pos="2244949" algn="l"/>
                <a:tab pos="2694257" algn="l"/>
                <a:tab pos="3143564" algn="l"/>
                <a:tab pos="3592872" algn="l"/>
                <a:tab pos="4042179" algn="l"/>
                <a:tab pos="4491487" algn="l"/>
                <a:tab pos="4940794" algn="l"/>
                <a:tab pos="5390102" algn="l"/>
                <a:tab pos="5839409" algn="l"/>
                <a:tab pos="6288717" algn="l"/>
                <a:tab pos="6738024" algn="l"/>
                <a:tab pos="7187332" algn="l"/>
                <a:tab pos="7636639" algn="l"/>
                <a:tab pos="8085947" algn="l"/>
                <a:tab pos="8535253" algn="l"/>
                <a:tab pos="8984561" algn="l"/>
              </a:tabLst>
            </a:pPr>
            <a:r>
              <a:rPr lang="da-DK" sz="1300" dirty="0">
                <a:latin typeface="Gill Sans MT" pitchFamily="32" charset="0"/>
                <a:cs typeface="Arial Unicode MS" pitchFamily="32" charset="0"/>
              </a:rPr>
              <a:t>Man kan være anonym over telefonen, men vi får nu de fleste henvendelser gennem vores netværk</a:t>
            </a:r>
          </a:p>
        </p:txBody>
      </p:sp>
    </p:spTree>
    <p:extLst>
      <p:ext uri="{BB962C8B-B14F-4D97-AF65-F5344CB8AC3E}">
        <p14:creationId xmlns:p14="http://schemas.microsoft.com/office/powerpoint/2010/main" val="25460737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9CC8F18-38B5-46C4-84E8-422FD61A7DA0}" type="slidenum">
              <a:rPr lang="da-DK" smtClean="0"/>
              <a:pPr/>
              <a:t>13</a:t>
            </a:fld>
            <a:endParaRPr lang="da-DK"/>
          </a:p>
        </p:txBody>
      </p:sp>
      <p:sp>
        <p:nvSpPr>
          <p:cNvPr id="26627" name="Text Box 1"/>
          <p:cNvSpPr txBox="1">
            <a:spLocks noChangeArrowheads="1"/>
          </p:cNvSpPr>
          <p:nvPr/>
        </p:nvSpPr>
        <p:spPr bwMode="auto">
          <a:xfrm>
            <a:off x="3852175" y="9429672"/>
            <a:ext cx="2945501" cy="49537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9" tIns="46805" rIns="90009" bIns="46805" anchor="b"/>
          <a:lstStyle/>
          <a:p>
            <a:pPr algn="r">
              <a:buClrTx/>
              <a:tabLst>
                <a:tab pos="0" algn="l"/>
                <a:tab pos="447720" algn="l"/>
                <a:tab pos="897028" algn="l"/>
                <a:tab pos="1346335" algn="l"/>
                <a:tab pos="1795643" algn="l"/>
                <a:tab pos="2244949" algn="l"/>
                <a:tab pos="2694257" algn="l"/>
                <a:tab pos="3143564" algn="l"/>
                <a:tab pos="3592872" algn="l"/>
                <a:tab pos="4042179" algn="l"/>
                <a:tab pos="4491487" algn="l"/>
                <a:tab pos="4940794" algn="l"/>
                <a:tab pos="5390102" algn="l"/>
                <a:tab pos="5839409" algn="l"/>
                <a:tab pos="6288717" algn="l"/>
                <a:tab pos="6738024" algn="l"/>
                <a:tab pos="7187332" algn="l"/>
                <a:tab pos="7636639" algn="l"/>
                <a:tab pos="8085947" algn="l"/>
                <a:tab pos="8535253" algn="l"/>
                <a:tab pos="8984561" algn="l"/>
              </a:tabLst>
            </a:pPr>
            <a:fld id="{B57BFD2B-5B9A-41FA-A9DE-16EC976E0713}" type="slidenum">
              <a:rPr lang="da-DK" sz="1200">
                <a:solidFill>
                  <a:srgbClr val="000000"/>
                </a:solidFill>
              </a:rPr>
              <a:pPr algn="r">
                <a:buClrTx/>
                <a:tabLst>
                  <a:tab pos="0" algn="l"/>
                  <a:tab pos="447720" algn="l"/>
                  <a:tab pos="897028" algn="l"/>
                  <a:tab pos="1346335" algn="l"/>
                  <a:tab pos="1795643" algn="l"/>
                  <a:tab pos="2244949" algn="l"/>
                  <a:tab pos="2694257" algn="l"/>
                  <a:tab pos="3143564" algn="l"/>
                  <a:tab pos="3592872" algn="l"/>
                  <a:tab pos="4042179" algn="l"/>
                  <a:tab pos="4491487" algn="l"/>
                  <a:tab pos="4940794" algn="l"/>
                  <a:tab pos="5390102" algn="l"/>
                  <a:tab pos="5839409" algn="l"/>
                  <a:tab pos="6288717" algn="l"/>
                  <a:tab pos="6738024" algn="l"/>
                  <a:tab pos="7187332" algn="l"/>
                  <a:tab pos="7636639" algn="l"/>
                  <a:tab pos="8085947" algn="l"/>
                  <a:tab pos="8535253" algn="l"/>
                  <a:tab pos="8984561" algn="l"/>
                </a:tabLst>
              </a:pPr>
              <a:t>13</a:t>
            </a:fld>
            <a:endParaRPr lang="da-DK" sz="1200" dirty="0">
              <a:solidFill>
                <a:srgbClr val="000000"/>
              </a:solidFill>
            </a:endParaRPr>
          </a:p>
        </p:txBody>
      </p:sp>
      <p:sp>
        <p:nvSpPr>
          <p:cNvPr id="26628" name="Text Box 2"/>
          <p:cNvSpPr txBox="1">
            <a:spLocks noChangeArrowheads="1"/>
          </p:cNvSpPr>
          <p:nvPr/>
        </p:nvSpPr>
        <p:spPr bwMode="auto">
          <a:xfrm>
            <a:off x="3852174" y="9431259"/>
            <a:ext cx="2947088" cy="4969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9" tIns="46805" rIns="90009" bIns="46805" anchor="b"/>
          <a:lstStyle/>
          <a:p>
            <a:pPr algn="r">
              <a:buClrTx/>
              <a:tabLst>
                <a:tab pos="0" algn="l"/>
                <a:tab pos="447720" algn="l"/>
                <a:tab pos="897028" algn="l"/>
                <a:tab pos="1346335" algn="l"/>
                <a:tab pos="1795643" algn="l"/>
                <a:tab pos="2244949" algn="l"/>
                <a:tab pos="2694257" algn="l"/>
                <a:tab pos="3143564" algn="l"/>
                <a:tab pos="3592872" algn="l"/>
                <a:tab pos="4042179" algn="l"/>
                <a:tab pos="4491487" algn="l"/>
                <a:tab pos="4940794" algn="l"/>
                <a:tab pos="5390102" algn="l"/>
                <a:tab pos="5839409" algn="l"/>
                <a:tab pos="6288717" algn="l"/>
                <a:tab pos="6738024" algn="l"/>
                <a:tab pos="7187332" algn="l"/>
                <a:tab pos="7636639" algn="l"/>
                <a:tab pos="8085947" algn="l"/>
                <a:tab pos="8535253" algn="l"/>
                <a:tab pos="8984561" algn="l"/>
              </a:tabLst>
            </a:pPr>
            <a:fld id="{AED26672-419B-464D-B60A-B54496A063A4}" type="slidenum">
              <a:rPr lang="da-DK" sz="1200">
                <a:solidFill>
                  <a:srgbClr val="000000"/>
                </a:solidFill>
              </a:rPr>
              <a:pPr algn="r">
                <a:buClrTx/>
                <a:tabLst>
                  <a:tab pos="0" algn="l"/>
                  <a:tab pos="447720" algn="l"/>
                  <a:tab pos="897028" algn="l"/>
                  <a:tab pos="1346335" algn="l"/>
                  <a:tab pos="1795643" algn="l"/>
                  <a:tab pos="2244949" algn="l"/>
                  <a:tab pos="2694257" algn="l"/>
                  <a:tab pos="3143564" algn="l"/>
                  <a:tab pos="3592872" algn="l"/>
                  <a:tab pos="4042179" algn="l"/>
                  <a:tab pos="4491487" algn="l"/>
                  <a:tab pos="4940794" algn="l"/>
                  <a:tab pos="5390102" algn="l"/>
                  <a:tab pos="5839409" algn="l"/>
                  <a:tab pos="6288717" algn="l"/>
                  <a:tab pos="6738024" algn="l"/>
                  <a:tab pos="7187332" algn="l"/>
                  <a:tab pos="7636639" algn="l"/>
                  <a:tab pos="8085947" algn="l"/>
                  <a:tab pos="8535253" algn="l"/>
                  <a:tab pos="8984561" algn="l"/>
                </a:tabLst>
              </a:pPr>
              <a:t>13</a:t>
            </a:fld>
            <a:endParaRPr lang="da-DK" sz="1200" dirty="0">
              <a:solidFill>
                <a:srgbClr val="000000"/>
              </a:solidFill>
            </a:endParaRPr>
          </a:p>
        </p:txBody>
      </p:sp>
      <p:sp>
        <p:nvSpPr>
          <p:cNvPr id="2662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solidFill>
            <a:srgbClr val="FFFFFF"/>
          </a:solidFill>
          <a:ln/>
        </p:spPr>
      </p:sp>
      <p:sp>
        <p:nvSpPr>
          <p:cNvPr id="26630" name="Text Box 4"/>
          <p:cNvSpPr>
            <a:spLocks noGrp="1" noChangeArrowheads="1"/>
          </p:cNvSpPr>
          <p:nvPr>
            <p:ph type="body" idx="1"/>
          </p:nvPr>
        </p:nvSpPr>
        <p:spPr>
          <a:xfrm>
            <a:off x="679609" y="4715630"/>
            <a:ext cx="5441633" cy="4469528"/>
          </a:xfrm>
          <a:noFill/>
          <a:ln/>
        </p:spPr>
        <p:txBody>
          <a:bodyPr/>
          <a:lstStyle/>
          <a:p>
            <a:pPr eaLnBrk="1" hangingPunct="1">
              <a:spcBef>
                <a:spcPts val="488"/>
              </a:spcBef>
              <a:buClrTx/>
              <a:tabLst>
                <a:tab pos="0" algn="l"/>
                <a:tab pos="447720" algn="l"/>
                <a:tab pos="897028" algn="l"/>
                <a:tab pos="1346335" algn="l"/>
                <a:tab pos="1795643" algn="l"/>
                <a:tab pos="2244949" algn="l"/>
                <a:tab pos="2694257" algn="l"/>
                <a:tab pos="3143564" algn="l"/>
                <a:tab pos="3592872" algn="l"/>
                <a:tab pos="4042179" algn="l"/>
                <a:tab pos="4491487" algn="l"/>
                <a:tab pos="4940794" algn="l"/>
                <a:tab pos="5390102" algn="l"/>
                <a:tab pos="5839409" algn="l"/>
                <a:tab pos="6288717" algn="l"/>
                <a:tab pos="6738024" algn="l"/>
                <a:tab pos="7187332" algn="l"/>
                <a:tab pos="7636639" algn="l"/>
                <a:tab pos="8085947" algn="l"/>
                <a:tab pos="8535253" algn="l"/>
                <a:tab pos="8984561" algn="l"/>
              </a:tabLst>
            </a:pPr>
            <a:endParaRPr lang="da-DK" sz="1300" dirty="0">
              <a:latin typeface="Gill Sans MT" pitchFamily="32" charset="0"/>
              <a:cs typeface="Arial Unicode MS" pitchFamily="32" charset="0"/>
            </a:endParaRPr>
          </a:p>
          <a:p>
            <a:pPr eaLnBrk="1" hangingPunct="1">
              <a:spcBef>
                <a:spcPts val="488"/>
              </a:spcBef>
              <a:buClrTx/>
              <a:tabLst>
                <a:tab pos="0" algn="l"/>
                <a:tab pos="447720" algn="l"/>
                <a:tab pos="897028" algn="l"/>
                <a:tab pos="1346335" algn="l"/>
                <a:tab pos="1795643" algn="l"/>
                <a:tab pos="2244949" algn="l"/>
                <a:tab pos="2694257" algn="l"/>
                <a:tab pos="3143564" algn="l"/>
                <a:tab pos="3592872" algn="l"/>
                <a:tab pos="4042179" algn="l"/>
                <a:tab pos="4491487" algn="l"/>
                <a:tab pos="4940794" algn="l"/>
                <a:tab pos="5390102" algn="l"/>
                <a:tab pos="5839409" algn="l"/>
                <a:tab pos="6288717" algn="l"/>
                <a:tab pos="6738024" algn="l"/>
                <a:tab pos="7187332" algn="l"/>
                <a:tab pos="7636639" algn="l"/>
                <a:tab pos="8085947" algn="l"/>
                <a:tab pos="8535253" algn="l"/>
                <a:tab pos="8984561" algn="l"/>
              </a:tabLst>
            </a:pPr>
            <a:r>
              <a:rPr lang="da-DK" sz="1300" dirty="0">
                <a:latin typeface="Gill Sans MT" pitchFamily="32" charset="0"/>
                <a:cs typeface="Arial Unicode MS" pitchFamily="32" charset="0"/>
              </a:rPr>
              <a:t>Så tilbyder </a:t>
            </a:r>
            <a:r>
              <a:rPr lang="da-DK" sz="1300" dirty="0" err="1">
                <a:latin typeface="Gill Sans MT" pitchFamily="32" charset="0"/>
                <a:cs typeface="Arial Unicode MS" pitchFamily="32" charset="0"/>
              </a:rPr>
              <a:t>vui</a:t>
            </a:r>
            <a:r>
              <a:rPr lang="da-DK" sz="1300" dirty="0">
                <a:latin typeface="Gill Sans MT" pitchFamily="32" charset="0"/>
                <a:cs typeface="Arial Unicode MS" pitchFamily="32" charset="0"/>
              </a:rPr>
              <a:t> støtte ved konkrete bekymringer.</a:t>
            </a:r>
          </a:p>
          <a:p>
            <a:pPr eaLnBrk="1" hangingPunct="1">
              <a:spcBef>
                <a:spcPts val="488"/>
              </a:spcBef>
              <a:buClrTx/>
              <a:tabLst>
                <a:tab pos="0" algn="l"/>
                <a:tab pos="447720" algn="l"/>
                <a:tab pos="897028" algn="l"/>
                <a:tab pos="1346335" algn="l"/>
                <a:tab pos="1795643" algn="l"/>
                <a:tab pos="2244949" algn="l"/>
                <a:tab pos="2694257" algn="l"/>
                <a:tab pos="3143564" algn="l"/>
                <a:tab pos="3592872" algn="l"/>
                <a:tab pos="4042179" algn="l"/>
                <a:tab pos="4491487" algn="l"/>
                <a:tab pos="4940794" algn="l"/>
                <a:tab pos="5390102" algn="l"/>
                <a:tab pos="5839409" algn="l"/>
                <a:tab pos="6288717" algn="l"/>
                <a:tab pos="6738024" algn="l"/>
                <a:tab pos="7187332" algn="l"/>
                <a:tab pos="7636639" algn="l"/>
                <a:tab pos="8085947" algn="l"/>
                <a:tab pos="8535253" algn="l"/>
                <a:tab pos="8984561" algn="l"/>
              </a:tabLst>
            </a:pPr>
            <a:r>
              <a:rPr lang="da-DK" sz="1300" dirty="0">
                <a:latin typeface="Gill Sans MT" pitchFamily="32" charset="0"/>
                <a:cs typeface="Arial Unicode MS" pitchFamily="32" charset="0"/>
              </a:rPr>
              <a:t>Man kan være anonym over telefonen, men vi får nu de fleste henvendelser gennem vores netværk</a:t>
            </a:r>
          </a:p>
        </p:txBody>
      </p:sp>
    </p:spTree>
    <p:extLst>
      <p:ext uri="{BB962C8B-B14F-4D97-AF65-F5344CB8AC3E}">
        <p14:creationId xmlns:p14="http://schemas.microsoft.com/office/powerpoint/2010/main" val="33825095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E8B9764-A4BA-4385-919B-9E370D5D6265}" type="slidenum">
              <a:rPr lang="da-DK" smtClean="0"/>
              <a:pPr/>
              <a:t>14</a:t>
            </a:fld>
            <a:endParaRPr lang="da-DK"/>
          </a:p>
        </p:txBody>
      </p:sp>
      <p:sp>
        <p:nvSpPr>
          <p:cNvPr id="34819" name="Text Box 1"/>
          <p:cNvSpPr txBox="1">
            <a:spLocks noChangeArrowheads="1"/>
          </p:cNvSpPr>
          <p:nvPr/>
        </p:nvSpPr>
        <p:spPr bwMode="auto">
          <a:xfrm>
            <a:off x="3852175" y="9429672"/>
            <a:ext cx="2945501" cy="49537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9" tIns="46805" rIns="90009" bIns="46805" anchor="b"/>
          <a:lstStyle/>
          <a:p>
            <a:pPr algn="r">
              <a:buClrTx/>
              <a:tabLst>
                <a:tab pos="0" algn="l"/>
                <a:tab pos="447720" algn="l"/>
                <a:tab pos="897028" algn="l"/>
                <a:tab pos="1346335" algn="l"/>
                <a:tab pos="1795643" algn="l"/>
                <a:tab pos="2244949" algn="l"/>
                <a:tab pos="2694257" algn="l"/>
                <a:tab pos="3143564" algn="l"/>
                <a:tab pos="3592872" algn="l"/>
                <a:tab pos="4042179" algn="l"/>
                <a:tab pos="4491487" algn="l"/>
                <a:tab pos="4940794" algn="l"/>
                <a:tab pos="5390102" algn="l"/>
                <a:tab pos="5839409" algn="l"/>
                <a:tab pos="6288717" algn="l"/>
                <a:tab pos="6738024" algn="l"/>
                <a:tab pos="7187332" algn="l"/>
                <a:tab pos="7636639" algn="l"/>
                <a:tab pos="8085947" algn="l"/>
                <a:tab pos="8535253" algn="l"/>
                <a:tab pos="8984561" algn="l"/>
              </a:tabLst>
            </a:pPr>
            <a:fld id="{DA608CF2-B056-4635-B36C-CFB6FCA04BFF}" type="slidenum">
              <a:rPr lang="da-DK" sz="1200">
                <a:solidFill>
                  <a:srgbClr val="000000"/>
                </a:solidFill>
              </a:rPr>
              <a:pPr algn="r">
                <a:buClrTx/>
                <a:tabLst>
                  <a:tab pos="0" algn="l"/>
                  <a:tab pos="447720" algn="l"/>
                  <a:tab pos="897028" algn="l"/>
                  <a:tab pos="1346335" algn="l"/>
                  <a:tab pos="1795643" algn="l"/>
                  <a:tab pos="2244949" algn="l"/>
                  <a:tab pos="2694257" algn="l"/>
                  <a:tab pos="3143564" algn="l"/>
                  <a:tab pos="3592872" algn="l"/>
                  <a:tab pos="4042179" algn="l"/>
                  <a:tab pos="4491487" algn="l"/>
                  <a:tab pos="4940794" algn="l"/>
                  <a:tab pos="5390102" algn="l"/>
                  <a:tab pos="5839409" algn="l"/>
                  <a:tab pos="6288717" algn="l"/>
                  <a:tab pos="6738024" algn="l"/>
                  <a:tab pos="7187332" algn="l"/>
                  <a:tab pos="7636639" algn="l"/>
                  <a:tab pos="8085947" algn="l"/>
                  <a:tab pos="8535253" algn="l"/>
                  <a:tab pos="8984561" algn="l"/>
                </a:tabLst>
              </a:pPr>
              <a:t>14</a:t>
            </a:fld>
            <a:endParaRPr lang="da-DK" sz="1200" dirty="0">
              <a:solidFill>
                <a:srgbClr val="000000"/>
              </a:solidFill>
            </a:endParaRPr>
          </a:p>
        </p:txBody>
      </p:sp>
      <p:sp>
        <p:nvSpPr>
          <p:cNvPr id="34820" name="Text Box 2"/>
          <p:cNvSpPr txBox="1">
            <a:spLocks noChangeArrowheads="1"/>
          </p:cNvSpPr>
          <p:nvPr/>
        </p:nvSpPr>
        <p:spPr bwMode="auto">
          <a:xfrm>
            <a:off x="3852174" y="9431259"/>
            <a:ext cx="2947088" cy="4969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9" tIns="46805" rIns="90009" bIns="46805" anchor="b"/>
          <a:lstStyle/>
          <a:p>
            <a:pPr algn="r">
              <a:buClrTx/>
              <a:tabLst>
                <a:tab pos="0" algn="l"/>
                <a:tab pos="447720" algn="l"/>
                <a:tab pos="897028" algn="l"/>
                <a:tab pos="1346335" algn="l"/>
                <a:tab pos="1795643" algn="l"/>
                <a:tab pos="2244949" algn="l"/>
                <a:tab pos="2694257" algn="l"/>
                <a:tab pos="3143564" algn="l"/>
                <a:tab pos="3592872" algn="l"/>
                <a:tab pos="4042179" algn="l"/>
                <a:tab pos="4491487" algn="l"/>
                <a:tab pos="4940794" algn="l"/>
                <a:tab pos="5390102" algn="l"/>
                <a:tab pos="5839409" algn="l"/>
                <a:tab pos="6288717" algn="l"/>
                <a:tab pos="6738024" algn="l"/>
                <a:tab pos="7187332" algn="l"/>
                <a:tab pos="7636639" algn="l"/>
                <a:tab pos="8085947" algn="l"/>
                <a:tab pos="8535253" algn="l"/>
                <a:tab pos="8984561" algn="l"/>
              </a:tabLst>
            </a:pPr>
            <a:fld id="{4DFDF503-C59B-45C7-A773-8F10C9C6F2E1}" type="slidenum">
              <a:rPr lang="da-DK" sz="1200">
                <a:solidFill>
                  <a:srgbClr val="000000"/>
                </a:solidFill>
              </a:rPr>
              <a:pPr algn="r">
                <a:buClrTx/>
                <a:tabLst>
                  <a:tab pos="0" algn="l"/>
                  <a:tab pos="447720" algn="l"/>
                  <a:tab pos="897028" algn="l"/>
                  <a:tab pos="1346335" algn="l"/>
                  <a:tab pos="1795643" algn="l"/>
                  <a:tab pos="2244949" algn="l"/>
                  <a:tab pos="2694257" algn="l"/>
                  <a:tab pos="3143564" algn="l"/>
                  <a:tab pos="3592872" algn="l"/>
                  <a:tab pos="4042179" algn="l"/>
                  <a:tab pos="4491487" algn="l"/>
                  <a:tab pos="4940794" algn="l"/>
                  <a:tab pos="5390102" algn="l"/>
                  <a:tab pos="5839409" algn="l"/>
                  <a:tab pos="6288717" algn="l"/>
                  <a:tab pos="6738024" algn="l"/>
                  <a:tab pos="7187332" algn="l"/>
                  <a:tab pos="7636639" algn="l"/>
                  <a:tab pos="8085947" algn="l"/>
                  <a:tab pos="8535253" algn="l"/>
                  <a:tab pos="8984561" algn="l"/>
                </a:tabLst>
              </a:pPr>
              <a:t>14</a:t>
            </a:fld>
            <a:endParaRPr lang="da-DK" sz="1200" dirty="0">
              <a:solidFill>
                <a:srgbClr val="000000"/>
              </a:solidFill>
            </a:endParaRPr>
          </a:p>
        </p:txBody>
      </p:sp>
      <p:sp>
        <p:nvSpPr>
          <p:cNvPr id="34821" name="Text Box 3"/>
          <p:cNvSpPr txBox="1">
            <a:spLocks noChangeArrowheads="1"/>
          </p:cNvSpPr>
          <p:nvPr/>
        </p:nvSpPr>
        <p:spPr bwMode="auto">
          <a:xfrm>
            <a:off x="3852174" y="9431259"/>
            <a:ext cx="2947088" cy="4969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9" tIns="46805" rIns="90009" bIns="46805" anchor="b"/>
          <a:lstStyle/>
          <a:p>
            <a:pPr algn="r">
              <a:buClrTx/>
              <a:tabLst>
                <a:tab pos="0" algn="l"/>
                <a:tab pos="447720" algn="l"/>
                <a:tab pos="897028" algn="l"/>
                <a:tab pos="1346335" algn="l"/>
                <a:tab pos="1795643" algn="l"/>
                <a:tab pos="2244949" algn="l"/>
                <a:tab pos="2694257" algn="l"/>
                <a:tab pos="3143564" algn="l"/>
                <a:tab pos="3592872" algn="l"/>
                <a:tab pos="4042179" algn="l"/>
                <a:tab pos="4491487" algn="l"/>
                <a:tab pos="4940794" algn="l"/>
                <a:tab pos="5390102" algn="l"/>
                <a:tab pos="5839409" algn="l"/>
                <a:tab pos="6288717" algn="l"/>
                <a:tab pos="6738024" algn="l"/>
                <a:tab pos="7187332" algn="l"/>
                <a:tab pos="7636639" algn="l"/>
                <a:tab pos="8085947" algn="l"/>
                <a:tab pos="8535253" algn="l"/>
                <a:tab pos="8984561" algn="l"/>
              </a:tabLst>
            </a:pPr>
            <a:fld id="{C3937E6C-52ED-4739-A3A0-21C7599DEA01}" type="slidenum">
              <a:rPr lang="da-DK" sz="1200">
                <a:solidFill>
                  <a:srgbClr val="000000"/>
                </a:solidFill>
              </a:rPr>
              <a:pPr algn="r">
                <a:buClrTx/>
                <a:tabLst>
                  <a:tab pos="0" algn="l"/>
                  <a:tab pos="447720" algn="l"/>
                  <a:tab pos="897028" algn="l"/>
                  <a:tab pos="1346335" algn="l"/>
                  <a:tab pos="1795643" algn="l"/>
                  <a:tab pos="2244949" algn="l"/>
                  <a:tab pos="2694257" algn="l"/>
                  <a:tab pos="3143564" algn="l"/>
                  <a:tab pos="3592872" algn="l"/>
                  <a:tab pos="4042179" algn="l"/>
                  <a:tab pos="4491487" algn="l"/>
                  <a:tab pos="4940794" algn="l"/>
                  <a:tab pos="5390102" algn="l"/>
                  <a:tab pos="5839409" algn="l"/>
                  <a:tab pos="6288717" algn="l"/>
                  <a:tab pos="6738024" algn="l"/>
                  <a:tab pos="7187332" algn="l"/>
                  <a:tab pos="7636639" algn="l"/>
                  <a:tab pos="8085947" algn="l"/>
                  <a:tab pos="8535253" algn="l"/>
                  <a:tab pos="8984561" algn="l"/>
                </a:tabLst>
              </a:pPr>
              <a:t>14</a:t>
            </a:fld>
            <a:endParaRPr lang="da-DK" sz="1200" dirty="0">
              <a:solidFill>
                <a:srgbClr val="000000"/>
              </a:solidFill>
            </a:endParaRPr>
          </a:p>
        </p:txBody>
      </p:sp>
      <p:sp>
        <p:nvSpPr>
          <p:cNvPr id="34822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solidFill>
            <a:srgbClr val="FFFFFF"/>
          </a:solidFill>
          <a:ln/>
        </p:spPr>
      </p:sp>
      <p:sp>
        <p:nvSpPr>
          <p:cNvPr id="34823" name="Text Box 5"/>
          <p:cNvSpPr>
            <a:spLocks noGrp="1" noChangeArrowheads="1"/>
          </p:cNvSpPr>
          <p:nvPr>
            <p:ph type="body" idx="1"/>
          </p:nvPr>
        </p:nvSpPr>
        <p:spPr>
          <a:xfrm>
            <a:off x="679609" y="4715630"/>
            <a:ext cx="5441633" cy="4469528"/>
          </a:xfrm>
          <a:noFill/>
          <a:ln/>
        </p:spPr>
        <p:txBody>
          <a:bodyPr/>
          <a:lstStyle/>
          <a:p>
            <a:pPr lvl="0" rtl="0"/>
            <a:r>
              <a:rPr lang="da-DK" sz="12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Hvordan ser billedet ud generelt i København?</a:t>
            </a:r>
          </a:p>
          <a:p>
            <a:pPr lvl="0"/>
            <a:r>
              <a:rPr lang="da-DK" sz="12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De unges historie?</a:t>
            </a:r>
          </a:p>
          <a:p>
            <a:pPr lvl="0"/>
            <a:r>
              <a:rPr lang="da-DK" sz="12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Hvordan var deres skoletid og deres øvrige forhold? Fællestræk?</a:t>
            </a:r>
          </a:p>
          <a:p>
            <a:pPr lvl="0"/>
            <a:r>
              <a:rPr lang="da-DK" sz="12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Var der tegn man kunne have været mere </a:t>
            </a:r>
            <a:r>
              <a:rPr lang="da-DK" sz="12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obs</a:t>
            </a:r>
            <a:r>
              <a:rPr lang="da-DK" sz="12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på bl.a. i skolen? Det vil jo give mening for alle os, som jo er på skolerne til dagligt og som sparrer med skolerne omkring de børn og unge, som er i dalende trivsel. </a:t>
            </a:r>
          </a:p>
          <a:p>
            <a:pPr lvl="0"/>
            <a:r>
              <a:rPr lang="da-DK" sz="12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Hvad vil vi skulle være </a:t>
            </a:r>
            <a:r>
              <a:rPr lang="da-DK" sz="12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obs</a:t>
            </a:r>
            <a:r>
              <a:rPr lang="da-DK" sz="12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på?</a:t>
            </a:r>
          </a:p>
          <a:p>
            <a:pPr lvl="0"/>
            <a:r>
              <a:rPr lang="da-DK" sz="12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Er der nogle fælles træk for de unge? </a:t>
            </a:r>
          </a:p>
          <a:p>
            <a:pPr lvl="0"/>
            <a:r>
              <a:rPr lang="da-DK" sz="12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Og hvis vi har mistanke til radikalisering, hvad gør skolerne/vi så? og hvad har du/I erfaring for virker?</a:t>
            </a:r>
          </a:p>
          <a:p>
            <a:pPr eaLnBrk="1" hangingPunct="1">
              <a:spcBef>
                <a:spcPts val="450"/>
              </a:spcBef>
              <a:buClrTx/>
              <a:tabLst>
                <a:tab pos="0" algn="l"/>
                <a:tab pos="447720" algn="l"/>
                <a:tab pos="897028" algn="l"/>
                <a:tab pos="1346335" algn="l"/>
                <a:tab pos="1795643" algn="l"/>
                <a:tab pos="2244949" algn="l"/>
                <a:tab pos="2694257" algn="l"/>
                <a:tab pos="3143564" algn="l"/>
                <a:tab pos="3592872" algn="l"/>
                <a:tab pos="4042179" algn="l"/>
                <a:tab pos="4491487" algn="l"/>
                <a:tab pos="4940794" algn="l"/>
                <a:tab pos="5390102" algn="l"/>
                <a:tab pos="5839409" algn="l"/>
                <a:tab pos="6288717" algn="l"/>
                <a:tab pos="6738024" algn="l"/>
                <a:tab pos="7187332" algn="l"/>
                <a:tab pos="7636639" algn="l"/>
                <a:tab pos="8085947" algn="l"/>
                <a:tab pos="8535253" algn="l"/>
                <a:tab pos="8984561" algn="l"/>
              </a:tabLst>
            </a:pPr>
            <a:r>
              <a:rPr lang="da-DK" dirty="0">
                <a:latin typeface="Arial" charset="0"/>
                <a:cs typeface="Arial Unicode MS" pitchFamily="32" charset="0"/>
              </a:rPr>
              <a:t>Snarere har vi fokus på de flg. hovedprincipper</a:t>
            </a:r>
          </a:p>
        </p:txBody>
      </p:sp>
    </p:spTree>
    <p:extLst>
      <p:ext uri="{BB962C8B-B14F-4D97-AF65-F5344CB8AC3E}">
        <p14:creationId xmlns:p14="http://schemas.microsoft.com/office/powerpoint/2010/main" val="39983228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948B856-33A1-4C24-A867-349E7B5B716C}" type="slidenum">
              <a:rPr lang="da-DK" smtClean="0"/>
              <a:pPr/>
              <a:t>15</a:t>
            </a:fld>
            <a:endParaRPr lang="da-DK"/>
          </a:p>
        </p:txBody>
      </p:sp>
      <p:sp>
        <p:nvSpPr>
          <p:cNvPr id="52227" name="Text Box 1"/>
          <p:cNvSpPr txBox="1">
            <a:spLocks noChangeArrowheads="1"/>
          </p:cNvSpPr>
          <p:nvPr/>
        </p:nvSpPr>
        <p:spPr bwMode="auto">
          <a:xfrm>
            <a:off x="3851487" y="9429990"/>
            <a:ext cx="2946188" cy="49664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18" tIns="46810" rIns="90018" bIns="46810" anchor="b"/>
          <a:lstStyle/>
          <a:p>
            <a:pPr algn="r">
              <a:buClrTx/>
              <a:tabLst>
                <a:tab pos="0" algn="l"/>
                <a:tab pos="914491" algn="l"/>
                <a:tab pos="1828983" algn="l"/>
                <a:tab pos="2743474" algn="l"/>
                <a:tab pos="3657966" algn="l"/>
                <a:tab pos="4572457" algn="l"/>
                <a:tab pos="5486949" algn="l"/>
                <a:tab pos="6401440" algn="l"/>
                <a:tab pos="7315932" algn="l"/>
                <a:tab pos="8232011" algn="l"/>
                <a:tab pos="9146503" algn="l"/>
                <a:tab pos="10060994" algn="l"/>
              </a:tabLst>
            </a:pPr>
            <a:fld id="{9D100619-3F27-4D00-9F3C-C3892AB75EEB}" type="slidenum">
              <a:rPr lang="da-DK" sz="1200">
                <a:solidFill>
                  <a:srgbClr val="000000"/>
                </a:solidFill>
              </a:rPr>
              <a:pPr algn="r">
                <a:buClrTx/>
                <a:tabLst>
                  <a:tab pos="0" algn="l"/>
                  <a:tab pos="914491" algn="l"/>
                  <a:tab pos="1828983" algn="l"/>
                  <a:tab pos="2743474" algn="l"/>
                  <a:tab pos="3657966" algn="l"/>
                  <a:tab pos="4572457" algn="l"/>
                  <a:tab pos="5486949" algn="l"/>
                  <a:tab pos="6401440" algn="l"/>
                  <a:tab pos="7315932" algn="l"/>
                  <a:tab pos="8232011" algn="l"/>
                  <a:tab pos="9146503" algn="l"/>
                  <a:tab pos="10060994" algn="l"/>
                </a:tabLst>
              </a:pPr>
              <a:t>15</a:t>
            </a:fld>
            <a:endParaRPr lang="da-DK" sz="1200" dirty="0">
              <a:solidFill>
                <a:srgbClr val="000000"/>
              </a:solidFill>
            </a:endParaRPr>
          </a:p>
        </p:txBody>
      </p:sp>
      <p:sp>
        <p:nvSpPr>
          <p:cNvPr id="522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1100"/>
          </a:xfrm>
          <a:solidFill>
            <a:srgbClr val="FFFFFF"/>
          </a:solidFill>
          <a:ln/>
        </p:spPr>
      </p:sp>
      <p:sp>
        <p:nvSpPr>
          <p:cNvPr id="52229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679768" y="4714202"/>
            <a:ext cx="5439729" cy="4469843"/>
          </a:xfrm>
          <a:noFill/>
          <a:ln/>
        </p:spPr>
        <p:txBody>
          <a:bodyPr lIns="91458" tIns="45730" rIns="91458" bIns="45730"/>
          <a:lstStyle/>
          <a:p>
            <a:pPr eaLnBrk="1" hangingPunct="1">
              <a:spcBef>
                <a:spcPts val="450"/>
              </a:spcBef>
              <a:buClrTx/>
              <a:tabLst>
                <a:tab pos="0" algn="l"/>
                <a:tab pos="914491" algn="l"/>
                <a:tab pos="1828983" algn="l"/>
                <a:tab pos="2743474" algn="l"/>
                <a:tab pos="3657966" algn="l"/>
                <a:tab pos="4572457" algn="l"/>
                <a:tab pos="5486949" algn="l"/>
                <a:tab pos="6401440" algn="l"/>
                <a:tab pos="7315932" algn="l"/>
                <a:tab pos="8230423" algn="l"/>
                <a:tab pos="9144914" algn="l"/>
                <a:tab pos="10059406" algn="l"/>
              </a:tabLst>
            </a:pPr>
            <a:endParaRPr lang="da-DK" dirty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24811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948B856-33A1-4C24-A867-349E7B5B716C}" type="slidenum">
              <a:rPr lang="da-DK" smtClean="0"/>
              <a:pPr/>
              <a:t>16</a:t>
            </a:fld>
            <a:endParaRPr lang="da-DK"/>
          </a:p>
        </p:txBody>
      </p:sp>
      <p:sp>
        <p:nvSpPr>
          <p:cNvPr id="52227" name="Text Box 1"/>
          <p:cNvSpPr txBox="1">
            <a:spLocks noChangeArrowheads="1"/>
          </p:cNvSpPr>
          <p:nvPr/>
        </p:nvSpPr>
        <p:spPr bwMode="auto">
          <a:xfrm>
            <a:off x="3851487" y="9429990"/>
            <a:ext cx="2946188" cy="49664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9" tIns="46805" rIns="90009" bIns="46805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31188" algn="l"/>
                <a:tab pos="9145588" algn="l"/>
                <a:tab pos="10059988" algn="l"/>
              </a:tabLst>
            </a:pPr>
            <a:fld id="{9D100619-3F27-4D00-9F3C-C3892AB75EEB}" type="slidenum">
              <a:rPr lang="da-DK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31188" algn="l"/>
                  <a:tab pos="9145588" algn="l"/>
                  <a:tab pos="10059988" algn="l"/>
                </a:tabLst>
              </a:pPr>
              <a:t>16</a:t>
            </a:fld>
            <a:endParaRPr lang="da-DK" sz="1200">
              <a:solidFill>
                <a:srgbClr val="000000"/>
              </a:solidFill>
            </a:endParaRPr>
          </a:p>
        </p:txBody>
      </p:sp>
      <p:sp>
        <p:nvSpPr>
          <p:cNvPr id="522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solidFill>
            <a:srgbClr val="FFFFFF"/>
          </a:solidFill>
          <a:ln/>
        </p:spPr>
      </p:sp>
      <p:sp>
        <p:nvSpPr>
          <p:cNvPr id="52229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679767" y="4714202"/>
            <a:ext cx="5439729" cy="4469843"/>
          </a:xfrm>
          <a:noFill/>
          <a:ln/>
        </p:spPr>
        <p:txBody>
          <a:bodyPr lIns="91449" tIns="45725" rIns="91449" bIns="45725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a-DK" dirty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66046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E69639-4072-41D9-A865-D33222BD9779}" type="slidenum">
              <a:rPr lang="da-DK" smtClean="0">
                <a:latin typeface="Arial" pitchFamily="34" charset="0"/>
              </a:rPr>
              <a:pPr/>
              <a:t>17</a:t>
            </a:fld>
            <a:endParaRPr lang="da-DK">
              <a:latin typeface="Arial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defRPr/>
            </a:pPr>
            <a:r>
              <a:rPr lang="da-DK" dirty="0">
                <a:latin typeface="Gill Sans MT" pitchFamily="34" charset="0"/>
              </a:rPr>
              <a:t>Ad 1.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da-DK" dirty="0">
                <a:latin typeface="Gill Sans MT" pitchFamily="34" charset="0"/>
              </a:rPr>
              <a:t>Reformretning opstået i </a:t>
            </a:r>
            <a:r>
              <a:rPr lang="da-DK" dirty="0" err="1">
                <a:latin typeface="Gill Sans MT" pitchFamily="34" charset="0"/>
              </a:rPr>
              <a:t>Saudiarabien</a:t>
            </a:r>
            <a:r>
              <a:rPr lang="da-DK" dirty="0">
                <a:latin typeface="Gill Sans MT" pitchFamily="34" charset="0"/>
              </a:rPr>
              <a:t>. 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da-DK" dirty="0" err="1">
                <a:latin typeface="Gill Sans MT" pitchFamily="34" charset="0"/>
              </a:rPr>
              <a:t>Vd</a:t>
            </a:r>
            <a:r>
              <a:rPr lang="da-DK" dirty="0">
                <a:latin typeface="Gill Sans MT" pitchFamily="34" charset="0"/>
              </a:rPr>
              <a:t> </a:t>
            </a:r>
            <a:r>
              <a:rPr lang="da-DK" dirty="0" err="1">
                <a:latin typeface="Gill Sans MT" pitchFamily="34" charset="0"/>
              </a:rPr>
              <a:t>Islamismee</a:t>
            </a:r>
            <a:r>
              <a:rPr lang="da-DK" dirty="0">
                <a:latin typeface="Gill Sans MT" pitchFamily="34" charset="0"/>
              </a:rPr>
              <a:t> der snarer har udspring i Egypten 7  Pakistan.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endParaRPr lang="da-DK" dirty="0">
              <a:latin typeface="Gill Sans MT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da-DK" dirty="0">
                <a:latin typeface="Gill Sans MT" pitchFamily="34" charset="0"/>
              </a:rPr>
              <a:t>Tilbage til </a:t>
            </a:r>
            <a:r>
              <a:rPr lang="da-DK" dirty="0" err="1">
                <a:latin typeface="Gill Sans MT" pitchFamily="34" charset="0"/>
              </a:rPr>
              <a:t>oprindige</a:t>
            </a:r>
            <a:r>
              <a:rPr lang="da-DK" dirty="0">
                <a:latin typeface="Gill Sans MT" pitchFamily="34" charset="0"/>
              </a:rPr>
              <a:t> tekster og profetens sande adfærd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da-DK" i="1" dirty="0">
                <a:latin typeface="Gill Sans MT" pitchFamily="34" charset="0"/>
              </a:rPr>
              <a:t>(</a:t>
            </a:r>
            <a:r>
              <a:rPr lang="da-DK" i="1" dirty="0" err="1">
                <a:latin typeface="Gill Sans MT" pitchFamily="34" charset="0"/>
              </a:rPr>
              <a:t>salaf</a:t>
            </a:r>
            <a:r>
              <a:rPr lang="da-DK" i="1" dirty="0">
                <a:latin typeface="Gill Sans MT" pitchFamily="34" charset="0"/>
              </a:rPr>
              <a:t>: </a:t>
            </a:r>
            <a:r>
              <a:rPr lang="da-DK" dirty="0">
                <a:latin typeface="Gill Sans MT" pitchFamily="34" charset="0"/>
              </a:rPr>
              <a:t>de første tre generationer). </a:t>
            </a:r>
            <a:r>
              <a:rPr lang="da-DK" dirty="0" err="1">
                <a:latin typeface="Gill Sans MT" pitchFamily="34" charset="0"/>
              </a:rPr>
              <a:t>Sunnaens</a:t>
            </a:r>
            <a:r>
              <a:rPr lang="da-DK" dirty="0">
                <a:latin typeface="Gill Sans MT" pitchFamily="34" charset="0"/>
              </a:rPr>
              <a:t> en folk - 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da-DK" dirty="0" err="1">
                <a:latin typeface="Gill Sans MT" pitchFamily="34" charset="0"/>
              </a:rPr>
              <a:t>Vs</a:t>
            </a:r>
            <a:r>
              <a:rPr lang="da-DK" dirty="0">
                <a:latin typeface="Gill Sans MT" pitchFamily="34" charset="0"/>
              </a:rPr>
              <a:t> der skal </a:t>
            </a:r>
            <a:r>
              <a:rPr lang="da-DK" dirty="0" err="1">
                <a:latin typeface="Gill Sans MT" pitchFamily="34" charset="0"/>
              </a:rPr>
              <a:t>lovskoler</a:t>
            </a:r>
            <a:r>
              <a:rPr lang="da-DK" dirty="0">
                <a:latin typeface="Gill Sans MT" pitchFamily="34" charset="0"/>
              </a:rPr>
              <a:t> ind over – som det ses i islamismen og </a:t>
            </a:r>
            <a:r>
              <a:rPr lang="da-DK" dirty="0" err="1">
                <a:latin typeface="Gill Sans MT" pitchFamily="34" charset="0"/>
              </a:rPr>
              <a:t>wahabismen</a:t>
            </a:r>
            <a:r>
              <a:rPr lang="da-DK" dirty="0">
                <a:latin typeface="Gill Sans MT" pitchFamily="34" charset="0"/>
              </a:rPr>
              <a:t> (der følger </a:t>
            </a:r>
            <a:r>
              <a:rPr lang="da-DK" dirty="0" err="1">
                <a:latin typeface="Gill Sans MT" pitchFamily="34" charset="0"/>
              </a:rPr>
              <a:t>hanbalismen</a:t>
            </a:r>
            <a:r>
              <a:rPr lang="da-DK" dirty="0">
                <a:latin typeface="Gill Sans MT" pitchFamily="34" charset="0"/>
              </a:rPr>
              <a:t>)</a:t>
            </a:r>
          </a:p>
          <a:p>
            <a:pPr marL="152400" indent="-609600" eaLnBrk="1" hangingPunct="1">
              <a:lnSpc>
                <a:spcPct val="90000"/>
              </a:lnSpc>
              <a:defRPr/>
            </a:pPr>
            <a:r>
              <a:rPr lang="da-DK" sz="2200" dirty="0">
                <a:solidFill>
                  <a:srgbClr val="000000"/>
                </a:solidFill>
                <a:latin typeface="Gill Sans MT" pitchFamily="34" charset="0"/>
                <a:ea typeface="ＭＳ Ｐゴシック" charset="0"/>
                <a:cs typeface="ＭＳ Ｐゴシック" charset="0"/>
              </a:rPr>
              <a:t>Tekster som selvforklarende – det handler i stedet om, hvorvidt teksterne er sande eller ej</a:t>
            </a:r>
          </a:p>
          <a:p>
            <a:pPr marL="152400" indent="-609600" eaLnBrk="1" hangingPunct="1">
              <a:lnSpc>
                <a:spcPct val="90000"/>
              </a:lnSpc>
              <a:defRPr/>
            </a:pPr>
            <a:r>
              <a:rPr lang="da-DK" sz="2200" dirty="0">
                <a:solidFill>
                  <a:srgbClr val="000000"/>
                </a:solidFill>
                <a:latin typeface="Gill Sans MT" pitchFamily="34" charset="0"/>
                <a:ea typeface="ＭＳ Ｐゴシック" charset="0"/>
                <a:cs typeface="ＭＳ Ｐゴシック" charset="0"/>
              </a:rPr>
              <a:t>Alt hvad ikke kan bevises fra koranen og </a:t>
            </a:r>
            <a:r>
              <a:rPr lang="da-DK" sz="2200" dirty="0" err="1">
                <a:solidFill>
                  <a:srgbClr val="000000"/>
                </a:solidFill>
                <a:latin typeface="Gill Sans MT" pitchFamily="34" charset="0"/>
                <a:ea typeface="ＭＳ Ｐゴシック" charset="0"/>
                <a:cs typeface="ＭＳ Ｐゴシック" charset="0"/>
              </a:rPr>
              <a:t>sunna</a:t>
            </a:r>
            <a:r>
              <a:rPr lang="da-DK" sz="2200" dirty="0">
                <a:solidFill>
                  <a:srgbClr val="000000"/>
                </a:solidFill>
                <a:latin typeface="Gill Sans MT" pitchFamily="34" charset="0"/>
                <a:ea typeface="ＭＳ Ｐゴシック" charset="0"/>
                <a:cs typeface="ＭＳ Ｐゴシック" charset="0"/>
              </a:rPr>
              <a:t> er afgudsdyrkelse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da-DK" dirty="0">
                <a:latin typeface="Gill Sans MT" pitchFamily="34" charset="0"/>
              </a:rPr>
              <a:t>Netop det at </a:t>
            </a:r>
            <a:r>
              <a:rPr lang="da-DK" dirty="0" err="1">
                <a:latin typeface="Gill Sans MT" pitchFamily="34" charset="0"/>
              </a:rPr>
              <a:t>lovskolerne</a:t>
            </a:r>
            <a:r>
              <a:rPr lang="da-DK" dirty="0">
                <a:latin typeface="Gill Sans MT" pitchFamily="34" charset="0"/>
              </a:rPr>
              <a:t> afvises åbner faktisk for en vis individuel fortolkning – netop fordi det kan diskuteres hvilke tekster der er sande eller ej. (måske kan </a:t>
            </a:r>
            <a:r>
              <a:rPr lang="da-DK" dirty="0" err="1">
                <a:latin typeface="Gill Sans MT" pitchFamily="34" charset="0"/>
              </a:rPr>
              <a:t>salafisme</a:t>
            </a:r>
            <a:r>
              <a:rPr lang="da-DK" dirty="0">
                <a:latin typeface="Gill Sans MT" pitchFamily="34" charset="0"/>
              </a:rPr>
              <a:t> således også ses som afspejling af moderne individualisme)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endParaRPr lang="da-DK" dirty="0">
              <a:latin typeface="Gill Sans MT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defRPr/>
            </a:pPr>
            <a:endParaRPr lang="da-DK" dirty="0">
              <a:latin typeface="Gill Sans MT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da-DK" dirty="0" err="1">
                <a:latin typeface="Gill Sans MT" pitchFamily="34" charset="0"/>
              </a:rPr>
              <a:t>Vs</a:t>
            </a:r>
            <a:r>
              <a:rPr lang="da-DK" dirty="0">
                <a:latin typeface="Gill Sans MT" pitchFamily="34" charset="0"/>
              </a:rPr>
              <a:t> </a:t>
            </a:r>
            <a:r>
              <a:rPr lang="da-DK" dirty="0" err="1">
                <a:latin typeface="Gill Sans MT" pitchFamily="34" charset="0"/>
              </a:rPr>
              <a:t>wahabisme</a:t>
            </a:r>
            <a:r>
              <a:rPr lang="da-DK" dirty="0">
                <a:latin typeface="Gill Sans MT" pitchFamily="34" charset="0"/>
              </a:rPr>
              <a:t>, idet </a:t>
            </a:r>
            <a:r>
              <a:rPr lang="da-DK" dirty="0" err="1">
                <a:latin typeface="Gill Sans MT" pitchFamily="34" charset="0"/>
              </a:rPr>
              <a:t>wahabisme</a:t>
            </a:r>
            <a:r>
              <a:rPr lang="da-DK" dirty="0">
                <a:latin typeface="Gill Sans MT" pitchFamily="34" charset="0"/>
              </a:rPr>
              <a:t> alligevel følger en bestemt </a:t>
            </a:r>
            <a:r>
              <a:rPr lang="da-DK" dirty="0" err="1">
                <a:latin typeface="Gill Sans MT" pitchFamily="34" charset="0"/>
              </a:rPr>
              <a:t>lovskole</a:t>
            </a:r>
            <a:r>
              <a:rPr lang="da-DK" dirty="0">
                <a:latin typeface="Gill Sans MT" pitchFamily="34" charset="0"/>
              </a:rPr>
              <a:t>, nemlig </a:t>
            </a:r>
            <a:r>
              <a:rPr lang="da-DK" dirty="0" err="1">
                <a:latin typeface="Gill Sans MT" pitchFamily="34" charset="0"/>
              </a:rPr>
              <a:t>hannibalisme</a:t>
            </a:r>
            <a:endParaRPr lang="da-DK" dirty="0">
              <a:latin typeface="Gill Sans MT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da-DK" dirty="0">
                <a:latin typeface="Gill Sans MT" pitchFamily="34" charset="0"/>
              </a:rPr>
              <a:t>Fx </a:t>
            </a:r>
            <a:r>
              <a:rPr lang="da-DK" dirty="0" err="1">
                <a:latin typeface="Gill Sans MT" pitchFamily="34" charset="0"/>
              </a:rPr>
              <a:t>waqk</a:t>
            </a:r>
            <a:r>
              <a:rPr lang="da-DK" dirty="0">
                <a:latin typeface="Gill Sans MT" pitchFamily="34" charset="0"/>
              </a:rPr>
              <a:t> er </a:t>
            </a:r>
            <a:r>
              <a:rPr lang="da-DK" dirty="0" err="1">
                <a:latin typeface="Gill Sans MT" pitchFamily="34" charset="0"/>
              </a:rPr>
              <a:t>wahabistisk</a:t>
            </a:r>
            <a:r>
              <a:rPr lang="da-DK" dirty="0">
                <a:latin typeface="Gill Sans MT" pitchFamily="34" charset="0"/>
              </a:rPr>
              <a:t> – check om de følger denne </a:t>
            </a:r>
            <a:r>
              <a:rPr lang="da-DK" dirty="0" err="1">
                <a:latin typeface="Gill Sans MT" pitchFamily="34" charset="0"/>
              </a:rPr>
              <a:t>lovskole</a:t>
            </a:r>
            <a:endParaRPr lang="da-DK" dirty="0">
              <a:latin typeface="Gill Sans MT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defRPr/>
            </a:pPr>
            <a:endParaRPr lang="da-DK" dirty="0">
              <a:latin typeface="Gill Sans MT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da-DK" dirty="0">
                <a:latin typeface="Gill Sans MT" pitchFamily="34" charset="0"/>
              </a:rPr>
              <a:t>Ikke orienteret mod staten – idet </a:t>
            </a:r>
            <a:r>
              <a:rPr lang="da-DK" dirty="0" err="1">
                <a:latin typeface="Gill Sans MT" pitchFamily="34" charset="0"/>
              </a:rPr>
              <a:t>wahabismen</a:t>
            </a:r>
            <a:r>
              <a:rPr lang="da-DK" dirty="0">
                <a:latin typeface="Gill Sans MT" pitchFamily="34" charset="0"/>
              </a:rPr>
              <a:t> opgav at gå imod regimet,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endParaRPr lang="da-DK" dirty="0">
              <a:latin typeface="Gill Sans MT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da-DK" dirty="0">
                <a:latin typeface="Gill Sans MT" pitchFamily="34" charset="0"/>
              </a:rPr>
              <a:t>Men ikke apolitisk – et lokalt og globalt engagement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da-DK" dirty="0">
                <a:latin typeface="Gill Sans MT" pitchFamily="34" charset="0"/>
              </a:rPr>
              <a:t>Populær måske som udtryk for at islamismens forsøg på at tilpasse sig </a:t>
            </a:r>
            <a:r>
              <a:rPr lang="da-DK" dirty="0" err="1">
                <a:latin typeface="Gill Sans MT" pitchFamily="34" charset="0"/>
              </a:rPr>
              <a:t>eur</a:t>
            </a:r>
            <a:r>
              <a:rPr lang="da-DK" dirty="0">
                <a:latin typeface="Gill Sans MT" pitchFamily="34" charset="0"/>
              </a:rPr>
              <a:t>. Forhold ikke er tilfredsstillende for fx de unge, der søger modkultur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endParaRPr lang="da-DK" dirty="0">
              <a:latin typeface="Gill Sans MT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da-DK" dirty="0">
                <a:latin typeface="Gill Sans MT" pitchFamily="34" charset="0"/>
              </a:rPr>
              <a:t>Man siger til tider at de derfor er apolitiske, </a:t>
            </a:r>
            <a:r>
              <a:rPr lang="da-DK" dirty="0" err="1">
                <a:latin typeface="Gill Sans MT" pitchFamily="34" charset="0"/>
              </a:rPr>
              <a:t>jfr</a:t>
            </a:r>
            <a:r>
              <a:rPr lang="da-DK" dirty="0">
                <a:latin typeface="Gill Sans MT" pitchFamily="34" charset="0"/>
              </a:rPr>
              <a:t> de ikke søger indflydelse gennem traditionelle kanaler,  men faktisk er de ofte pol engagerede lokalt og globalt – og det ser man netop KTI som udtryk for.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endParaRPr lang="da-DK" dirty="0">
              <a:latin typeface="Gill Sans MT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da-DK" dirty="0">
                <a:latin typeface="Gill Sans MT" pitchFamily="34" charset="0"/>
              </a:rPr>
              <a:t>Store forskelle: </a:t>
            </a:r>
            <a:r>
              <a:rPr lang="da-DK" dirty="0" err="1">
                <a:latin typeface="Gill Sans MT" pitchFamily="34" charset="0"/>
              </a:rPr>
              <a:t>jihadister</a:t>
            </a:r>
            <a:r>
              <a:rPr lang="da-DK" dirty="0">
                <a:latin typeface="Gill Sans MT" pitchFamily="34" charset="0"/>
              </a:rPr>
              <a:t>, purister, mv..</a:t>
            </a:r>
          </a:p>
        </p:txBody>
      </p:sp>
    </p:spTree>
    <p:extLst>
      <p:ext uri="{BB962C8B-B14F-4D97-AF65-F5344CB8AC3E}">
        <p14:creationId xmlns:p14="http://schemas.microsoft.com/office/powerpoint/2010/main" val="9341405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25478DF-1AD8-4324-949D-A1454C8CC764}" type="slidenum">
              <a:rPr lang="da-DK" smtClean="0"/>
              <a:pPr/>
              <a:t>18</a:t>
            </a:fld>
            <a:endParaRPr lang="da-DK"/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3852175" y="9429672"/>
            <a:ext cx="2945501" cy="49537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9" tIns="46805" rIns="90009" bIns="46805" anchor="b"/>
          <a:lstStyle/>
          <a:p>
            <a:pPr algn="r">
              <a:buClrTx/>
              <a:tabLst>
                <a:tab pos="0" algn="l"/>
                <a:tab pos="447720" algn="l"/>
                <a:tab pos="897028" algn="l"/>
                <a:tab pos="1346335" algn="l"/>
                <a:tab pos="1795643" algn="l"/>
                <a:tab pos="2244949" algn="l"/>
                <a:tab pos="2694257" algn="l"/>
                <a:tab pos="3143564" algn="l"/>
                <a:tab pos="3592872" algn="l"/>
                <a:tab pos="4042179" algn="l"/>
                <a:tab pos="4491487" algn="l"/>
                <a:tab pos="4940794" algn="l"/>
                <a:tab pos="5390102" algn="l"/>
                <a:tab pos="5839409" algn="l"/>
                <a:tab pos="6288717" algn="l"/>
                <a:tab pos="6738024" algn="l"/>
                <a:tab pos="7187332" algn="l"/>
                <a:tab pos="7636639" algn="l"/>
                <a:tab pos="8085947" algn="l"/>
                <a:tab pos="8535253" algn="l"/>
                <a:tab pos="8984561" algn="l"/>
              </a:tabLst>
            </a:pPr>
            <a:fld id="{A6840B15-BC0E-4CC3-9BD2-58671AD1717D}" type="slidenum">
              <a:rPr lang="da-DK" sz="1200">
                <a:solidFill>
                  <a:srgbClr val="000000"/>
                </a:solidFill>
              </a:rPr>
              <a:pPr algn="r">
                <a:buClrTx/>
                <a:tabLst>
                  <a:tab pos="0" algn="l"/>
                  <a:tab pos="447720" algn="l"/>
                  <a:tab pos="897028" algn="l"/>
                  <a:tab pos="1346335" algn="l"/>
                  <a:tab pos="1795643" algn="l"/>
                  <a:tab pos="2244949" algn="l"/>
                  <a:tab pos="2694257" algn="l"/>
                  <a:tab pos="3143564" algn="l"/>
                  <a:tab pos="3592872" algn="l"/>
                  <a:tab pos="4042179" algn="l"/>
                  <a:tab pos="4491487" algn="l"/>
                  <a:tab pos="4940794" algn="l"/>
                  <a:tab pos="5390102" algn="l"/>
                  <a:tab pos="5839409" algn="l"/>
                  <a:tab pos="6288717" algn="l"/>
                  <a:tab pos="6738024" algn="l"/>
                  <a:tab pos="7187332" algn="l"/>
                  <a:tab pos="7636639" algn="l"/>
                  <a:tab pos="8085947" algn="l"/>
                  <a:tab pos="8535253" algn="l"/>
                  <a:tab pos="8984561" algn="l"/>
                </a:tabLst>
              </a:pPr>
              <a:t>18</a:t>
            </a:fld>
            <a:endParaRPr lang="da-DK" sz="1200" dirty="0">
              <a:solidFill>
                <a:srgbClr val="000000"/>
              </a:solidFill>
            </a:endParaRPr>
          </a:p>
        </p:txBody>
      </p:sp>
      <p:sp>
        <p:nvSpPr>
          <p:cNvPr id="24580" name="Text Box 2"/>
          <p:cNvSpPr txBox="1">
            <a:spLocks noChangeArrowheads="1"/>
          </p:cNvSpPr>
          <p:nvPr/>
        </p:nvSpPr>
        <p:spPr bwMode="auto">
          <a:xfrm>
            <a:off x="3852174" y="9431259"/>
            <a:ext cx="2947088" cy="4969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9" tIns="46805" rIns="90009" bIns="46805" anchor="b"/>
          <a:lstStyle/>
          <a:p>
            <a:pPr algn="r">
              <a:buClrTx/>
              <a:tabLst>
                <a:tab pos="0" algn="l"/>
                <a:tab pos="447720" algn="l"/>
                <a:tab pos="897028" algn="l"/>
                <a:tab pos="1346335" algn="l"/>
                <a:tab pos="1795643" algn="l"/>
                <a:tab pos="2244949" algn="l"/>
                <a:tab pos="2694257" algn="l"/>
                <a:tab pos="3143564" algn="l"/>
                <a:tab pos="3592872" algn="l"/>
                <a:tab pos="4042179" algn="l"/>
                <a:tab pos="4491487" algn="l"/>
                <a:tab pos="4940794" algn="l"/>
                <a:tab pos="5390102" algn="l"/>
                <a:tab pos="5839409" algn="l"/>
                <a:tab pos="6288717" algn="l"/>
                <a:tab pos="6738024" algn="l"/>
                <a:tab pos="7187332" algn="l"/>
                <a:tab pos="7636639" algn="l"/>
                <a:tab pos="8085947" algn="l"/>
                <a:tab pos="8535253" algn="l"/>
                <a:tab pos="8984561" algn="l"/>
              </a:tabLst>
            </a:pPr>
            <a:fld id="{3017EC0D-E80D-48CB-A0C1-81AC8107326D}" type="slidenum">
              <a:rPr lang="da-DK" sz="1200">
                <a:solidFill>
                  <a:srgbClr val="000000"/>
                </a:solidFill>
              </a:rPr>
              <a:pPr algn="r">
                <a:buClrTx/>
                <a:tabLst>
                  <a:tab pos="0" algn="l"/>
                  <a:tab pos="447720" algn="l"/>
                  <a:tab pos="897028" algn="l"/>
                  <a:tab pos="1346335" algn="l"/>
                  <a:tab pos="1795643" algn="l"/>
                  <a:tab pos="2244949" algn="l"/>
                  <a:tab pos="2694257" algn="l"/>
                  <a:tab pos="3143564" algn="l"/>
                  <a:tab pos="3592872" algn="l"/>
                  <a:tab pos="4042179" algn="l"/>
                  <a:tab pos="4491487" algn="l"/>
                  <a:tab pos="4940794" algn="l"/>
                  <a:tab pos="5390102" algn="l"/>
                  <a:tab pos="5839409" algn="l"/>
                  <a:tab pos="6288717" algn="l"/>
                  <a:tab pos="6738024" algn="l"/>
                  <a:tab pos="7187332" algn="l"/>
                  <a:tab pos="7636639" algn="l"/>
                  <a:tab pos="8085947" algn="l"/>
                  <a:tab pos="8535253" algn="l"/>
                  <a:tab pos="8984561" algn="l"/>
                </a:tabLst>
              </a:pPr>
              <a:t>18</a:t>
            </a:fld>
            <a:endParaRPr lang="da-DK" sz="1200" dirty="0">
              <a:solidFill>
                <a:srgbClr val="000000"/>
              </a:solidFill>
            </a:endParaRPr>
          </a:p>
        </p:txBody>
      </p:sp>
      <p:sp>
        <p:nvSpPr>
          <p:cNvPr id="2458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solidFill>
            <a:srgbClr val="FFFFFF"/>
          </a:solidFill>
          <a:ln/>
        </p:spPr>
      </p:sp>
      <p:sp>
        <p:nvSpPr>
          <p:cNvPr id="24582" name="Text Box 4"/>
          <p:cNvSpPr>
            <a:spLocks noGrp="1" noChangeArrowheads="1"/>
          </p:cNvSpPr>
          <p:nvPr>
            <p:ph type="body" idx="1"/>
          </p:nvPr>
        </p:nvSpPr>
        <p:spPr>
          <a:xfrm>
            <a:off x="679609" y="4715630"/>
            <a:ext cx="5441633" cy="4469528"/>
          </a:xfrm>
          <a:noFill/>
          <a:ln/>
        </p:spPr>
        <p:txBody>
          <a:bodyPr/>
          <a:lstStyle/>
          <a:p>
            <a:pPr eaLnBrk="1" hangingPunct="1">
              <a:spcBef>
                <a:spcPts val="488"/>
              </a:spcBef>
              <a:buClrTx/>
              <a:tabLst>
                <a:tab pos="0" algn="l"/>
                <a:tab pos="447720" algn="l"/>
                <a:tab pos="897028" algn="l"/>
                <a:tab pos="1346335" algn="l"/>
                <a:tab pos="1795643" algn="l"/>
                <a:tab pos="2244949" algn="l"/>
                <a:tab pos="2694257" algn="l"/>
                <a:tab pos="3143564" algn="l"/>
                <a:tab pos="3592872" algn="l"/>
                <a:tab pos="4042179" algn="l"/>
                <a:tab pos="4491487" algn="l"/>
                <a:tab pos="4940794" algn="l"/>
                <a:tab pos="5390102" algn="l"/>
                <a:tab pos="5839409" algn="l"/>
                <a:tab pos="6288717" algn="l"/>
                <a:tab pos="6738024" algn="l"/>
                <a:tab pos="7187332" algn="l"/>
                <a:tab pos="7636639" algn="l"/>
                <a:tab pos="8085947" algn="l"/>
                <a:tab pos="8535253" algn="l"/>
                <a:tab pos="8984561" algn="l"/>
              </a:tabLst>
            </a:pPr>
            <a:endParaRPr lang="da-DK" sz="1300" dirty="0">
              <a:latin typeface="Gill Sans MT" pitchFamily="32" charset="0"/>
              <a:cs typeface="Arial Unicode MS" pitchFamily="32" charset="0"/>
            </a:endParaRPr>
          </a:p>
          <a:p>
            <a:pPr eaLnBrk="1" hangingPunct="1">
              <a:spcBef>
                <a:spcPts val="488"/>
              </a:spcBef>
              <a:buClrTx/>
              <a:tabLst>
                <a:tab pos="0" algn="l"/>
                <a:tab pos="447720" algn="l"/>
                <a:tab pos="897028" algn="l"/>
                <a:tab pos="1346335" algn="l"/>
                <a:tab pos="1795643" algn="l"/>
                <a:tab pos="2244949" algn="l"/>
                <a:tab pos="2694257" algn="l"/>
                <a:tab pos="3143564" algn="l"/>
                <a:tab pos="3592872" algn="l"/>
                <a:tab pos="4042179" algn="l"/>
                <a:tab pos="4491487" algn="l"/>
                <a:tab pos="4940794" algn="l"/>
                <a:tab pos="5390102" algn="l"/>
                <a:tab pos="5839409" algn="l"/>
                <a:tab pos="6288717" algn="l"/>
                <a:tab pos="6738024" algn="l"/>
                <a:tab pos="7187332" algn="l"/>
                <a:tab pos="7636639" algn="l"/>
                <a:tab pos="8085947" algn="l"/>
                <a:tab pos="8535253" algn="l"/>
                <a:tab pos="8984561" algn="l"/>
              </a:tabLst>
            </a:pPr>
            <a:r>
              <a:rPr lang="da-DK" sz="1300" dirty="0">
                <a:latin typeface="Gill Sans MT" pitchFamily="32" charset="0"/>
                <a:cs typeface="Arial Unicode MS" pitchFamily="32" charset="0"/>
              </a:rPr>
              <a:t>Så tilbyder </a:t>
            </a:r>
            <a:r>
              <a:rPr lang="da-DK" sz="1300" dirty="0" err="1">
                <a:latin typeface="Gill Sans MT" pitchFamily="32" charset="0"/>
                <a:cs typeface="Arial Unicode MS" pitchFamily="32" charset="0"/>
              </a:rPr>
              <a:t>vui</a:t>
            </a:r>
            <a:r>
              <a:rPr lang="da-DK" sz="1300" dirty="0">
                <a:latin typeface="Gill Sans MT" pitchFamily="32" charset="0"/>
                <a:cs typeface="Arial Unicode MS" pitchFamily="32" charset="0"/>
              </a:rPr>
              <a:t> støtte ved konkrete bekymringer.</a:t>
            </a:r>
          </a:p>
          <a:p>
            <a:pPr eaLnBrk="1" hangingPunct="1">
              <a:spcBef>
                <a:spcPts val="488"/>
              </a:spcBef>
              <a:buClrTx/>
              <a:tabLst>
                <a:tab pos="0" algn="l"/>
                <a:tab pos="447720" algn="l"/>
                <a:tab pos="897028" algn="l"/>
                <a:tab pos="1346335" algn="l"/>
                <a:tab pos="1795643" algn="l"/>
                <a:tab pos="2244949" algn="l"/>
                <a:tab pos="2694257" algn="l"/>
                <a:tab pos="3143564" algn="l"/>
                <a:tab pos="3592872" algn="l"/>
                <a:tab pos="4042179" algn="l"/>
                <a:tab pos="4491487" algn="l"/>
                <a:tab pos="4940794" algn="l"/>
                <a:tab pos="5390102" algn="l"/>
                <a:tab pos="5839409" algn="l"/>
                <a:tab pos="6288717" algn="l"/>
                <a:tab pos="6738024" algn="l"/>
                <a:tab pos="7187332" algn="l"/>
                <a:tab pos="7636639" algn="l"/>
                <a:tab pos="8085947" algn="l"/>
                <a:tab pos="8535253" algn="l"/>
                <a:tab pos="8984561" algn="l"/>
              </a:tabLst>
            </a:pPr>
            <a:r>
              <a:rPr lang="da-DK" sz="1300" dirty="0">
                <a:latin typeface="Gill Sans MT" pitchFamily="32" charset="0"/>
                <a:cs typeface="Arial Unicode MS" pitchFamily="32" charset="0"/>
              </a:rPr>
              <a:t>Man kan være anonym over telefonen, men vi får nu de fleste henvendelser gennem vores netværk</a:t>
            </a:r>
          </a:p>
        </p:txBody>
      </p:sp>
    </p:spTree>
    <p:extLst>
      <p:ext uri="{BB962C8B-B14F-4D97-AF65-F5344CB8AC3E}">
        <p14:creationId xmlns:p14="http://schemas.microsoft.com/office/powerpoint/2010/main" val="18453642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187575-043C-4A14-AE50-19FD946B00C4}" type="slidenum">
              <a:rPr lang="da-DK" smtClean="0">
                <a:latin typeface="Arial" pitchFamily="34" charset="0"/>
              </a:rPr>
              <a:pPr/>
              <a:t>19</a:t>
            </a:fld>
            <a:endParaRPr lang="da-DK">
              <a:latin typeface="Arial" pitchFamily="34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160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F05A3BC-E362-4C03-81A1-901DFDE4AD91}" type="slidenum">
              <a:rPr lang="da-DK" smtClean="0">
                <a:latin typeface="Arial" pitchFamily="34" charset="0"/>
              </a:rPr>
              <a:pPr/>
              <a:t>2</a:t>
            </a:fld>
            <a:endParaRPr lang="da-DK">
              <a:latin typeface="Arial" pitchFamily="34" charset="0"/>
            </a:endParaRPr>
          </a:p>
        </p:txBody>
      </p:sp>
      <p:sp>
        <p:nvSpPr>
          <p:cNvPr id="65539" name="Text Box 1"/>
          <p:cNvSpPr txBox="1">
            <a:spLocks noChangeArrowheads="1"/>
          </p:cNvSpPr>
          <p:nvPr/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9" tIns="46805" rIns="90009" bIns="46805" anchor="b"/>
          <a:lstStyle/>
          <a:p>
            <a:pPr algn="r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5FCF368-982D-418C-AE50-5EB59B1E1F2A}" type="slidenum">
              <a:rPr lang="da-DK" sz="1200">
                <a:solidFill>
                  <a:srgbClr val="000000"/>
                </a:solidFill>
              </a:rPr>
              <a:pPr algn="r">
                <a:buClrTx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</a:t>
            </a:fld>
            <a:endParaRPr lang="da-DK" sz="1200">
              <a:solidFill>
                <a:srgbClr val="000000"/>
              </a:solidFill>
            </a:endParaRPr>
          </a:p>
        </p:txBody>
      </p:sp>
      <p:sp>
        <p:nvSpPr>
          <p:cNvPr id="655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solidFill>
            <a:srgbClr val="FFFFFF"/>
          </a:solidFill>
          <a:ln/>
        </p:spPr>
      </p:sp>
      <p:sp>
        <p:nvSpPr>
          <p:cNvPr id="65541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40363" cy="4468813"/>
          </a:xfrm>
          <a:noFill/>
          <a:ln/>
        </p:spPr>
        <p:txBody>
          <a:bodyPr/>
          <a:lstStyle/>
          <a:p>
            <a:pPr eaLnBrk="1" hangingPunct="1">
              <a:spcBef>
                <a:spcPts val="45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a-DK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VINK er et forsøg på at støtte dig i svar på sådanne spørgsmål…</a:t>
            </a:r>
          </a:p>
          <a:p>
            <a:pPr eaLnBrk="1" hangingPunct="1">
              <a:spcBef>
                <a:spcPts val="45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a-DK"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ts val="45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a-DK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VINK er – som det fremgår af dias – en … </a:t>
            </a:r>
          </a:p>
          <a:p>
            <a:pPr eaLnBrk="1" hangingPunct="1">
              <a:spcBef>
                <a:spcPts val="45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a-DK"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ts val="45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a-DK"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ts val="45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a-DK"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ts val="45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a-DK"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85973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D5E62AA-B50E-4153-B931-F2FAC870570B}" type="slidenum">
              <a:rPr lang="da-DK" smtClean="0"/>
              <a:pPr/>
              <a:t>3</a:t>
            </a:fld>
            <a:endParaRPr lang="da-DK"/>
          </a:p>
        </p:txBody>
      </p:sp>
      <p:sp>
        <p:nvSpPr>
          <p:cNvPr id="22531" name="Text Box 1"/>
          <p:cNvSpPr txBox="1">
            <a:spLocks noChangeArrowheads="1"/>
          </p:cNvSpPr>
          <p:nvPr/>
        </p:nvSpPr>
        <p:spPr bwMode="auto">
          <a:xfrm>
            <a:off x="3852174" y="9429672"/>
            <a:ext cx="2945501" cy="49537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111C1EE-8AE4-4C81-BC18-623060744248}" type="slidenum">
              <a:rPr lang="da-DK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</a:t>
            </a:fld>
            <a:endParaRPr lang="da-DK" sz="1200">
              <a:solidFill>
                <a:srgbClr val="000000"/>
              </a:solidFill>
            </a:endParaRPr>
          </a:p>
        </p:txBody>
      </p:sp>
      <p:sp>
        <p:nvSpPr>
          <p:cNvPr id="22532" name="Text Box 2"/>
          <p:cNvSpPr txBox="1">
            <a:spLocks noChangeArrowheads="1"/>
          </p:cNvSpPr>
          <p:nvPr/>
        </p:nvSpPr>
        <p:spPr bwMode="auto">
          <a:xfrm>
            <a:off x="3852175" y="9431260"/>
            <a:ext cx="2947088" cy="4969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832FF33-A9DF-495F-ACD3-A95F0A1E373F}" type="slidenum">
              <a:rPr lang="da-DK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</a:t>
            </a:fld>
            <a:endParaRPr lang="da-DK" sz="1200">
              <a:solidFill>
                <a:srgbClr val="000000"/>
              </a:solidFill>
            </a:endParaRPr>
          </a:p>
        </p:txBody>
      </p:sp>
      <p:sp>
        <p:nvSpPr>
          <p:cNvPr id="2253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5700" cy="3724275"/>
          </a:xfrm>
          <a:solidFill>
            <a:srgbClr val="FFFFFF"/>
          </a:solidFill>
          <a:ln/>
        </p:spPr>
      </p:sp>
      <p:sp>
        <p:nvSpPr>
          <p:cNvPr id="22534" name="Text Box 4"/>
          <p:cNvSpPr txBox="1">
            <a:spLocks noGrp="1" noChangeArrowheads="1"/>
          </p:cNvSpPr>
          <p:nvPr>
            <p:ph type="body" idx="1"/>
          </p:nvPr>
        </p:nvSpPr>
        <p:spPr>
          <a:xfrm>
            <a:off x="679609" y="4715630"/>
            <a:ext cx="5441633" cy="4469528"/>
          </a:xfrm>
          <a:ln/>
        </p:spPr>
        <p:txBody>
          <a:bodyPr/>
          <a:lstStyle/>
          <a:p>
            <a:pPr marL="812800" indent="-796925">
              <a:lnSpc>
                <a:spcPct val="150000"/>
              </a:lnSpc>
              <a:spcBef>
                <a:spcPts val="225"/>
              </a:spcBef>
              <a:buClrTx/>
              <a:tabLst>
                <a:tab pos="812800" algn="l"/>
                <a:tab pos="1260475" algn="l"/>
                <a:tab pos="1709738" algn="l"/>
                <a:tab pos="2159000" algn="l"/>
                <a:tab pos="2608263" algn="l"/>
                <a:tab pos="3057525" algn="l"/>
                <a:tab pos="3506788" algn="l"/>
                <a:tab pos="3956050" algn="l"/>
                <a:tab pos="4405313" algn="l"/>
                <a:tab pos="4854575" algn="l"/>
                <a:tab pos="5303838" algn="l"/>
                <a:tab pos="5753100" algn="l"/>
                <a:tab pos="6202363" algn="l"/>
                <a:tab pos="6651625" algn="l"/>
                <a:tab pos="7100888" algn="l"/>
                <a:tab pos="7550150" algn="l"/>
                <a:tab pos="7999413" algn="l"/>
                <a:tab pos="8448675" algn="l"/>
                <a:tab pos="8897938" algn="l"/>
                <a:tab pos="9347200" algn="l"/>
                <a:tab pos="9796463" algn="l"/>
              </a:tabLst>
              <a:defRPr/>
            </a:pPr>
            <a:r>
              <a:rPr lang="da-DK" b="1" dirty="0"/>
              <a:t>DET ER HVAD DER SKER FØR DER ER VORES FOKUS</a:t>
            </a:r>
          </a:p>
          <a:p>
            <a:pPr marL="812800" indent="-796925">
              <a:lnSpc>
                <a:spcPct val="150000"/>
              </a:lnSpc>
              <a:spcBef>
                <a:spcPts val="225"/>
              </a:spcBef>
              <a:buClrTx/>
              <a:tabLst>
                <a:tab pos="812800" algn="l"/>
                <a:tab pos="1260475" algn="l"/>
                <a:tab pos="1709738" algn="l"/>
                <a:tab pos="2159000" algn="l"/>
                <a:tab pos="2608263" algn="l"/>
                <a:tab pos="3057525" algn="l"/>
                <a:tab pos="3506788" algn="l"/>
                <a:tab pos="3956050" algn="l"/>
                <a:tab pos="4405313" algn="l"/>
                <a:tab pos="4854575" algn="l"/>
                <a:tab pos="5303838" algn="l"/>
                <a:tab pos="5753100" algn="l"/>
                <a:tab pos="6202363" algn="l"/>
                <a:tab pos="6651625" algn="l"/>
                <a:tab pos="7100888" algn="l"/>
                <a:tab pos="7550150" algn="l"/>
                <a:tab pos="7999413" algn="l"/>
                <a:tab pos="8448675" algn="l"/>
                <a:tab pos="8897938" algn="l"/>
                <a:tab pos="9347200" algn="l"/>
                <a:tab pos="9796463" algn="l"/>
              </a:tabLst>
              <a:defRPr/>
            </a:pPr>
            <a:r>
              <a:rPr lang="da-DK" b="1" dirty="0"/>
              <a:t>INKLUSION OG STØTTE ER TIDLIG FOREBYGGELSE</a:t>
            </a:r>
          </a:p>
          <a:p>
            <a:pPr marL="812800" indent="-796925">
              <a:lnSpc>
                <a:spcPct val="150000"/>
              </a:lnSpc>
              <a:spcBef>
                <a:spcPts val="225"/>
              </a:spcBef>
              <a:buClrTx/>
              <a:tabLst>
                <a:tab pos="812800" algn="l"/>
                <a:tab pos="1260475" algn="l"/>
                <a:tab pos="1709738" algn="l"/>
                <a:tab pos="2159000" algn="l"/>
                <a:tab pos="2608263" algn="l"/>
                <a:tab pos="3057525" algn="l"/>
                <a:tab pos="3506788" algn="l"/>
                <a:tab pos="3956050" algn="l"/>
                <a:tab pos="4405313" algn="l"/>
                <a:tab pos="4854575" algn="l"/>
                <a:tab pos="5303838" algn="l"/>
                <a:tab pos="5753100" algn="l"/>
                <a:tab pos="6202363" algn="l"/>
                <a:tab pos="6651625" algn="l"/>
                <a:tab pos="7100888" algn="l"/>
                <a:tab pos="7550150" algn="l"/>
                <a:tab pos="7999413" algn="l"/>
                <a:tab pos="8448675" algn="l"/>
                <a:tab pos="8897938" algn="l"/>
                <a:tab pos="9347200" algn="l"/>
                <a:tab pos="9796463" algn="l"/>
              </a:tabLst>
              <a:defRPr/>
            </a:pPr>
            <a:r>
              <a:rPr lang="da-DK" b="1" dirty="0"/>
              <a:t>IDENTITET, FÆLLESSKAB, ANERKENDELSE OG ACCEPT</a:t>
            </a:r>
          </a:p>
          <a:p>
            <a:pPr marL="812800" indent="-796925">
              <a:lnSpc>
                <a:spcPct val="150000"/>
              </a:lnSpc>
              <a:spcBef>
                <a:spcPts val="225"/>
              </a:spcBef>
              <a:buClrTx/>
              <a:tabLst>
                <a:tab pos="812800" algn="l"/>
                <a:tab pos="1260475" algn="l"/>
                <a:tab pos="1709738" algn="l"/>
                <a:tab pos="2159000" algn="l"/>
                <a:tab pos="2608263" algn="l"/>
                <a:tab pos="3057525" algn="l"/>
                <a:tab pos="3506788" algn="l"/>
                <a:tab pos="3956050" algn="l"/>
                <a:tab pos="4405313" algn="l"/>
                <a:tab pos="4854575" algn="l"/>
                <a:tab pos="5303838" algn="l"/>
                <a:tab pos="5753100" algn="l"/>
                <a:tab pos="6202363" algn="l"/>
                <a:tab pos="6651625" algn="l"/>
                <a:tab pos="7100888" algn="l"/>
                <a:tab pos="7550150" algn="l"/>
                <a:tab pos="7999413" algn="l"/>
                <a:tab pos="8448675" algn="l"/>
                <a:tab pos="8897938" algn="l"/>
                <a:tab pos="9347200" algn="l"/>
                <a:tab pos="9796463" algn="l"/>
              </a:tabLst>
              <a:defRPr/>
            </a:pPr>
            <a:r>
              <a:rPr lang="da-DK" b="1" dirty="0"/>
              <a:t>HVORDAN HÅNDETER VI INDIVIDER MED KANT OG HOLDNINGER</a:t>
            </a:r>
            <a:endParaRPr lang="da-DK" sz="1300" dirty="0">
              <a:latin typeface="Gill Sans MT" pitchFamily="32" charset="0"/>
              <a:cs typeface="Arial Unicode MS" pitchFamily="32" charset="0"/>
            </a:endParaRPr>
          </a:p>
          <a:p>
            <a:pPr eaLnBrk="1" hangingPunct="1">
              <a:spcBef>
                <a:spcPts val="488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a-DK" sz="1300" dirty="0">
                <a:latin typeface="Gill Sans MT" pitchFamily="32" charset="0"/>
                <a:cs typeface="Arial Unicode MS" pitchFamily="32" charset="0"/>
              </a:rPr>
              <a:t>Så tilbyder </a:t>
            </a:r>
            <a:r>
              <a:rPr lang="da-DK" sz="1300" dirty="0" err="1">
                <a:latin typeface="Gill Sans MT" pitchFamily="32" charset="0"/>
                <a:cs typeface="Arial Unicode MS" pitchFamily="32" charset="0"/>
              </a:rPr>
              <a:t>vui</a:t>
            </a:r>
            <a:r>
              <a:rPr lang="da-DK" sz="1300" dirty="0">
                <a:latin typeface="Gill Sans MT" pitchFamily="32" charset="0"/>
                <a:cs typeface="Arial Unicode MS" pitchFamily="32" charset="0"/>
              </a:rPr>
              <a:t> støtte ved konkrete bekymringer.</a:t>
            </a:r>
          </a:p>
          <a:p>
            <a:pPr eaLnBrk="1" hangingPunct="1">
              <a:spcBef>
                <a:spcPts val="488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a-DK" sz="1300" dirty="0">
                <a:latin typeface="Gill Sans MT" pitchFamily="32" charset="0"/>
                <a:cs typeface="Arial Unicode MS" pitchFamily="32" charset="0"/>
              </a:rPr>
              <a:t>Man kan være anonym over telefonen, men vi får nu de fleste henvendelser gennem vores netværk</a:t>
            </a:r>
          </a:p>
        </p:txBody>
      </p:sp>
    </p:spTree>
    <p:extLst>
      <p:ext uri="{BB962C8B-B14F-4D97-AF65-F5344CB8AC3E}">
        <p14:creationId xmlns:p14="http://schemas.microsoft.com/office/powerpoint/2010/main" val="939824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9495E17-BA67-4946-8B97-4F48EED1B3EF}" type="slidenum">
              <a:rPr lang="da-DK" smtClean="0"/>
              <a:pPr>
                <a:defRPr/>
              </a:pPr>
              <a:t>4</a:t>
            </a:fld>
            <a:endParaRPr lang="da-D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9495E17-BA67-4946-8B97-4F48EED1B3EF}" type="slidenum">
              <a:rPr lang="da-DK" smtClean="0"/>
              <a:pPr>
                <a:defRPr/>
              </a:pPr>
              <a:t>5</a:t>
            </a:fld>
            <a:endParaRPr lang="da-D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948B856-33A1-4C24-A867-349E7B5B716C}" type="slidenum">
              <a:rPr lang="da-DK" smtClean="0"/>
              <a:pPr/>
              <a:t>6</a:t>
            </a:fld>
            <a:endParaRPr lang="da-DK"/>
          </a:p>
        </p:txBody>
      </p:sp>
      <p:sp>
        <p:nvSpPr>
          <p:cNvPr id="52227" name="Text Box 1"/>
          <p:cNvSpPr txBox="1">
            <a:spLocks noChangeArrowheads="1"/>
          </p:cNvSpPr>
          <p:nvPr/>
        </p:nvSpPr>
        <p:spPr bwMode="auto">
          <a:xfrm>
            <a:off x="3851487" y="9429990"/>
            <a:ext cx="2946188" cy="49664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9" tIns="46805" rIns="90009" bIns="46805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31188" algn="l"/>
                <a:tab pos="9145588" algn="l"/>
                <a:tab pos="10059988" algn="l"/>
              </a:tabLst>
            </a:pPr>
            <a:fld id="{9D100619-3F27-4D00-9F3C-C3892AB75EEB}" type="slidenum">
              <a:rPr lang="da-DK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31188" algn="l"/>
                  <a:tab pos="9145588" algn="l"/>
                  <a:tab pos="10059988" algn="l"/>
                </a:tabLst>
              </a:pPr>
              <a:t>6</a:t>
            </a:fld>
            <a:endParaRPr lang="da-DK" sz="1200">
              <a:solidFill>
                <a:srgbClr val="000000"/>
              </a:solidFill>
            </a:endParaRPr>
          </a:p>
        </p:txBody>
      </p:sp>
      <p:sp>
        <p:nvSpPr>
          <p:cNvPr id="522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solidFill>
            <a:srgbClr val="FFFFFF"/>
          </a:solidFill>
          <a:ln/>
        </p:spPr>
      </p:sp>
      <p:sp>
        <p:nvSpPr>
          <p:cNvPr id="52229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679767" y="4714202"/>
            <a:ext cx="5439729" cy="4469843"/>
          </a:xfrm>
          <a:noFill/>
          <a:ln/>
        </p:spPr>
        <p:txBody>
          <a:bodyPr lIns="91449" tIns="45725" rIns="91449" bIns="45725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a-DK" dirty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3443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8A1AFD0-28FA-4F94-9540-BDF382380769}" type="slidenum">
              <a:rPr lang="da-DK" smtClean="0"/>
              <a:pPr/>
              <a:t>7</a:t>
            </a:fld>
            <a:endParaRPr lang="da-DK"/>
          </a:p>
        </p:txBody>
      </p:sp>
      <p:sp>
        <p:nvSpPr>
          <p:cNvPr id="26627" name="Text Box 1"/>
          <p:cNvSpPr txBox="1">
            <a:spLocks noChangeArrowheads="1"/>
          </p:cNvSpPr>
          <p:nvPr/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9" tIns="46805" rIns="90009" bIns="46805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31188" algn="l"/>
                <a:tab pos="9145588" algn="l"/>
                <a:tab pos="10059988" algn="l"/>
              </a:tabLst>
            </a:pPr>
            <a:fld id="{23EEF30F-4F95-4D5B-9B8C-98192BF87B1F}" type="slidenum">
              <a:rPr lang="da-DK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31188" algn="l"/>
                  <a:tab pos="9145588" algn="l"/>
                  <a:tab pos="10059988" algn="l"/>
                </a:tabLst>
              </a:pPr>
              <a:t>7</a:t>
            </a:fld>
            <a:endParaRPr lang="da-DK" sz="1200">
              <a:solidFill>
                <a:srgbClr val="000000"/>
              </a:solidFill>
            </a:endParaRPr>
          </a:p>
        </p:txBody>
      </p:sp>
      <p:sp>
        <p:nvSpPr>
          <p:cNvPr id="266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solidFill>
            <a:srgbClr val="FFFFFF"/>
          </a:solidFill>
          <a:ln/>
        </p:spPr>
      </p:sp>
      <p:sp>
        <p:nvSpPr>
          <p:cNvPr id="26629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40363" cy="4468813"/>
          </a:xfrm>
          <a:noFill/>
          <a:ln/>
        </p:spPr>
        <p:txBody>
          <a:bodyPr lIns="91449" tIns="45725" rIns="91449" bIns="45725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a-DK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85907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6AECC15-FC3A-4188-9F1E-4BC0B9A0D9F4}" type="slidenum">
              <a:rPr lang="da-DK" smtClean="0"/>
              <a:pPr/>
              <a:t>8</a:t>
            </a:fld>
            <a:endParaRPr lang="da-DK"/>
          </a:p>
        </p:txBody>
      </p:sp>
      <p:sp>
        <p:nvSpPr>
          <p:cNvPr id="9219" name="Text Box 1"/>
          <p:cNvSpPr txBox="1">
            <a:spLocks noChangeArrowheads="1"/>
          </p:cNvSpPr>
          <p:nvPr/>
        </p:nvSpPr>
        <p:spPr bwMode="auto">
          <a:xfrm>
            <a:off x="3851276" y="9429750"/>
            <a:ext cx="2946400" cy="496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9" tIns="46805" rIns="90009" bIns="46805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31188" algn="l"/>
                <a:tab pos="9145588" algn="l"/>
                <a:tab pos="10059988" algn="l"/>
              </a:tabLst>
            </a:pPr>
            <a:fld id="{EA85D0DF-F7B8-45D2-920C-7243F2E5678B}" type="slidenum">
              <a:rPr lang="da-DK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31188" algn="l"/>
                  <a:tab pos="9145588" algn="l"/>
                  <a:tab pos="10059988" algn="l"/>
                </a:tabLst>
              </a:pPr>
              <a:t>8</a:t>
            </a:fld>
            <a:endParaRPr lang="da-DK" sz="1200">
              <a:solidFill>
                <a:srgbClr val="000000"/>
              </a:solidFill>
            </a:endParaRPr>
          </a:p>
        </p:txBody>
      </p:sp>
      <p:sp>
        <p:nvSpPr>
          <p:cNvPr id="92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solidFill>
            <a:srgbClr val="FFFFFF"/>
          </a:solidFill>
          <a:ln/>
        </p:spPr>
      </p:sp>
      <p:sp>
        <p:nvSpPr>
          <p:cNvPr id="9221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679451" y="4714875"/>
            <a:ext cx="5440363" cy="4468813"/>
          </a:xfrm>
          <a:noFill/>
          <a:ln/>
        </p:spPr>
        <p:txBody>
          <a:bodyPr lIns="91449" tIns="45725" rIns="91449" bIns="45725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a-DK" dirty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74583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B560613-3C2F-4727-8F35-2F42317C3C29}" type="slidenum">
              <a:rPr lang="da-DK" smtClean="0"/>
              <a:pPr/>
              <a:t>9</a:t>
            </a:fld>
            <a:endParaRPr lang="da-DK"/>
          </a:p>
        </p:txBody>
      </p:sp>
      <p:sp>
        <p:nvSpPr>
          <p:cNvPr id="27651" name="Text Box 1"/>
          <p:cNvSpPr txBox="1">
            <a:spLocks noChangeArrowheads="1"/>
          </p:cNvSpPr>
          <p:nvPr/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9" tIns="46805" rIns="90009" bIns="46805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31188" algn="l"/>
                <a:tab pos="9145588" algn="l"/>
                <a:tab pos="10059988" algn="l"/>
              </a:tabLst>
            </a:pPr>
            <a:fld id="{F20AC02D-3A66-4BD3-8A0A-CEC5E7C649B7}" type="slidenum">
              <a:rPr lang="da-DK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31188" algn="l"/>
                  <a:tab pos="9145588" algn="l"/>
                  <a:tab pos="10059988" algn="l"/>
                </a:tabLst>
              </a:pPr>
              <a:t>9</a:t>
            </a:fld>
            <a:endParaRPr lang="da-DK" sz="1200">
              <a:solidFill>
                <a:srgbClr val="000000"/>
              </a:solidFill>
            </a:endParaRPr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solidFill>
            <a:srgbClr val="FFFFFF"/>
          </a:solidFill>
          <a:ln/>
        </p:spPr>
      </p:sp>
      <p:sp>
        <p:nvSpPr>
          <p:cNvPr id="27653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40363" cy="4468813"/>
          </a:xfrm>
          <a:noFill/>
          <a:ln/>
        </p:spPr>
        <p:txBody>
          <a:bodyPr lIns="91449" tIns="45725" rIns="91449" bIns="45725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a-DK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7188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12/12/2016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747793-993D-424F-8D66-9BA348C4755E}" type="slidenum">
              <a:rPr lang="da-DK" smtClean="0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12/12/2016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31FE0F-729D-42FE-890E-6D72E1B8DB61}" type="slidenum">
              <a:rPr lang="da-DK" smtClean="0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12/12/2016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0DECB8-B86D-4923-8651-8BA267B9B31E}" type="slidenum">
              <a:rPr lang="da-DK" smtClean="0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12/12/2016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6A071-17A9-44B9-BC6F-172B030CE149}" type="slidenum">
              <a:rPr lang="da-DK" smtClean="0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12/12/2016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DEE09F-D42D-4031-9433-3CC1738E9896}" type="slidenum">
              <a:rPr lang="da-DK" smtClean="0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12/12/2016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7880B6-76DC-4392-9F63-49065980E515}" type="slidenum">
              <a:rPr lang="da-DK" smtClean="0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12/12/2016</a:t>
            </a:fld>
            <a:endParaRPr lang="en-US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15FAA1-86ED-4886-B5AD-096270A608AA}" type="slidenum">
              <a:rPr lang="da-DK" smtClean="0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12/12/2016</a:t>
            </a:fld>
            <a:endParaRPr lang="en-US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2099C-12A2-4AA0-8933-E7B59348762B}" type="slidenum">
              <a:rPr lang="da-DK" smtClean="0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12/12/2016</a:t>
            </a:fld>
            <a:endParaRPr lang="en-US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B2C982-27B1-4730-B40C-62F355F4862E}" type="slidenum">
              <a:rPr lang="da-DK" smtClean="0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12/12/2016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6D67CB-7466-4236-AAF6-B92C25153EB6}" type="slidenum">
              <a:rPr lang="da-DK" smtClean="0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12/12/2016</a:t>
            </a:fld>
            <a:endParaRPr lang="en-US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93D672-68FC-4D9D-84F4-89FE6BD805E4}" type="slidenum">
              <a:rPr lang="da-DK" smtClean="0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3A134-F1C3-464B-BF47-54DC2DE08F52}" type="datetimeFigureOut">
              <a:rPr lang="en-US" smtClean="0"/>
              <a:pPr/>
              <a:t>12/12/2016</a:t>
            </a:fld>
            <a:endParaRPr lang="en-US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A023C48-D610-40E3-AB0A-6102397FC4FB}" type="slidenum">
              <a:rPr lang="da-DK" smtClean="0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zq0m@bif.kk.dk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hyperlink" Target="http://www.kk.dk/vin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dk/url?sa=i&amp;rct=j&amp;q=&amp;esrc=s&amp;frm=1&amp;source=images&amp;cd=&amp;cad=rja&amp;uact=8&amp;ved=0CAcQjRxqFQoTCM-7i_KD58cCFcX8cgodQrsFuQ&amp;url=http://nyhederne.tv2.dk/krimi/2015-02-18-kendt-salafist-hylder-terror-gerningsmand&amp;bvm=bv.102022582,d.bGQ&amp;psig=AFQjCNEvCiW4TGhCKxoNdkP2Ee5y_LJqnQ&amp;ust=1441787559637848" TargetMode="External"/><Relationship Id="rId13" Type="http://schemas.openxmlformats.org/officeDocument/2006/relationships/image" Target="../media/image9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hyperlink" Target="http://www.google.dk/url?sa=i&amp;rct=j&amp;q=&amp;esrc=s&amp;frm=1&amp;source=images&amp;cd=&amp;cad=rja&amp;uact=8&amp;ved=0CAcQjRxqFQoTCPmfh7yF58cCFeFrcgodhjsD4Q&amp;url=http://www.you2repeat.com/watch/?v=54hyNOTrydQ&amp;psig=AFQjCNGZhqrELYkg3CovUYW1P_I_W-YJ_Q&amp;ust=1441788128953265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dk/url?sa=i&amp;rct=j&amp;q=&amp;esrc=s&amp;frm=1&amp;source=images&amp;cd=&amp;cad=rja&amp;uact=8&amp;ved=0CAcQjRxqFQoTCPr-nbqD58cCFajxcgodPikPcg&amp;url=https://www.youtube.com/channel/UCc4cXTOgbhUi8HqZnKqI7-Q&amp;bvm=bv.102022582,d.bGQ&amp;psig=AFQjCNEvCiW4TGhCKxoNdkP2Ee5y_LJqnQ&amp;ust=1441787559637848" TargetMode="External"/><Relationship Id="rId11" Type="http://schemas.openxmlformats.org/officeDocument/2006/relationships/image" Target="../media/image8.jpeg"/><Relationship Id="rId5" Type="http://schemas.openxmlformats.org/officeDocument/2006/relationships/image" Target="../media/image5.jpeg"/><Relationship Id="rId15" Type="http://schemas.openxmlformats.org/officeDocument/2006/relationships/image" Target="../media/image10.jpeg"/><Relationship Id="rId10" Type="http://schemas.openxmlformats.org/officeDocument/2006/relationships/hyperlink" Target="http://www.google.dk/url?sa=i&amp;rct=j&amp;q=&amp;esrc=s&amp;frm=1&amp;source=images&amp;cd=&amp;cad=rja&amp;uact=8&amp;ved=0CAcQjRxqFQoTCIHFlrqE58cCFeprcgodcXIBsw&amp;url=http://blog.balder.org/?p=1625&amp;bvm=bv.102022582,d.bGQ&amp;psig=AFQjCNEvCiW4TGhCKxoNdkP2Ee5y_LJqnQ&amp;ust=1441787559637848" TargetMode="External"/><Relationship Id="rId4" Type="http://schemas.openxmlformats.org/officeDocument/2006/relationships/hyperlink" Target="http://www.google.dk/url?sa=i&amp;rct=j&amp;q=&amp;esrc=s&amp;frm=1&amp;source=images&amp;cd=&amp;cad=rja&amp;uact=8&amp;ved=0CAcQjRxqFQoTCKeJjoOD58cCFWKecgodL6gOdA&amp;url=http://jyllands-posten.dk/indland/ECE5803982/Hemmelig+efterforskning+mod+islamistisk+milj%C3%B8/&amp;bvm=bv.102022582,d.bGQ&amp;psig=AFQjCNHIvJbK8Te8v3Ur9aRABaOrO7GKNg&amp;ust=1441787455399318" TargetMode="External"/><Relationship Id="rId9" Type="http://schemas.openxmlformats.org/officeDocument/2006/relationships/image" Target="../media/image7.jpeg"/><Relationship Id="rId14" Type="http://schemas.openxmlformats.org/officeDocument/2006/relationships/hyperlink" Target="http://www.google.dk/url?sa=i&amp;rct=j&amp;q=&amp;esrc=s&amp;frm=1&amp;source=images&amp;cd=&amp;cad=rja&amp;uact=8&amp;ved=0CAcQjRxqFQoTCN3pqaKK58cCFaXzcgodfuIOtQ&amp;url=http://ekstrabladet.dk/nyheder/krigogkatastrofer/article5019200.ece&amp;psig=AFQjCNHF6JBREF2h-6PztrCn9WwVfbjzDw&amp;ust=1441789180231563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968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195" name="Rektangel 4"/>
          <p:cNvSpPr>
            <a:spLocks noChangeArrowheads="1"/>
          </p:cNvSpPr>
          <p:nvPr/>
        </p:nvSpPr>
        <p:spPr bwMode="auto">
          <a:xfrm>
            <a:off x="3429000" y="5429250"/>
            <a:ext cx="757237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12800" indent="-811213" algn="ctr">
              <a:spcBef>
                <a:spcPts val="225"/>
              </a:spcBef>
              <a:buClrTx/>
              <a:buFontTx/>
              <a:buNone/>
              <a:tabLst>
                <a:tab pos="812800" algn="l"/>
                <a:tab pos="1727200" algn="l"/>
                <a:tab pos="2641600" algn="l"/>
                <a:tab pos="3556000" algn="l"/>
                <a:tab pos="4470400" algn="l"/>
                <a:tab pos="5384800" algn="l"/>
                <a:tab pos="6299200" algn="l"/>
                <a:tab pos="7213600" algn="l"/>
                <a:tab pos="8128000" algn="l"/>
                <a:tab pos="9042400" algn="l"/>
                <a:tab pos="9956800" algn="l"/>
                <a:tab pos="10871200" algn="l"/>
              </a:tabLst>
            </a:pPr>
            <a:r>
              <a:rPr lang="da-DK" sz="900" b="1">
                <a:solidFill>
                  <a:srgbClr val="000000"/>
                </a:solidFill>
              </a:rPr>
              <a:t> </a:t>
            </a:r>
          </a:p>
          <a:p>
            <a:pPr marL="812800" indent="-811213">
              <a:spcBef>
                <a:spcPts val="975"/>
              </a:spcBef>
              <a:buClrTx/>
              <a:buFontTx/>
              <a:buNone/>
              <a:tabLst>
                <a:tab pos="812800" algn="l"/>
                <a:tab pos="1727200" algn="l"/>
                <a:tab pos="2641600" algn="l"/>
                <a:tab pos="3556000" algn="l"/>
                <a:tab pos="4470400" algn="l"/>
                <a:tab pos="5384800" algn="l"/>
                <a:tab pos="6299200" algn="l"/>
                <a:tab pos="7213600" algn="l"/>
                <a:tab pos="8128000" algn="l"/>
                <a:tab pos="9042400" algn="l"/>
                <a:tab pos="9956800" algn="l"/>
                <a:tab pos="10871200" algn="l"/>
              </a:tabLst>
            </a:pPr>
            <a:endParaRPr lang="da-DK" sz="900" b="1">
              <a:solidFill>
                <a:srgbClr val="000000"/>
              </a:solidFill>
              <a:latin typeface="Gill Sans MT" pitchFamily="34" charset="0"/>
            </a:endParaRPr>
          </a:p>
          <a:p>
            <a:pPr marL="812800" indent="-811213">
              <a:spcBef>
                <a:spcPts val="975"/>
              </a:spcBef>
              <a:buClrTx/>
              <a:buFontTx/>
              <a:buNone/>
              <a:tabLst>
                <a:tab pos="812800" algn="l"/>
                <a:tab pos="1727200" algn="l"/>
                <a:tab pos="2641600" algn="l"/>
                <a:tab pos="3556000" algn="l"/>
                <a:tab pos="4470400" algn="l"/>
                <a:tab pos="5384800" algn="l"/>
                <a:tab pos="6299200" algn="l"/>
                <a:tab pos="7213600" algn="l"/>
                <a:tab pos="8128000" algn="l"/>
                <a:tab pos="9042400" algn="l"/>
                <a:tab pos="9956800" algn="l"/>
                <a:tab pos="10871200" algn="l"/>
              </a:tabLst>
            </a:pPr>
            <a:endParaRPr lang="da-DK" sz="2800" i="1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8196" name="Tekstboks 5"/>
          <p:cNvSpPr txBox="1">
            <a:spLocks noChangeArrowheads="1"/>
          </p:cNvSpPr>
          <p:nvPr/>
        </p:nvSpPr>
        <p:spPr bwMode="auto">
          <a:xfrm>
            <a:off x="755650" y="3213100"/>
            <a:ext cx="7993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a-DK">
              <a:solidFill>
                <a:schemeClr val="tx1"/>
              </a:solidFill>
            </a:endParaRPr>
          </a:p>
        </p:txBody>
      </p:sp>
      <p:graphicFrame>
        <p:nvGraphicFramePr>
          <p:cNvPr id="7" name="Tabel 6"/>
          <p:cNvGraphicFramePr>
            <a:graphicFrameLocks noGrp="1"/>
          </p:cNvGraphicFramePr>
          <p:nvPr/>
        </p:nvGraphicFramePr>
        <p:xfrm>
          <a:off x="179388" y="2749550"/>
          <a:ext cx="8712968" cy="3872311"/>
        </p:xfrm>
        <a:graphic>
          <a:graphicData uri="http://schemas.openxmlformats.org/drawingml/2006/table">
            <a:tbl>
              <a:tblPr/>
              <a:tblGrid>
                <a:gridCol w="1805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07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673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6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Arial"/>
                        </a:rPr>
                        <a:t>KARAKTERISTIKA VED BORGERNÆRE SAGSFORLØB OG BEKYMRINGER I 2014</a:t>
                      </a:r>
                      <a:endParaRPr lang="da-DK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392" marR="56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87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 b="1" i="1" dirty="0">
                          <a:latin typeface="Calibri"/>
                          <a:ea typeface="Calibri"/>
                          <a:cs typeface="Arial"/>
                        </a:rPr>
                        <a:t>Unge </a:t>
                      </a:r>
                      <a:endParaRPr lang="da-DK" sz="1000" i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 i="1" dirty="0">
                          <a:latin typeface="Calibri"/>
                          <a:ea typeface="Calibri"/>
                          <a:cs typeface="Arial"/>
                        </a:rPr>
                        <a:t>Hvad kendetegner de unge?</a:t>
                      </a:r>
                      <a:endParaRPr lang="da-DK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392" marR="56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a-DK" sz="1000" dirty="0">
                          <a:latin typeface="Calibri"/>
                          <a:ea typeface="Calibri"/>
                          <a:cs typeface="Arial"/>
                        </a:rPr>
                        <a:t>Ofte borgere fra socialt udsatte områder i København.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a-DK" sz="1000" dirty="0">
                          <a:latin typeface="Calibri"/>
                          <a:ea typeface="Calibri"/>
                          <a:cs typeface="Arial"/>
                        </a:rPr>
                        <a:t>Nogle kriminelle før deres radikalisering i Islamistisk gruppe.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a-DK" sz="1000" dirty="0">
                          <a:latin typeface="Calibri"/>
                          <a:ea typeface="Calibri"/>
                          <a:cs typeface="Arial"/>
                        </a:rPr>
                        <a:t>Lav uddannelses- og beskæftigelsesgrad.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a-DK" sz="1000" dirty="0">
                          <a:latin typeface="Calibri"/>
                          <a:ea typeface="Calibri"/>
                          <a:cs typeface="Arial"/>
                        </a:rPr>
                        <a:t>Nogle har diagnoser fx ADHD,  </a:t>
                      </a:r>
                      <a:r>
                        <a:rPr lang="da-DK" sz="1000" dirty="0" err="1">
                          <a:latin typeface="Calibri"/>
                          <a:ea typeface="Calibri"/>
                          <a:cs typeface="Arial"/>
                        </a:rPr>
                        <a:t>Asberger</a:t>
                      </a:r>
                      <a:r>
                        <a:rPr lang="da-DK" sz="1000" dirty="0">
                          <a:latin typeface="Calibri"/>
                          <a:ea typeface="Calibri"/>
                          <a:cs typeface="Arial"/>
                        </a:rPr>
                        <a:t> mv.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a-DK" sz="1000" dirty="0">
                          <a:latin typeface="Calibri"/>
                          <a:ea typeface="Calibri"/>
                          <a:cs typeface="Arial"/>
                        </a:rPr>
                        <a:t>Sekundært traumatiserede, kommer ofte fra hjem med flygtningeforældre, som er traumatiserede.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a-DK" sz="1000" dirty="0">
                          <a:latin typeface="Calibri"/>
                          <a:ea typeface="Calibri"/>
                          <a:cs typeface="Arial"/>
                        </a:rPr>
                        <a:t>Etnisk meget sammensat gruppe fra danske konvertitter til mellemøstlig baggrund, kurdisk, somalisk, afghansk, tyrkisk mv.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a-DK" sz="1000" dirty="0">
                          <a:latin typeface="Calibri"/>
                          <a:ea typeface="Calibri"/>
                          <a:cs typeface="Arial"/>
                        </a:rPr>
                        <a:t>Få sager med kvinder.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a-DK" sz="1000" dirty="0">
                          <a:latin typeface="Calibri"/>
                          <a:ea typeface="Calibri"/>
                          <a:cs typeface="Arial"/>
                        </a:rPr>
                        <a:t>Unge mænd sjældent under 18 år, ofte i begyndelsen af tyverne.</a:t>
                      </a:r>
                    </a:p>
                  </a:txBody>
                  <a:tcPr marL="56392" marR="56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2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 b="1" i="1" dirty="0">
                          <a:latin typeface="Calibri"/>
                          <a:ea typeface="Calibri"/>
                          <a:cs typeface="Arial"/>
                        </a:rPr>
                        <a:t>Forældre</a:t>
                      </a:r>
                      <a:endParaRPr lang="da-DK" sz="1000" i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 i="1" dirty="0">
                          <a:latin typeface="Calibri"/>
                          <a:ea typeface="Calibri"/>
                          <a:cs typeface="Arial"/>
                        </a:rPr>
                        <a:t>Hvad kendetegner de unges forældre?</a:t>
                      </a:r>
                      <a:endParaRPr lang="da-DK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392" marR="56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a-DK" sz="1000" dirty="0">
                          <a:latin typeface="Calibri"/>
                          <a:ea typeface="Calibri"/>
                          <a:cs typeface="Arial"/>
                        </a:rPr>
                        <a:t>Ofte forældre med lav eller ingen tilknytning til arbejdsmarkedet.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a-DK" sz="1000" dirty="0">
                          <a:latin typeface="Calibri"/>
                          <a:ea typeface="Calibri"/>
                          <a:cs typeface="Arial"/>
                        </a:rPr>
                        <a:t>Mange forældre er chokerede og accepterer ikke den unges radikalisering</a:t>
                      </a:r>
                      <a:r>
                        <a:rPr lang="da-DK" sz="1000" baseline="0" dirty="0">
                          <a:latin typeface="Calibri"/>
                          <a:ea typeface="Calibri"/>
                          <a:cs typeface="Arial"/>
                        </a:rPr>
                        <a:t> og udrejse</a:t>
                      </a:r>
                      <a:endParaRPr lang="da-DK" sz="10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a-DK" sz="1000" dirty="0">
                          <a:latin typeface="Calibri"/>
                          <a:ea typeface="Calibri"/>
                          <a:cs typeface="Arial"/>
                        </a:rPr>
                        <a:t>I enkelttilfælde er forældre med til at bakke op om radikalisering og udrejse.</a:t>
                      </a:r>
                    </a:p>
                  </a:txBody>
                  <a:tcPr marL="56392" marR="56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97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 b="1">
                          <a:latin typeface="Calibri"/>
                          <a:ea typeface="Calibri"/>
                          <a:cs typeface="Arial"/>
                        </a:rPr>
                        <a:t>Sagsniveau </a:t>
                      </a:r>
                      <a:endParaRPr lang="da-DK" sz="1000">
                        <a:latin typeface="Calibri"/>
                        <a:ea typeface="Calibri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 i="1">
                          <a:latin typeface="Calibri"/>
                          <a:ea typeface="Calibri"/>
                          <a:cs typeface="Arial"/>
                        </a:rPr>
                        <a:t>Hvad kendetegner sagerne?</a:t>
                      </a:r>
                      <a:endParaRPr lang="da-DK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392" marR="56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a-DK" sz="1000">
                          <a:latin typeface="Calibri"/>
                          <a:ea typeface="Calibri"/>
                          <a:cs typeface="Arial"/>
                        </a:rPr>
                        <a:t>Overvejende om tilknytning til Militant Islamisme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a-DK" sz="1000">
                          <a:latin typeface="Calibri"/>
                          <a:ea typeface="Calibri"/>
                          <a:cs typeface="Arial"/>
                        </a:rPr>
                        <a:t>Få sager med Militant Etnisk Separatisme, og Højreradikale miljøer.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a-DK" sz="1000">
                          <a:latin typeface="Calibri"/>
                          <a:ea typeface="Calibri"/>
                          <a:cs typeface="Arial"/>
                        </a:rPr>
                        <a:t>Ingen sager om individer i Venstreradikale miljøer.</a:t>
                      </a:r>
                    </a:p>
                  </a:txBody>
                  <a:tcPr marL="56392" marR="56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89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 b="1">
                          <a:latin typeface="Calibri"/>
                          <a:ea typeface="Calibri"/>
                          <a:cs typeface="Arial"/>
                        </a:rPr>
                        <a:t>Bekymringsniveau</a:t>
                      </a:r>
                      <a:endParaRPr lang="da-DK" sz="1000">
                        <a:latin typeface="Calibri"/>
                        <a:ea typeface="Calibri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 i="1">
                          <a:latin typeface="Calibri"/>
                          <a:ea typeface="Calibri"/>
                          <a:cs typeface="Arial"/>
                        </a:rPr>
                        <a:t>Hvad kendetegner bekymringerne?</a:t>
                      </a:r>
                      <a:endParaRPr lang="da-DK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392" marR="56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a-DK" sz="1000" dirty="0">
                          <a:latin typeface="Calibri"/>
                          <a:ea typeface="Calibri"/>
                          <a:cs typeface="Arial"/>
                        </a:rPr>
                        <a:t>Bekymringer fra professionelle handler ofte omkring Islamistisk ekstremisme a la </a:t>
                      </a:r>
                      <a:r>
                        <a:rPr lang="da-DK" sz="1000" dirty="0" err="1">
                          <a:latin typeface="Calibri"/>
                          <a:ea typeface="Calibri"/>
                          <a:cs typeface="Arial"/>
                        </a:rPr>
                        <a:t>Hizb</a:t>
                      </a:r>
                      <a:r>
                        <a:rPr lang="da-DK" sz="1000" dirty="0"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da-DK" sz="1000" dirty="0" err="1">
                          <a:latin typeface="Calibri"/>
                          <a:ea typeface="Calibri"/>
                          <a:cs typeface="Arial"/>
                        </a:rPr>
                        <a:t>ut</a:t>
                      </a:r>
                      <a:r>
                        <a:rPr lang="da-DK" sz="1000" dirty="0"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da-DK" sz="1000" dirty="0" err="1">
                          <a:latin typeface="Calibri"/>
                          <a:ea typeface="Calibri"/>
                          <a:cs typeface="Arial"/>
                        </a:rPr>
                        <a:t>Tahrir</a:t>
                      </a:r>
                      <a:r>
                        <a:rPr lang="da-DK" sz="1000" dirty="0">
                          <a:latin typeface="Calibri"/>
                          <a:ea typeface="Calibri"/>
                          <a:cs typeface="Arial"/>
                        </a:rPr>
                        <a:t>, og håndteringen af unge fra dette miljø og andre </a:t>
                      </a:r>
                      <a:r>
                        <a:rPr lang="da-DK" sz="1000" dirty="0" err="1">
                          <a:latin typeface="Calibri"/>
                          <a:ea typeface="Calibri"/>
                          <a:cs typeface="Arial"/>
                        </a:rPr>
                        <a:t>salafi-islamistiske</a:t>
                      </a:r>
                      <a:r>
                        <a:rPr lang="da-DK" sz="1000" dirty="0">
                          <a:latin typeface="Calibri"/>
                          <a:ea typeface="Calibri"/>
                          <a:cs typeface="Arial"/>
                        </a:rPr>
                        <a:t> miljøer.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a-DK" sz="1000" dirty="0">
                          <a:latin typeface="Calibri"/>
                          <a:ea typeface="Calibri"/>
                          <a:cs typeface="Arial"/>
                        </a:rPr>
                        <a:t>Få bekymringer på højreekstremisme og næsten intet omkring venstreekstremisme. 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a-DK" sz="1000" dirty="0">
                          <a:latin typeface="Calibri"/>
                          <a:ea typeface="Calibri"/>
                          <a:cs typeface="Arial"/>
                        </a:rPr>
                        <a:t>Senest, tilgået få bekymringer om spændinger og sammenstød pga. sekteriske og ideologiske skel </a:t>
                      </a:r>
                      <a:r>
                        <a:rPr lang="da-DK" sz="1000" dirty="0" err="1">
                          <a:latin typeface="Calibri"/>
                          <a:ea typeface="Calibri"/>
                          <a:cs typeface="Arial"/>
                        </a:rPr>
                        <a:t>shia/sunni</a:t>
                      </a:r>
                      <a:r>
                        <a:rPr lang="da-DK" sz="1000" dirty="0">
                          <a:latin typeface="Calibri"/>
                          <a:ea typeface="Calibri"/>
                          <a:cs typeface="Arial"/>
                        </a:rPr>
                        <a:t>, og IS/Kurdere - afledt af verserende konflikt i mellemøsten. </a:t>
                      </a:r>
                    </a:p>
                  </a:txBody>
                  <a:tcPr marL="56392" marR="56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65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a-DK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392" marR="56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a-DK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392" marR="56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-541338" y="2060575"/>
            <a:ext cx="6357938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a-DK" sz="3600" b="1" dirty="0">
                <a:solidFill>
                  <a:srgbClr val="99CC00"/>
                </a:solidFill>
                <a:latin typeface="+mj-lt"/>
              </a:rPr>
              <a:t>Karakteristika 2014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da-DK" sz="3600" dirty="0">
              <a:solidFill>
                <a:srgbClr val="99CC00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571500" y="2000250"/>
            <a:ext cx="7772400" cy="1470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323528" y="3690937"/>
            <a:ext cx="8099425" cy="3167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812800" indent="-796925" algn="ctr">
              <a:spcBef>
                <a:spcPts val="225"/>
              </a:spcBef>
              <a:buClrTx/>
              <a:buFontTx/>
              <a:buNone/>
              <a:tabLst>
                <a:tab pos="812800" algn="l"/>
                <a:tab pos="1260475" algn="l"/>
                <a:tab pos="1709738" algn="l"/>
                <a:tab pos="2159000" algn="l"/>
                <a:tab pos="2608263" algn="l"/>
                <a:tab pos="3057525" algn="l"/>
                <a:tab pos="3506788" algn="l"/>
                <a:tab pos="3956050" algn="l"/>
                <a:tab pos="4405313" algn="l"/>
                <a:tab pos="4854575" algn="l"/>
                <a:tab pos="5303838" algn="l"/>
                <a:tab pos="5753100" algn="l"/>
                <a:tab pos="6202363" algn="l"/>
                <a:tab pos="6651625" algn="l"/>
                <a:tab pos="7100888" algn="l"/>
                <a:tab pos="7550150" algn="l"/>
                <a:tab pos="7999413" algn="l"/>
                <a:tab pos="8448675" algn="l"/>
                <a:tab pos="8897938" algn="l"/>
                <a:tab pos="9347200" algn="l"/>
                <a:tab pos="9796463" algn="l"/>
              </a:tabLst>
            </a:pPr>
            <a:r>
              <a:rPr lang="da-DK" sz="900" b="1" dirty="0">
                <a:solidFill>
                  <a:srgbClr val="000000"/>
                </a:solidFill>
              </a:rPr>
              <a:t> </a:t>
            </a:r>
          </a:p>
          <a:p>
            <a:pPr marL="812800" indent="-796925">
              <a:lnSpc>
                <a:spcPct val="150000"/>
              </a:lnSpc>
              <a:spcBef>
                <a:spcPts val="225"/>
              </a:spcBef>
              <a:buClrTx/>
              <a:buFontTx/>
              <a:buNone/>
              <a:tabLst>
                <a:tab pos="812800" algn="l"/>
                <a:tab pos="1260475" algn="l"/>
                <a:tab pos="1709738" algn="l"/>
                <a:tab pos="2159000" algn="l"/>
                <a:tab pos="2608263" algn="l"/>
                <a:tab pos="3057525" algn="l"/>
                <a:tab pos="3506788" algn="l"/>
                <a:tab pos="3956050" algn="l"/>
                <a:tab pos="4405313" algn="l"/>
                <a:tab pos="4854575" algn="l"/>
                <a:tab pos="5303838" algn="l"/>
                <a:tab pos="5753100" algn="l"/>
                <a:tab pos="6202363" algn="l"/>
                <a:tab pos="6651625" algn="l"/>
                <a:tab pos="7100888" algn="l"/>
                <a:tab pos="7550150" algn="l"/>
                <a:tab pos="7999413" algn="l"/>
                <a:tab pos="8448675" algn="l"/>
                <a:tab pos="8897938" algn="l"/>
                <a:tab pos="9347200" algn="l"/>
                <a:tab pos="9796463" algn="l"/>
              </a:tabLst>
            </a:pPr>
            <a:r>
              <a:rPr lang="da-DK" sz="2400" b="1" dirty="0">
                <a:solidFill>
                  <a:srgbClr val="000000"/>
                </a:solidFill>
              </a:rPr>
              <a:t>        </a:t>
            </a:r>
            <a:r>
              <a:rPr lang="da-DK" sz="2100" b="1" dirty="0">
                <a:solidFill>
                  <a:srgbClr val="000000"/>
                </a:solidFill>
              </a:rPr>
              <a:t>Fra INDIVID   ----------?----------&gt;  til RADIKALISERET</a:t>
            </a:r>
          </a:p>
          <a:p>
            <a:pPr marL="812800" indent="-796925">
              <a:lnSpc>
                <a:spcPct val="150000"/>
              </a:lnSpc>
              <a:spcBef>
                <a:spcPts val="225"/>
              </a:spcBef>
              <a:buClrTx/>
              <a:tabLst>
                <a:tab pos="812800" algn="l"/>
                <a:tab pos="1260475" algn="l"/>
                <a:tab pos="1709738" algn="l"/>
                <a:tab pos="2159000" algn="l"/>
                <a:tab pos="2608263" algn="l"/>
                <a:tab pos="3057525" algn="l"/>
                <a:tab pos="3506788" algn="l"/>
                <a:tab pos="3956050" algn="l"/>
                <a:tab pos="4405313" algn="l"/>
                <a:tab pos="4854575" algn="l"/>
                <a:tab pos="5303838" algn="l"/>
                <a:tab pos="5753100" algn="l"/>
                <a:tab pos="6202363" algn="l"/>
                <a:tab pos="6651625" algn="l"/>
                <a:tab pos="7100888" algn="l"/>
                <a:tab pos="7550150" algn="l"/>
                <a:tab pos="7999413" algn="l"/>
                <a:tab pos="8448675" algn="l"/>
                <a:tab pos="8897938" algn="l"/>
                <a:tab pos="9347200" algn="l"/>
                <a:tab pos="9796463" algn="l"/>
              </a:tabLst>
            </a:pPr>
            <a:endParaRPr lang="da-DK" sz="1400" b="1" dirty="0">
              <a:solidFill>
                <a:srgbClr val="000000"/>
              </a:solidFill>
            </a:endParaRPr>
          </a:p>
          <a:p>
            <a:pPr marL="812800" indent="-796925">
              <a:lnSpc>
                <a:spcPct val="150000"/>
              </a:lnSpc>
              <a:spcBef>
                <a:spcPts val="225"/>
              </a:spcBef>
              <a:buClrTx/>
              <a:tabLst>
                <a:tab pos="812800" algn="l"/>
                <a:tab pos="1260475" algn="l"/>
                <a:tab pos="1709738" algn="l"/>
                <a:tab pos="2159000" algn="l"/>
                <a:tab pos="2608263" algn="l"/>
                <a:tab pos="3057525" algn="l"/>
                <a:tab pos="3506788" algn="l"/>
                <a:tab pos="3956050" algn="l"/>
                <a:tab pos="4405313" algn="l"/>
                <a:tab pos="4854575" algn="l"/>
                <a:tab pos="5303838" algn="l"/>
                <a:tab pos="5753100" algn="l"/>
                <a:tab pos="6202363" algn="l"/>
                <a:tab pos="6651625" algn="l"/>
                <a:tab pos="7100888" algn="l"/>
                <a:tab pos="7550150" algn="l"/>
                <a:tab pos="7999413" algn="l"/>
                <a:tab pos="8448675" algn="l"/>
                <a:tab pos="8897938" algn="l"/>
                <a:tab pos="9347200" algn="l"/>
                <a:tab pos="9796463" algn="l"/>
              </a:tabLst>
            </a:pPr>
            <a:endParaRPr lang="da-DK" sz="1400" b="1" dirty="0">
              <a:solidFill>
                <a:srgbClr val="000000"/>
              </a:solidFill>
            </a:endParaRPr>
          </a:p>
          <a:p>
            <a:pPr marL="812800" indent="-796925">
              <a:lnSpc>
                <a:spcPct val="150000"/>
              </a:lnSpc>
              <a:spcBef>
                <a:spcPts val="225"/>
              </a:spcBef>
              <a:buClrTx/>
              <a:tabLst>
                <a:tab pos="812800" algn="l"/>
                <a:tab pos="1260475" algn="l"/>
                <a:tab pos="1709738" algn="l"/>
                <a:tab pos="2159000" algn="l"/>
                <a:tab pos="2608263" algn="l"/>
                <a:tab pos="3057525" algn="l"/>
                <a:tab pos="3506788" algn="l"/>
                <a:tab pos="3956050" algn="l"/>
                <a:tab pos="4405313" algn="l"/>
                <a:tab pos="4854575" algn="l"/>
                <a:tab pos="5303838" algn="l"/>
                <a:tab pos="5753100" algn="l"/>
                <a:tab pos="6202363" algn="l"/>
                <a:tab pos="6651625" algn="l"/>
                <a:tab pos="7100888" algn="l"/>
                <a:tab pos="7550150" algn="l"/>
                <a:tab pos="7999413" algn="l"/>
                <a:tab pos="8448675" algn="l"/>
                <a:tab pos="8897938" algn="l"/>
                <a:tab pos="9347200" algn="l"/>
                <a:tab pos="9796463" algn="l"/>
              </a:tabLst>
            </a:pPr>
            <a:r>
              <a:rPr lang="da-DK" sz="1400" b="1" dirty="0">
                <a:solidFill>
                  <a:srgbClr val="000000"/>
                </a:solidFill>
              </a:rPr>
              <a:t> </a:t>
            </a:r>
          </a:p>
          <a:p>
            <a:pPr marL="812800" indent="-796925">
              <a:lnSpc>
                <a:spcPct val="150000"/>
              </a:lnSpc>
              <a:spcBef>
                <a:spcPts val="225"/>
              </a:spcBef>
              <a:buClrTx/>
              <a:buFontTx/>
              <a:buNone/>
              <a:tabLst>
                <a:tab pos="812800" algn="l"/>
                <a:tab pos="1260475" algn="l"/>
                <a:tab pos="1709738" algn="l"/>
                <a:tab pos="2159000" algn="l"/>
                <a:tab pos="2608263" algn="l"/>
                <a:tab pos="3057525" algn="l"/>
                <a:tab pos="3506788" algn="l"/>
                <a:tab pos="3956050" algn="l"/>
                <a:tab pos="4405313" algn="l"/>
                <a:tab pos="4854575" algn="l"/>
                <a:tab pos="5303838" algn="l"/>
                <a:tab pos="5753100" algn="l"/>
                <a:tab pos="6202363" algn="l"/>
                <a:tab pos="6651625" algn="l"/>
                <a:tab pos="7100888" algn="l"/>
                <a:tab pos="7550150" algn="l"/>
                <a:tab pos="7999413" algn="l"/>
                <a:tab pos="8448675" algn="l"/>
                <a:tab pos="8897938" algn="l"/>
                <a:tab pos="9347200" algn="l"/>
                <a:tab pos="9796463" algn="l"/>
              </a:tabLst>
            </a:pPr>
            <a:endParaRPr lang="da-DK" sz="2400" b="1" dirty="0">
              <a:solidFill>
                <a:srgbClr val="000000"/>
              </a:solidFill>
            </a:endParaRPr>
          </a:p>
          <a:p>
            <a:pPr marL="812800" indent="-796925">
              <a:lnSpc>
                <a:spcPct val="150000"/>
              </a:lnSpc>
              <a:spcBef>
                <a:spcPts val="225"/>
              </a:spcBef>
              <a:buClrTx/>
              <a:buFontTx/>
              <a:buNone/>
              <a:tabLst>
                <a:tab pos="812800" algn="l"/>
                <a:tab pos="1260475" algn="l"/>
                <a:tab pos="1709738" algn="l"/>
                <a:tab pos="2159000" algn="l"/>
                <a:tab pos="2608263" algn="l"/>
                <a:tab pos="3057525" algn="l"/>
                <a:tab pos="3506788" algn="l"/>
                <a:tab pos="3956050" algn="l"/>
                <a:tab pos="4405313" algn="l"/>
                <a:tab pos="4854575" algn="l"/>
                <a:tab pos="5303838" algn="l"/>
                <a:tab pos="5753100" algn="l"/>
                <a:tab pos="6202363" algn="l"/>
                <a:tab pos="6651625" algn="l"/>
                <a:tab pos="7100888" algn="l"/>
                <a:tab pos="7550150" algn="l"/>
                <a:tab pos="7999413" algn="l"/>
                <a:tab pos="8448675" algn="l"/>
                <a:tab pos="8897938" algn="l"/>
                <a:tab pos="9347200" algn="l"/>
                <a:tab pos="9796463" algn="l"/>
              </a:tabLst>
            </a:pPr>
            <a:endParaRPr lang="da-DK" sz="2400" b="1" dirty="0">
              <a:solidFill>
                <a:srgbClr val="000000"/>
              </a:solidFill>
            </a:endParaRPr>
          </a:p>
          <a:p>
            <a:pPr marL="812800" indent="-796925">
              <a:lnSpc>
                <a:spcPct val="150000"/>
              </a:lnSpc>
              <a:spcBef>
                <a:spcPts val="225"/>
              </a:spcBef>
              <a:buClrTx/>
              <a:buFontTx/>
              <a:buNone/>
              <a:tabLst>
                <a:tab pos="812800" algn="l"/>
                <a:tab pos="1260475" algn="l"/>
                <a:tab pos="1709738" algn="l"/>
                <a:tab pos="2159000" algn="l"/>
                <a:tab pos="2608263" algn="l"/>
                <a:tab pos="3057525" algn="l"/>
                <a:tab pos="3506788" algn="l"/>
                <a:tab pos="3956050" algn="l"/>
                <a:tab pos="4405313" algn="l"/>
                <a:tab pos="4854575" algn="l"/>
                <a:tab pos="5303838" algn="l"/>
                <a:tab pos="5753100" algn="l"/>
                <a:tab pos="6202363" algn="l"/>
                <a:tab pos="6651625" algn="l"/>
                <a:tab pos="7100888" algn="l"/>
                <a:tab pos="7550150" algn="l"/>
                <a:tab pos="7999413" algn="l"/>
                <a:tab pos="8448675" algn="l"/>
                <a:tab pos="8897938" algn="l"/>
                <a:tab pos="9347200" algn="l"/>
                <a:tab pos="9796463" algn="l"/>
              </a:tabLst>
            </a:pPr>
            <a:r>
              <a:rPr lang="da-DK" sz="2400" b="1" dirty="0">
                <a:solidFill>
                  <a:srgbClr val="000000"/>
                </a:solidFill>
              </a:rPr>
              <a:t>                                              </a:t>
            </a:r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968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539552" y="2420888"/>
            <a:ext cx="8280400" cy="13256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a-DK" sz="4000" dirty="0">
                <a:solidFill>
                  <a:srgbClr val="99CC00"/>
                </a:solidFill>
                <a:latin typeface="Gill Sans MT" pitchFamily="32" charset="0"/>
              </a:rPr>
              <a:t>Radikalisering er en </a:t>
            </a:r>
            <a:r>
              <a:rPr lang="da-DK" sz="4000" b="1" dirty="0">
                <a:solidFill>
                  <a:srgbClr val="99CC00"/>
                </a:solidFill>
                <a:latin typeface="Gill Sans MT" pitchFamily="32" charset="0"/>
              </a:rPr>
              <a:t>PROCES</a:t>
            </a:r>
            <a:r>
              <a:rPr lang="da-DK" sz="4000" dirty="0">
                <a:solidFill>
                  <a:srgbClr val="99CC00"/>
                </a:solidFill>
                <a:latin typeface="Gill Sans MT" pitchFamily="32" charset="0"/>
              </a:rPr>
              <a:t>: søgen efter fællesskab og identitet</a:t>
            </a:r>
          </a:p>
        </p:txBody>
      </p:sp>
      <p:cxnSp>
        <p:nvCxnSpPr>
          <p:cNvPr id="17" name="Lige pilforbindelse 16"/>
          <p:cNvCxnSpPr/>
          <p:nvPr/>
        </p:nvCxnSpPr>
        <p:spPr bwMode="auto">
          <a:xfrm>
            <a:off x="2915816" y="4221088"/>
            <a:ext cx="0" cy="64807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Lige pilforbindelse 18"/>
          <p:cNvCxnSpPr/>
          <p:nvPr/>
        </p:nvCxnSpPr>
        <p:spPr bwMode="auto">
          <a:xfrm flipV="1">
            <a:off x="3419872" y="3717032"/>
            <a:ext cx="0" cy="50405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Lige pilforbindelse 20"/>
          <p:cNvCxnSpPr/>
          <p:nvPr/>
        </p:nvCxnSpPr>
        <p:spPr bwMode="auto">
          <a:xfrm>
            <a:off x="3995936" y="4221088"/>
            <a:ext cx="0" cy="64807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Lige pilforbindelse 22"/>
          <p:cNvCxnSpPr/>
          <p:nvPr/>
        </p:nvCxnSpPr>
        <p:spPr bwMode="auto">
          <a:xfrm flipV="1">
            <a:off x="4427984" y="3717032"/>
            <a:ext cx="0" cy="50405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571500" y="2000250"/>
            <a:ext cx="7772400" cy="1470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968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539750" y="2160588"/>
            <a:ext cx="7559675" cy="501893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a-DK" sz="2800" dirty="0">
                <a:solidFill>
                  <a:srgbClr val="99CC00"/>
                </a:solidFill>
                <a:latin typeface="Trebuchet MS" pitchFamily="34" charset="0"/>
              </a:rPr>
              <a:t>FOKUS PÅ: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da-DK" sz="2800" dirty="0">
              <a:solidFill>
                <a:srgbClr val="99CC00"/>
              </a:solidFill>
              <a:latin typeface="Trebuchet MS" pitchFamily="34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a-DK" sz="2800" dirty="0">
                <a:solidFill>
                  <a:srgbClr val="99CC00"/>
                </a:solidFill>
                <a:latin typeface="Trebuchet MS" pitchFamily="34" charset="0"/>
              </a:rPr>
              <a:t>   Demokrati og </a:t>
            </a:r>
            <a:r>
              <a:rPr lang="da-DK" sz="2800" dirty="0">
                <a:solidFill>
                  <a:srgbClr val="000000"/>
                </a:solidFill>
                <a:latin typeface="Trebuchet MS" pitchFamily="34" charset="0"/>
              </a:rPr>
              <a:t>holdninger</a:t>
            </a:r>
            <a:r>
              <a:rPr lang="da-DK" sz="2800" dirty="0">
                <a:solidFill>
                  <a:srgbClr val="99CC00"/>
                </a:solidFill>
                <a:latin typeface="Trebuchet MS" pitchFamily="34" charset="0"/>
              </a:rPr>
              <a:t>?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a-DK" sz="2800" dirty="0">
                <a:solidFill>
                  <a:schemeClr val="tx1"/>
                </a:solidFill>
                <a:latin typeface="Trebuchet MS" pitchFamily="34" charset="0"/>
              </a:rPr>
              <a:t>(EKSTREMISME)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a-DK" sz="2800" dirty="0">
                <a:solidFill>
                  <a:schemeClr val="tx1"/>
                </a:solidFill>
                <a:latin typeface="Trebuchet MS" pitchFamily="34" charset="0"/>
              </a:rPr>
              <a:t>								</a:t>
            </a:r>
            <a:r>
              <a:rPr lang="da-DK" sz="2800" b="1" dirty="0">
                <a:solidFill>
                  <a:schemeClr val="tx1"/>
                </a:solidFill>
                <a:latin typeface="Trebuchet MS" pitchFamily="34" charset="0"/>
              </a:rPr>
              <a:t>ELLER</a:t>
            </a:r>
            <a:r>
              <a:rPr lang="da-DK" sz="2800" dirty="0">
                <a:solidFill>
                  <a:schemeClr val="tx1"/>
                </a:solidFill>
                <a:latin typeface="Trebuchet MS" pitchFamily="34" charset="0"/>
              </a:rPr>
              <a:t>    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da-DK" sz="2800" dirty="0">
              <a:solidFill>
                <a:srgbClr val="000000"/>
              </a:solidFill>
              <a:latin typeface="Gill Sans MT" pitchFamily="32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da-DK" sz="2800" dirty="0">
              <a:solidFill>
                <a:srgbClr val="000000"/>
              </a:solidFill>
              <a:latin typeface="Gill Sans MT" pitchFamily="32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da-DK" sz="2800" dirty="0">
              <a:solidFill>
                <a:srgbClr val="000000"/>
              </a:solidFill>
              <a:latin typeface="Gill Sans MT" pitchFamily="32" charset="0"/>
            </a:endParaRPr>
          </a:p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a-DK" sz="2800" dirty="0">
                <a:solidFill>
                  <a:srgbClr val="000000"/>
                </a:solidFill>
                <a:latin typeface="Trebuchet MS" pitchFamily="34" charset="0"/>
              </a:rPr>
              <a:t>handlinger</a:t>
            </a:r>
            <a:r>
              <a:rPr lang="da-DK" sz="2800" dirty="0">
                <a:solidFill>
                  <a:srgbClr val="99CC00"/>
                </a:solidFill>
                <a:latin typeface="Trebuchet MS" pitchFamily="34" charset="0"/>
              </a:rPr>
              <a:t> og aktionsformer?</a:t>
            </a:r>
          </a:p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a-DK" sz="2800" dirty="0">
                <a:solidFill>
                  <a:schemeClr val="tx1"/>
                </a:solidFill>
                <a:latin typeface="Trebuchet MS" pitchFamily="34" charset="0"/>
              </a:rPr>
              <a:t>(VOLDELIG EKSTREMISME)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a-DK" sz="4000" dirty="0">
                <a:solidFill>
                  <a:srgbClr val="99CC00"/>
                </a:solidFill>
                <a:latin typeface="Gill Sans MT" pitchFamily="32" charset="0"/>
              </a:rPr>
              <a:t> </a:t>
            </a:r>
          </a:p>
        </p:txBody>
      </p:sp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8113" y="2700338"/>
            <a:ext cx="2162175" cy="1412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15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8925" y="4670057"/>
            <a:ext cx="3085932" cy="19425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1746" name="Picture 2" descr="Billedresultat for den danske foreni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2073412"/>
            <a:ext cx="2879353" cy="3177901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571500" y="2000251"/>
            <a:ext cx="7772400" cy="10715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571500" y="3286125"/>
            <a:ext cx="7561263" cy="3167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812800" indent="-796925" algn="ctr">
              <a:spcBef>
                <a:spcPts val="225"/>
              </a:spcBef>
              <a:buClrTx/>
              <a:buFontTx/>
              <a:buNone/>
              <a:tabLst>
                <a:tab pos="812800" algn="l"/>
                <a:tab pos="1260475" algn="l"/>
                <a:tab pos="1709738" algn="l"/>
                <a:tab pos="2159000" algn="l"/>
                <a:tab pos="2608263" algn="l"/>
                <a:tab pos="3057525" algn="l"/>
                <a:tab pos="3506788" algn="l"/>
                <a:tab pos="3956050" algn="l"/>
                <a:tab pos="4405313" algn="l"/>
                <a:tab pos="4854575" algn="l"/>
                <a:tab pos="5303838" algn="l"/>
                <a:tab pos="5753100" algn="l"/>
                <a:tab pos="6202363" algn="l"/>
                <a:tab pos="6651625" algn="l"/>
                <a:tab pos="7100888" algn="l"/>
                <a:tab pos="7550150" algn="l"/>
                <a:tab pos="7999413" algn="l"/>
                <a:tab pos="8448675" algn="l"/>
                <a:tab pos="8897938" algn="l"/>
                <a:tab pos="9347200" algn="l"/>
                <a:tab pos="9796463" algn="l"/>
              </a:tabLst>
            </a:pPr>
            <a:r>
              <a:rPr lang="da-DK" sz="900" b="1" dirty="0">
                <a:solidFill>
                  <a:srgbClr val="000000"/>
                </a:solidFill>
              </a:rPr>
              <a:t> </a:t>
            </a:r>
          </a:p>
          <a:p>
            <a:pPr marL="812800" indent="-796925">
              <a:lnSpc>
                <a:spcPct val="150000"/>
              </a:lnSpc>
              <a:spcBef>
                <a:spcPts val="225"/>
              </a:spcBef>
              <a:buClrTx/>
              <a:buFontTx/>
              <a:buNone/>
              <a:tabLst>
                <a:tab pos="812800" algn="l"/>
                <a:tab pos="1260475" algn="l"/>
                <a:tab pos="1709738" algn="l"/>
                <a:tab pos="2159000" algn="l"/>
                <a:tab pos="2608263" algn="l"/>
                <a:tab pos="3057525" algn="l"/>
                <a:tab pos="3506788" algn="l"/>
                <a:tab pos="3956050" algn="l"/>
                <a:tab pos="4405313" algn="l"/>
                <a:tab pos="4854575" algn="l"/>
                <a:tab pos="5303838" algn="l"/>
                <a:tab pos="5753100" algn="l"/>
                <a:tab pos="6202363" algn="l"/>
                <a:tab pos="6651625" algn="l"/>
                <a:tab pos="7100888" algn="l"/>
                <a:tab pos="7550150" algn="l"/>
                <a:tab pos="7999413" algn="l"/>
                <a:tab pos="8448675" algn="l"/>
                <a:tab pos="8897938" algn="l"/>
                <a:tab pos="9347200" algn="l"/>
                <a:tab pos="9796463" algn="l"/>
              </a:tabLst>
            </a:pPr>
            <a:r>
              <a:rPr lang="da-DK" sz="2400" b="1" dirty="0">
                <a:solidFill>
                  <a:srgbClr val="000000"/>
                </a:solidFill>
              </a:rPr>
              <a:t>         </a:t>
            </a:r>
          </a:p>
        </p:txBody>
      </p:sp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968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467544" y="2071678"/>
            <a:ext cx="8280920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a-DK" sz="4000" dirty="0">
                <a:solidFill>
                  <a:srgbClr val="99CC00"/>
                </a:solidFill>
                <a:latin typeface="Trebuchet MS" pitchFamily="34" charset="0"/>
              </a:rPr>
              <a:t>Eksempler på voldelig ekstremisme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80528" y="332656"/>
            <a:ext cx="8750030" cy="5983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0"/>
            <a:ext cx="6128035" cy="6389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648" y="482584"/>
            <a:ext cx="6571123" cy="6375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764704"/>
            <a:ext cx="8568398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968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179388" y="2133600"/>
            <a:ext cx="4896668" cy="362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ts val="20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a-DK" sz="3200" dirty="0">
                <a:solidFill>
                  <a:srgbClr val="99CC00"/>
                </a:solidFill>
                <a:latin typeface="Trebuchet MS" pitchFamily="34" charset="0"/>
              </a:rPr>
              <a:t>Fokus på den unge =</a:t>
            </a:r>
          </a:p>
          <a:p>
            <a:pPr algn="ctr">
              <a:spcBef>
                <a:spcPts val="1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a-DK" sz="3200" dirty="0">
                <a:solidFill>
                  <a:srgbClr val="000000"/>
                </a:solidFill>
                <a:latin typeface="Trebuchet MS" pitchFamily="34" charset="0"/>
              </a:rPr>
              <a:t>At støtte den unge til at </a:t>
            </a:r>
            <a:r>
              <a:rPr lang="da-DK" sz="3200" u="sng" dirty="0">
                <a:solidFill>
                  <a:srgbClr val="000000"/>
                </a:solidFill>
                <a:latin typeface="Trebuchet MS" pitchFamily="34" charset="0"/>
              </a:rPr>
              <a:t>navigere</a:t>
            </a:r>
            <a:r>
              <a:rPr lang="da-DK" sz="3200" dirty="0">
                <a:solidFill>
                  <a:srgbClr val="000000"/>
                </a:solidFill>
                <a:latin typeface="Trebuchet MS" pitchFamily="34" charset="0"/>
              </a:rPr>
              <a:t> i miljøerne og ud af dem.</a:t>
            </a:r>
          </a:p>
          <a:p>
            <a:pPr algn="ctr">
              <a:spcBef>
                <a:spcPts val="1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da-DK" sz="3200" dirty="0">
              <a:solidFill>
                <a:srgbClr val="000000"/>
              </a:solidFill>
            </a:endParaRPr>
          </a:p>
          <a:p>
            <a:pPr algn="ctr">
              <a:spcBef>
                <a:spcPts val="1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da-DK" sz="3200" dirty="0">
              <a:solidFill>
                <a:srgbClr val="000000"/>
              </a:solidFill>
            </a:endParaRPr>
          </a:p>
        </p:txBody>
      </p:sp>
      <p:sp>
        <p:nvSpPr>
          <p:cNvPr id="16388" name="Rektangel 4"/>
          <p:cNvSpPr>
            <a:spLocks noChangeArrowheads="1"/>
          </p:cNvSpPr>
          <p:nvPr/>
        </p:nvSpPr>
        <p:spPr bwMode="auto">
          <a:xfrm>
            <a:off x="0" y="4365104"/>
            <a:ext cx="4824536" cy="1762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20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a-DK" sz="3200" dirty="0">
                <a:solidFill>
                  <a:srgbClr val="99CC00"/>
                </a:solidFill>
                <a:latin typeface="Trebuchet MS" pitchFamily="34" charset="0"/>
              </a:rPr>
              <a:t>Fokus på forældrene =</a:t>
            </a:r>
          </a:p>
          <a:p>
            <a:pPr algn="ctr">
              <a:spcBef>
                <a:spcPts val="1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a-DK" sz="3200" dirty="0">
                <a:solidFill>
                  <a:srgbClr val="000000"/>
                </a:solidFill>
                <a:latin typeface="Trebuchet MS" pitchFamily="34" charset="0"/>
              </a:rPr>
              <a:t>Støtte forældre med at </a:t>
            </a:r>
            <a:r>
              <a:rPr lang="da-DK" sz="3200" u="sng" dirty="0">
                <a:solidFill>
                  <a:srgbClr val="000000"/>
                </a:solidFill>
                <a:latin typeface="Trebuchet MS" pitchFamily="34" charset="0"/>
              </a:rPr>
              <a:t>håndtere</a:t>
            </a:r>
            <a:r>
              <a:rPr lang="da-DK" sz="3200" dirty="0">
                <a:solidFill>
                  <a:srgbClr val="000000"/>
                </a:solidFill>
                <a:latin typeface="Trebuchet MS" pitchFamily="34" charset="0"/>
              </a:rPr>
              <a:t> den unge.</a:t>
            </a:r>
          </a:p>
        </p:txBody>
      </p:sp>
      <p:pic>
        <p:nvPicPr>
          <p:cNvPr id="16390" name="Picture 6" descr="Strict, Loving Parents Have Best Chance Of Raising Drug Free Kid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60847" y="4496310"/>
            <a:ext cx="4583153" cy="2361690"/>
          </a:xfrm>
          <a:prstGeom prst="rect">
            <a:avLst/>
          </a:prstGeom>
          <a:noFill/>
        </p:spPr>
      </p:pic>
      <p:pic>
        <p:nvPicPr>
          <p:cNvPr id="16392" name="Picture 8" descr="http://resources.phrasemix.com/img/full/02-09-Rebellious-phase.jpg?__SQUARESPACE_CACHEVERSION=129731111914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2214554"/>
            <a:ext cx="3599348" cy="2119307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1785938" y="2071689"/>
            <a:ext cx="6357937" cy="100012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a-DK" sz="4400" dirty="0">
                <a:solidFill>
                  <a:srgbClr val="99CC00"/>
                </a:solidFill>
                <a:latin typeface="Trebuchet MS" pitchFamily="34" charset="0"/>
              </a:rPr>
              <a:t>Hvad kan forældre gøre?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968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1508" name="Rektangel 4"/>
          <p:cNvSpPr>
            <a:spLocks noChangeArrowheads="1"/>
          </p:cNvSpPr>
          <p:nvPr/>
        </p:nvSpPr>
        <p:spPr bwMode="auto">
          <a:xfrm>
            <a:off x="285720" y="2428868"/>
            <a:ext cx="8358246" cy="224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12800" indent="-811213" algn="ctr">
              <a:spcBef>
                <a:spcPts val="225"/>
              </a:spcBef>
              <a:buClrTx/>
              <a:buFontTx/>
              <a:buNone/>
              <a:tabLst>
                <a:tab pos="812800" algn="l"/>
                <a:tab pos="1727200" algn="l"/>
                <a:tab pos="2641600" algn="l"/>
                <a:tab pos="3556000" algn="l"/>
                <a:tab pos="4470400" algn="l"/>
                <a:tab pos="5384800" algn="l"/>
                <a:tab pos="6299200" algn="l"/>
                <a:tab pos="7213600" algn="l"/>
                <a:tab pos="8128000" algn="l"/>
                <a:tab pos="9042400" algn="l"/>
                <a:tab pos="9956800" algn="l"/>
                <a:tab pos="10871200" algn="l"/>
              </a:tabLst>
            </a:pPr>
            <a:r>
              <a:rPr lang="da-DK" sz="900" b="1" dirty="0">
                <a:solidFill>
                  <a:srgbClr val="000000"/>
                </a:solidFill>
              </a:rPr>
              <a:t> </a:t>
            </a:r>
          </a:p>
          <a:p>
            <a:pPr marL="812800" indent="-811213">
              <a:spcBef>
                <a:spcPts val="975"/>
              </a:spcBef>
              <a:buClrTx/>
              <a:buFontTx/>
              <a:buNone/>
              <a:tabLst>
                <a:tab pos="812800" algn="l"/>
                <a:tab pos="1727200" algn="l"/>
                <a:tab pos="2641600" algn="l"/>
                <a:tab pos="3556000" algn="l"/>
                <a:tab pos="4470400" algn="l"/>
                <a:tab pos="5384800" algn="l"/>
                <a:tab pos="6299200" algn="l"/>
                <a:tab pos="7213600" algn="l"/>
                <a:tab pos="8128000" algn="l"/>
                <a:tab pos="9042400" algn="l"/>
                <a:tab pos="9956800" algn="l"/>
                <a:tab pos="10871200" algn="l"/>
              </a:tabLst>
            </a:pPr>
            <a:endParaRPr lang="da-DK" sz="900" b="1" dirty="0">
              <a:solidFill>
                <a:srgbClr val="000000"/>
              </a:solidFill>
              <a:latin typeface="Gill Sans MT" pitchFamily="34" charset="0"/>
            </a:endParaRPr>
          </a:p>
          <a:p>
            <a:pPr marL="812800" indent="-811213">
              <a:spcBef>
                <a:spcPts val="975"/>
              </a:spcBef>
              <a:buClrTx/>
              <a:buFont typeface="Arial" charset="0"/>
              <a:buChar char="•"/>
              <a:tabLst>
                <a:tab pos="812800" algn="l"/>
                <a:tab pos="1727200" algn="l"/>
                <a:tab pos="2641600" algn="l"/>
                <a:tab pos="3556000" algn="l"/>
                <a:tab pos="4470400" algn="l"/>
                <a:tab pos="5384800" algn="l"/>
                <a:tab pos="6299200" algn="l"/>
                <a:tab pos="7213600" algn="l"/>
                <a:tab pos="8128000" algn="l"/>
                <a:tab pos="9042400" algn="l"/>
                <a:tab pos="9956800" algn="l"/>
                <a:tab pos="10871200" algn="l"/>
              </a:tabLst>
            </a:pPr>
            <a:endParaRPr lang="da-DK" sz="2000" i="1" dirty="0">
              <a:solidFill>
                <a:schemeClr val="tx1"/>
              </a:solidFill>
              <a:latin typeface="Gill Sans MT" pitchFamily="34" charset="0"/>
            </a:endParaRPr>
          </a:p>
          <a:p>
            <a:pPr marL="812800" indent="-811213">
              <a:spcBef>
                <a:spcPts val="975"/>
              </a:spcBef>
              <a:buClrTx/>
              <a:buFont typeface="Arial" charset="0"/>
              <a:buChar char="•"/>
              <a:tabLst>
                <a:tab pos="812800" algn="l"/>
                <a:tab pos="1727200" algn="l"/>
                <a:tab pos="2641600" algn="l"/>
                <a:tab pos="3556000" algn="l"/>
                <a:tab pos="4470400" algn="l"/>
                <a:tab pos="5384800" algn="l"/>
                <a:tab pos="6299200" algn="l"/>
                <a:tab pos="7213600" algn="l"/>
                <a:tab pos="8128000" algn="l"/>
                <a:tab pos="9042400" algn="l"/>
                <a:tab pos="9956800" algn="l"/>
                <a:tab pos="10871200" algn="l"/>
              </a:tabLst>
            </a:pPr>
            <a:endParaRPr lang="da-DK" sz="2000" i="1" dirty="0">
              <a:solidFill>
                <a:schemeClr val="tx1"/>
              </a:solidFill>
              <a:latin typeface="Gill Sans MT" pitchFamily="34" charset="0"/>
            </a:endParaRPr>
          </a:p>
          <a:p>
            <a:pPr marL="812800" indent="-811213">
              <a:spcBef>
                <a:spcPts val="975"/>
              </a:spcBef>
              <a:buClrTx/>
              <a:buFont typeface="Arial" charset="0"/>
              <a:buChar char="•"/>
              <a:tabLst>
                <a:tab pos="812800" algn="l"/>
                <a:tab pos="1727200" algn="l"/>
                <a:tab pos="2641600" algn="l"/>
                <a:tab pos="3556000" algn="l"/>
                <a:tab pos="4470400" algn="l"/>
                <a:tab pos="5384800" algn="l"/>
                <a:tab pos="6299200" algn="l"/>
                <a:tab pos="7213600" algn="l"/>
                <a:tab pos="8128000" algn="l"/>
                <a:tab pos="9042400" algn="l"/>
                <a:tab pos="9956800" algn="l"/>
                <a:tab pos="10871200" algn="l"/>
              </a:tabLst>
            </a:pPr>
            <a:endParaRPr lang="da-DK" sz="2000" i="1" dirty="0">
              <a:solidFill>
                <a:schemeClr val="tx1"/>
              </a:solidFill>
              <a:latin typeface="Gill Sans MT" pitchFamily="34" charset="0"/>
            </a:endParaRPr>
          </a:p>
          <a:p>
            <a:pPr marL="812800" indent="-811213">
              <a:spcBef>
                <a:spcPts val="975"/>
              </a:spcBef>
              <a:buClrTx/>
              <a:buFont typeface="Arial" charset="0"/>
              <a:buChar char="•"/>
              <a:tabLst>
                <a:tab pos="812800" algn="l"/>
                <a:tab pos="1727200" algn="l"/>
                <a:tab pos="2641600" algn="l"/>
                <a:tab pos="3556000" algn="l"/>
                <a:tab pos="4470400" algn="l"/>
                <a:tab pos="5384800" algn="l"/>
                <a:tab pos="6299200" algn="l"/>
                <a:tab pos="7213600" algn="l"/>
                <a:tab pos="8128000" algn="l"/>
                <a:tab pos="9042400" algn="l"/>
                <a:tab pos="9956800" algn="l"/>
                <a:tab pos="10871200" algn="l"/>
              </a:tabLst>
            </a:pPr>
            <a:endParaRPr lang="da-DK" sz="2000" i="1" dirty="0">
              <a:solidFill>
                <a:schemeClr val="tx1"/>
              </a:solidFill>
              <a:latin typeface="Gill Sans MT" pitchFamily="34" charset="0"/>
            </a:endParaRPr>
          </a:p>
        </p:txBody>
      </p:sp>
      <p:sp>
        <p:nvSpPr>
          <p:cNvPr id="5" name="Tekstboks 4"/>
          <p:cNvSpPr txBox="1"/>
          <p:nvPr/>
        </p:nvSpPr>
        <p:spPr>
          <a:xfrm>
            <a:off x="467544" y="2924944"/>
            <a:ext cx="82089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a-DK" dirty="0">
                <a:solidFill>
                  <a:schemeClr val="tx1"/>
                </a:solidFill>
              </a:rPr>
              <a:t> </a:t>
            </a:r>
            <a:r>
              <a:rPr lang="da-DK" dirty="0">
                <a:solidFill>
                  <a:schemeClr val="tx1"/>
                </a:solidFill>
                <a:latin typeface="Trebuchet MS" pitchFamily="34" charset="0"/>
              </a:rPr>
              <a:t>Tale med den unge og være omsorgsfuld</a:t>
            </a:r>
          </a:p>
          <a:p>
            <a:pPr>
              <a:buFont typeface="Arial" pitchFamily="34" charset="0"/>
              <a:buChar char="•"/>
            </a:pPr>
            <a:r>
              <a:rPr lang="da-DK" dirty="0">
                <a:solidFill>
                  <a:schemeClr val="tx1"/>
                </a:solidFill>
                <a:latin typeface="Trebuchet MS" pitchFamily="34" charset="0"/>
              </a:rPr>
              <a:t> Ikke konflikte hele tiden med den unge, lad den unge føle sig tryg hjemme</a:t>
            </a:r>
          </a:p>
          <a:p>
            <a:pPr>
              <a:buFont typeface="Arial" pitchFamily="34" charset="0"/>
              <a:buChar char="•"/>
            </a:pPr>
            <a:r>
              <a:rPr lang="da-DK" dirty="0">
                <a:solidFill>
                  <a:schemeClr val="tx1"/>
                </a:solidFill>
                <a:latin typeface="Trebuchet MS" pitchFamily="34" charset="0"/>
              </a:rPr>
              <a:t> Tale med den unge om andet end </a:t>
            </a:r>
            <a:r>
              <a:rPr lang="da-DK" dirty="0" err="1">
                <a:solidFill>
                  <a:schemeClr val="tx1"/>
                </a:solidFill>
                <a:latin typeface="Trebuchet MS" pitchFamily="34" charset="0"/>
              </a:rPr>
              <a:t>stormagtspolitik,ulykker</a:t>
            </a:r>
            <a:r>
              <a:rPr lang="da-DK" dirty="0">
                <a:solidFill>
                  <a:schemeClr val="tx1"/>
                </a:solidFill>
                <a:latin typeface="Trebuchet MS" pitchFamily="34" charset="0"/>
              </a:rPr>
              <a:t>, had og drab</a:t>
            </a:r>
          </a:p>
          <a:p>
            <a:pPr>
              <a:buFont typeface="Arial" pitchFamily="34" charset="0"/>
              <a:buChar char="•"/>
            </a:pPr>
            <a:r>
              <a:rPr lang="da-DK" dirty="0">
                <a:solidFill>
                  <a:schemeClr val="tx1"/>
                </a:solidFill>
                <a:latin typeface="Trebuchet MS" pitchFamily="34" charset="0"/>
              </a:rPr>
              <a:t> Vise den unge andre måder at være aktivist og engageret på</a:t>
            </a:r>
          </a:p>
          <a:p>
            <a:pPr>
              <a:buFont typeface="Arial" pitchFamily="34" charset="0"/>
              <a:buChar char="•"/>
            </a:pPr>
            <a:r>
              <a:rPr lang="da-DK" dirty="0">
                <a:solidFill>
                  <a:schemeClr val="tx1"/>
                </a:solidFill>
                <a:latin typeface="Trebuchet MS" pitchFamily="34" charset="0"/>
              </a:rPr>
              <a:t> Opsøge hjælp fra andre forældre, familiemedlemmer eller eksperter</a:t>
            </a:r>
          </a:p>
          <a:p>
            <a:pPr>
              <a:buFont typeface="Arial" pitchFamily="34" charset="0"/>
              <a:buChar char="•"/>
            </a:pPr>
            <a:r>
              <a:rPr lang="da-DK" dirty="0">
                <a:solidFill>
                  <a:schemeClr val="tx1"/>
                </a:solidFill>
                <a:latin typeface="Trebuchet MS" pitchFamily="34" charset="0"/>
              </a:rPr>
              <a:t> Tage den unges pas</a:t>
            </a:r>
          </a:p>
          <a:p>
            <a:pPr>
              <a:buFont typeface="Arial" pitchFamily="34" charset="0"/>
              <a:buChar char="•"/>
            </a:pPr>
            <a:r>
              <a:rPr lang="da-DK" dirty="0">
                <a:solidFill>
                  <a:schemeClr val="tx1"/>
                </a:solidFill>
                <a:latin typeface="Trebuchet MS" pitchFamily="34" charset="0"/>
              </a:rPr>
              <a:t> Indskrænke privilegier</a:t>
            </a:r>
          </a:p>
          <a:p>
            <a:pPr>
              <a:buFont typeface="Arial" pitchFamily="34" charset="0"/>
              <a:buChar char="•"/>
            </a:pPr>
            <a:r>
              <a:rPr lang="da-DK" dirty="0">
                <a:solidFill>
                  <a:schemeClr val="tx1"/>
                </a:solidFill>
                <a:latin typeface="Trebuchet MS" pitchFamily="34" charset="0"/>
              </a:rPr>
              <a:t> Opsøge den unges fællesskab og diskutere</a:t>
            </a:r>
          </a:p>
          <a:p>
            <a:pPr>
              <a:buFont typeface="Arial" pitchFamily="34" charset="0"/>
              <a:buChar char="•"/>
            </a:pPr>
            <a:r>
              <a:rPr lang="da-DK" dirty="0">
                <a:solidFill>
                  <a:schemeClr val="tx1"/>
                </a:solidFill>
                <a:latin typeface="Trebuchet MS" pitchFamily="34" charset="0"/>
              </a:rPr>
              <a:t> Fortælle den unge om bekymring og fortælle, at andre unge er blevet manipuleret af samme gruppe/eller grupper</a:t>
            </a:r>
          </a:p>
          <a:p>
            <a:pPr>
              <a:buFont typeface="Arial" pitchFamily="34" charset="0"/>
              <a:buChar char="•"/>
            </a:pPr>
            <a:r>
              <a:rPr lang="da-DK" dirty="0">
                <a:solidFill>
                  <a:schemeClr val="tx1"/>
                </a:solidFill>
                <a:latin typeface="Trebuchet MS" pitchFamily="34" charset="0"/>
              </a:rPr>
              <a:t> Samarbejde med professionelle, VINK – </a:t>
            </a:r>
            <a:r>
              <a:rPr lang="da-DK" dirty="0" err="1">
                <a:solidFill>
                  <a:schemeClr val="tx1"/>
                </a:solidFill>
                <a:latin typeface="Trebuchet MS" pitchFamily="34" charset="0"/>
              </a:rPr>
              <a:t>forældrecoaching</a:t>
            </a:r>
            <a:r>
              <a:rPr lang="da-DK" dirty="0">
                <a:solidFill>
                  <a:schemeClr val="tx1"/>
                </a:solidFill>
                <a:latin typeface="Trebuchet MS" pitchFamily="34" charset="0"/>
              </a:rPr>
              <a:t> og mentor til den unge</a:t>
            </a:r>
          </a:p>
          <a:p>
            <a:pPr>
              <a:buFont typeface="Arial" pitchFamily="34" charset="0"/>
              <a:buChar char="•"/>
            </a:pPr>
            <a:r>
              <a:rPr lang="da-DK" dirty="0">
                <a:solidFill>
                  <a:schemeClr val="tx1"/>
                </a:solidFill>
                <a:latin typeface="Trebuchet MS" pitchFamily="34" charset="0"/>
              </a:rPr>
              <a:t> Samarbejde med andre forældre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1114425"/>
            <a:ext cx="612457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1763688" y="1844824"/>
            <a:ext cx="6357937" cy="100012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a-DK" sz="4400" dirty="0">
                <a:solidFill>
                  <a:srgbClr val="99CC00"/>
                </a:solidFill>
                <a:latin typeface="Trebuchet MS" pitchFamily="34" charset="0"/>
              </a:rPr>
              <a:t>Bekymringstegn?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968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1508" name="Rektangel 4"/>
          <p:cNvSpPr>
            <a:spLocks noChangeArrowheads="1"/>
          </p:cNvSpPr>
          <p:nvPr/>
        </p:nvSpPr>
        <p:spPr bwMode="auto">
          <a:xfrm>
            <a:off x="285720" y="2428868"/>
            <a:ext cx="8358246" cy="224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12800" indent="-811213" algn="ctr">
              <a:spcBef>
                <a:spcPts val="225"/>
              </a:spcBef>
              <a:buClrTx/>
              <a:buFontTx/>
              <a:buNone/>
              <a:tabLst>
                <a:tab pos="812800" algn="l"/>
                <a:tab pos="1727200" algn="l"/>
                <a:tab pos="2641600" algn="l"/>
                <a:tab pos="3556000" algn="l"/>
                <a:tab pos="4470400" algn="l"/>
                <a:tab pos="5384800" algn="l"/>
                <a:tab pos="6299200" algn="l"/>
                <a:tab pos="7213600" algn="l"/>
                <a:tab pos="8128000" algn="l"/>
                <a:tab pos="9042400" algn="l"/>
                <a:tab pos="9956800" algn="l"/>
                <a:tab pos="10871200" algn="l"/>
              </a:tabLst>
            </a:pPr>
            <a:r>
              <a:rPr lang="da-DK" sz="900" b="1" dirty="0">
                <a:solidFill>
                  <a:srgbClr val="000000"/>
                </a:solidFill>
              </a:rPr>
              <a:t> </a:t>
            </a:r>
          </a:p>
          <a:p>
            <a:pPr marL="812800" indent="-811213">
              <a:spcBef>
                <a:spcPts val="975"/>
              </a:spcBef>
              <a:buClrTx/>
              <a:buFontTx/>
              <a:buNone/>
              <a:tabLst>
                <a:tab pos="812800" algn="l"/>
                <a:tab pos="1727200" algn="l"/>
                <a:tab pos="2641600" algn="l"/>
                <a:tab pos="3556000" algn="l"/>
                <a:tab pos="4470400" algn="l"/>
                <a:tab pos="5384800" algn="l"/>
                <a:tab pos="6299200" algn="l"/>
                <a:tab pos="7213600" algn="l"/>
                <a:tab pos="8128000" algn="l"/>
                <a:tab pos="9042400" algn="l"/>
                <a:tab pos="9956800" algn="l"/>
                <a:tab pos="10871200" algn="l"/>
              </a:tabLst>
            </a:pPr>
            <a:endParaRPr lang="da-DK" sz="900" b="1" dirty="0">
              <a:solidFill>
                <a:srgbClr val="000000"/>
              </a:solidFill>
              <a:latin typeface="Gill Sans MT" pitchFamily="34" charset="0"/>
            </a:endParaRPr>
          </a:p>
          <a:p>
            <a:pPr marL="812800" indent="-811213">
              <a:spcBef>
                <a:spcPts val="975"/>
              </a:spcBef>
              <a:buClrTx/>
              <a:buFont typeface="Arial" charset="0"/>
              <a:buChar char="•"/>
              <a:tabLst>
                <a:tab pos="812800" algn="l"/>
                <a:tab pos="1727200" algn="l"/>
                <a:tab pos="2641600" algn="l"/>
                <a:tab pos="3556000" algn="l"/>
                <a:tab pos="4470400" algn="l"/>
                <a:tab pos="5384800" algn="l"/>
                <a:tab pos="6299200" algn="l"/>
                <a:tab pos="7213600" algn="l"/>
                <a:tab pos="8128000" algn="l"/>
                <a:tab pos="9042400" algn="l"/>
                <a:tab pos="9956800" algn="l"/>
                <a:tab pos="10871200" algn="l"/>
              </a:tabLst>
            </a:pPr>
            <a:endParaRPr lang="da-DK" sz="2000" i="1" dirty="0">
              <a:solidFill>
                <a:schemeClr val="tx1"/>
              </a:solidFill>
              <a:latin typeface="Gill Sans MT" pitchFamily="34" charset="0"/>
            </a:endParaRPr>
          </a:p>
          <a:p>
            <a:pPr marL="812800" indent="-811213">
              <a:spcBef>
                <a:spcPts val="975"/>
              </a:spcBef>
              <a:buClrTx/>
              <a:buFont typeface="Arial" charset="0"/>
              <a:buChar char="•"/>
              <a:tabLst>
                <a:tab pos="812800" algn="l"/>
                <a:tab pos="1727200" algn="l"/>
                <a:tab pos="2641600" algn="l"/>
                <a:tab pos="3556000" algn="l"/>
                <a:tab pos="4470400" algn="l"/>
                <a:tab pos="5384800" algn="l"/>
                <a:tab pos="6299200" algn="l"/>
                <a:tab pos="7213600" algn="l"/>
                <a:tab pos="8128000" algn="l"/>
                <a:tab pos="9042400" algn="l"/>
                <a:tab pos="9956800" algn="l"/>
                <a:tab pos="10871200" algn="l"/>
              </a:tabLst>
            </a:pPr>
            <a:endParaRPr lang="da-DK" sz="2000" i="1" dirty="0">
              <a:solidFill>
                <a:schemeClr val="tx1"/>
              </a:solidFill>
              <a:latin typeface="Gill Sans MT" pitchFamily="34" charset="0"/>
            </a:endParaRPr>
          </a:p>
          <a:p>
            <a:pPr marL="812800" indent="-811213">
              <a:spcBef>
                <a:spcPts val="975"/>
              </a:spcBef>
              <a:buClrTx/>
              <a:buFont typeface="Arial" charset="0"/>
              <a:buChar char="•"/>
              <a:tabLst>
                <a:tab pos="812800" algn="l"/>
                <a:tab pos="1727200" algn="l"/>
                <a:tab pos="2641600" algn="l"/>
                <a:tab pos="3556000" algn="l"/>
                <a:tab pos="4470400" algn="l"/>
                <a:tab pos="5384800" algn="l"/>
                <a:tab pos="6299200" algn="l"/>
                <a:tab pos="7213600" algn="l"/>
                <a:tab pos="8128000" algn="l"/>
                <a:tab pos="9042400" algn="l"/>
                <a:tab pos="9956800" algn="l"/>
                <a:tab pos="10871200" algn="l"/>
              </a:tabLst>
            </a:pPr>
            <a:endParaRPr lang="da-DK" sz="2000" i="1" dirty="0">
              <a:solidFill>
                <a:schemeClr val="tx1"/>
              </a:solidFill>
              <a:latin typeface="Gill Sans MT" pitchFamily="34" charset="0"/>
            </a:endParaRPr>
          </a:p>
          <a:p>
            <a:pPr marL="812800" indent="-811213">
              <a:spcBef>
                <a:spcPts val="975"/>
              </a:spcBef>
              <a:buClrTx/>
              <a:buFont typeface="Arial" charset="0"/>
              <a:buChar char="•"/>
              <a:tabLst>
                <a:tab pos="812800" algn="l"/>
                <a:tab pos="1727200" algn="l"/>
                <a:tab pos="2641600" algn="l"/>
                <a:tab pos="3556000" algn="l"/>
                <a:tab pos="4470400" algn="l"/>
                <a:tab pos="5384800" algn="l"/>
                <a:tab pos="6299200" algn="l"/>
                <a:tab pos="7213600" algn="l"/>
                <a:tab pos="8128000" algn="l"/>
                <a:tab pos="9042400" algn="l"/>
                <a:tab pos="9956800" algn="l"/>
                <a:tab pos="10871200" algn="l"/>
              </a:tabLst>
            </a:pPr>
            <a:endParaRPr lang="da-DK" sz="2000" i="1" dirty="0">
              <a:solidFill>
                <a:schemeClr val="tx1"/>
              </a:solidFill>
              <a:latin typeface="Gill Sans MT" pitchFamily="34" charset="0"/>
            </a:endParaRPr>
          </a:p>
        </p:txBody>
      </p:sp>
      <p:sp>
        <p:nvSpPr>
          <p:cNvPr id="5" name="Tekstboks 4"/>
          <p:cNvSpPr txBox="1"/>
          <p:nvPr/>
        </p:nvSpPr>
        <p:spPr>
          <a:xfrm>
            <a:off x="395536" y="2610683"/>
            <a:ext cx="856895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a-DK" dirty="0">
                <a:solidFill>
                  <a:schemeClr val="tx1"/>
                </a:solidFill>
              </a:rPr>
              <a:t> </a:t>
            </a:r>
            <a:r>
              <a:rPr lang="da-DK" dirty="0">
                <a:solidFill>
                  <a:schemeClr val="tx1"/>
                </a:solidFill>
                <a:latin typeface="Trebuchet MS" pitchFamily="34" charset="0"/>
              </a:rPr>
              <a:t>Pludseligt ændret adfærd, sprog, nye interesser, vaner og ændret udseende.</a:t>
            </a:r>
          </a:p>
          <a:p>
            <a:pPr>
              <a:buFont typeface="Arial" pitchFamily="34" charset="0"/>
              <a:buChar char="•"/>
            </a:pPr>
            <a:r>
              <a:rPr lang="da-DK" dirty="0">
                <a:solidFill>
                  <a:schemeClr val="tx1"/>
                </a:solidFill>
                <a:latin typeface="Trebuchet MS" pitchFamily="34" charset="0"/>
              </a:rPr>
              <a:t> Ser ned på gamle venner og evt. slægtninge.</a:t>
            </a:r>
          </a:p>
          <a:p>
            <a:pPr>
              <a:buFont typeface="Arial" pitchFamily="34" charset="0"/>
              <a:buChar char="•"/>
            </a:pPr>
            <a:r>
              <a:rPr lang="da-DK" dirty="0">
                <a:solidFill>
                  <a:schemeClr val="tx1"/>
                </a:solidFill>
                <a:latin typeface="Trebuchet MS" pitchFamily="34" charset="0"/>
              </a:rPr>
              <a:t> Er unormalt meget sammen med den nye gruppe og fællesskab.</a:t>
            </a:r>
          </a:p>
          <a:p>
            <a:pPr>
              <a:buFont typeface="Arial" pitchFamily="34" charset="0"/>
              <a:buChar char="•"/>
            </a:pPr>
            <a:r>
              <a:rPr lang="da-DK" dirty="0">
                <a:solidFill>
                  <a:schemeClr val="tx1"/>
                </a:solidFill>
                <a:latin typeface="Trebuchet MS" pitchFamily="34" charset="0"/>
              </a:rPr>
              <a:t> Andre interesser og </a:t>
            </a:r>
            <a:r>
              <a:rPr lang="da-DK" dirty="0" err="1">
                <a:solidFill>
                  <a:schemeClr val="tx1"/>
                </a:solidFill>
                <a:latin typeface="Trebuchet MS" pitchFamily="34" charset="0"/>
              </a:rPr>
              <a:t>hobbies</a:t>
            </a:r>
            <a:r>
              <a:rPr lang="da-DK" dirty="0">
                <a:solidFill>
                  <a:schemeClr val="tx1"/>
                </a:solidFill>
                <a:latin typeface="Trebuchet MS" pitchFamily="34" charset="0"/>
              </a:rPr>
              <a:t> bliver opgivet.</a:t>
            </a:r>
          </a:p>
          <a:p>
            <a:pPr>
              <a:buFont typeface="Arial" pitchFamily="34" charset="0"/>
              <a:buChar char="•"/>
            </a:pPr>
            <a:r>
              <a:rPr lang="da-DK" dirty="0">
                <a:solidFill>
                  <a:schemeClr val="tx1"/>
                </a:solidFill>
                <a:latin typeface="Trebuchet MS" pitchFamily="34" charset="0"/>
              </a:rPr>
              <a:t> Læser kun bestemte bøger og hjemmesider med bestemt indhold.</a:t>
            </a:r>
          </a:p>
          <a:p>
            <a:pPr>
              <a:buFont typeface="Arial" pitchFamily="34" charset="0"/>
              <a:buChar char="•"/>
            </a:pPr>
            <a:r>
              <a:rPr lang="da-DK" dirty="0">
                <a:solidFill>
                  <a:schemeClr val="tx1"/>
                </a:solidFill>
                <a:latin typeface="Trebuchet MS" pitchFamily="34" charset="0"/>
              </a:rPr>
              <a:t> Taler bekymrende meget om politik, konflikter og muslimerne i andre lande.</a:t>
            </a:r>
          </a:p>
          <a:p>
            <a:pPr>
              <a:buFont typeface="Arial" pitchFamily="34" charset="0"/>
              <a:buChar char="•"/>
            </a:pPr>
            <a:r>
              <a:rPr lang="da-DK" dirty="0">
                <a:solidFill>
                  <a:schemeClr val="tx1"/>
                </a:solidFill>
                <a:latin typeface="Trebuchet MS" pitchFamily="34" charset="0"/>
              </a:rPr>
              <a:t> Umenneskeliggørelse af fjenden.</a:t>
            </a:r>
          </a:p>
          <a:p>
            <a:pPr>
              <a:buFont typeface="Arial" pitchFamily="34" charset="0"/>
              <a:buChar char="•"/>
            </a:pPr>
            <a:r>
              <a:rPr lang="da-DK" dirty="0">
                <a:solidFill>
                  <a:schemeClr val="tx1"/>
                </a:solidFill>
                <a:latin typeface="Trebuchet MS" pitchFamily="34" charset="0"/>
              </a:rPr>
              <a:t> Mister interesse for at være en del af samfundet.</a:t>
            </a:r>
          </a:p>
          <a:p>
            <a:pPr>
              <a:buFont typeface="Arial" pitchFamily="34" charset="0"/>
              <a:buChar char="•"/>
            </a:pPr>
            <a:r>
              <a:rPr lang="da-DK" dirty="0">
                <a:solidFill>
                  <a:schemeClr val="tx1"/>
                </a:solidFill>
                <a:latin typeface="Trebuchet MS" pitchFamily="34" charset="0"/>
              </a:rPr>
              <a:t> Dyrker konflikter og uretfærdighed mod muslimer både i DK og udenfor.</a:t>
            </a:r>
          </a:p>
          <a:p>
            <a:pPr>
              <a:buFont typeface="Arial" pitchFamily="34" charset="0"/>
              <a:buChar char="•"/>
            </a:pPr>
            <a:r>
              <a:rPr lang="da-DK" dirty="0">
                <a:solidFill>
                  <a:schemeClr val="tx1"/>
                </a:solidFill>
                <a:latin typeface="Trebuchet MS" pitchFamily="34" charset="0"/>
              </a:rPr>
              <a:t> Vil ikke fortælle om den nye gruppe og bliver vred når forældre blander sig.</a:t>
            </a:r>
          </a:p>
          <a:p>
            <a:pPr>
              <a:buFont typeface="Arial" pitchFamily="34" charset="0"/>
              <a:buChar char="•"/>
            </a:pPr>
            <a:r>
              <a:rPr lang="da-DK" dirty="0">
                <a:solidFill>
                  <a:schemeClr val="tx1"/>
                </a:solidFill>
                <a:latin typeface="Trebuchet MS" pitchFamily="34" charset="0"/>
              </a:rPr>
              <a:t> Bliver på kort tid meget religiøs og lovlydig.</a:t>
            </a:r>
          </a:p>
          <a:p>
            <a:pPr>
              <a:buFont typeface="Arial" pitchFamily="34" charset="0"/>
              <a:buChar char="•"/>
            </a:pPr>
            <a:r>
              <a:rPr lang="da-DK" dirty="0">
                <a:solidFill>
                  <a:schemeClr val="tx1"/>
                </a:solidFill>
                <a:latin typeface="Trebuchet MS" pitchFamily="34" charset="0"/>
              </a:rPr>
              <a:t> Begynder at prædike og kontrollere andre muslimers adfærd.</a:t>
            </a:r>
          </a:p>
          <a:p>
            <a:pPr>
              <a:buFont typeface="Arial" pitchFamily="34" charset="0"/>
              <a:buChar char="•"/>
            </a:pPr>
            <a:r>
              <a:rPr lang="da-DK" dirty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da-DK" dirty="0">
                <a:solidFill>
                  <a:srgbClr val="FF0000"/>
                </a:solidFill>
                <a:latin typeface="Trebuchet MS" pitchFamily="34" charset="0"/>
              </a:rPr>
              <a:t>IKKE EN </a:t>
            </a:r>
            <a:r>
              <a:rPr lang="da-DK" dirty="0" err="1">
                <a:solidFill>
                  <a:srgbClr val="FF0000"/>
                </a:solidFill>
                <a:latin typeface="Trebuchet MS" pitchFamily="34" charset="0"/>
              </a:rPr>
              <a:t>CHECKLISTE</a:t>
            </a:r>
            <a:r>
              <a:rPr lang="da-DK" dirty="0">
                <a:solidFill>
                  <a:srgbClr val="FF0000"/>
                </a:solidFill>
                <a:latin typeface="Trebuchet MS" pitchFamily="34" charset="0"/>
              </a:rPr>
              <a:t> – ET ELLER FLERE BEKYMRINGSTEGN KRÆVER STADIG KVALIFICERING</a:t>
            </a:r>
          </a:p>
          <a:p>
            <a:endParaRPr lang="da-DK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2132856"/>
            <a:ext cx="8712968" cy="647700"/>
          </a:xfrm>
        </p:spPr>
        <p:txBody>
          <a:bodyPr>
            <a:normAutofit fontScale="90000"/>
          </a:bodyPr>
          <a:lstStyle/>
          <a:p>
            <a:r>
              <a:rPr lang="da-DK" sz="3600" b="1" dirty="0">
                <a:solidFill>
                  <a:srgbClr val="99CC00"/>
                </a:solidFill>
                <a:latin typeface="Trebuchet MS" pitchFamily="34" charset="0"/>
                <a:ea typeface="+mn-ea"/>
                <a:cs typeface="+mn-cs"/>
              </a:rPr>
              <a:t>HÅNDTERING AF UNGE FRA RISIKOMILJØERNE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780928"/>
            <a:ext cx="8786813" cy="3786187"/>
          </a:xfrm>
        </p:spPr>
        <p:txBody>
          <a:bodyPr>
            <a:normAutofit fontScale="70000" lnSpcReduction="20000"/>
          </a:bodyPr>
          <a:lstStyle/>
          <a:p>
            <a:pPr marL="1066800" lvl="1" indent="-609600" algn="l" eaLnBrk="1" hangingPunct="1">
              <a:lnSpc>
                <a:spcPct val="90000"/>
              </a:lnSpc>
              <a:defRPr/>
            </a:pPr>
            <a:r>
              <a:rPr lang="da-DK" sz="2200" b="1" dirty="0">
                <a:solidFill>
                  <a:schemeClr val="tx1"/>
                </a:solidFill>
                <a:latin typeface="Trebuchet MS" pitchFamily="34" charset="0"/>
              </a:rPr>
              <a:t>HJEMMEBESØG:</a:t>
            </a:r>
          </a:p>
          <a:p>
            <a:pPr marL="1066800" lvl="1" indent="-609600" algn="l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da-DK" sz="2200" dirty="0">
                <a:solidFill>
                  <a:schemeClr val="tx1"/>
                </a:solidFill>
                <a:latin typeface="Trebuchet MS" pitchFamily="34" charset="0"/>
              </a:rPr>
              <a:t>Tæt på forældre og på den unge. </a:t>
            </a:r>
          </a:p>
          <a:p>
            <a:pPr marL="1066800" lvl="1" indent="-609600" algn="l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da-DK" sz="2200" dirty="0">
                <a:solidFill>
                  <a:schemeClr val="tx1"/>
                </a:solidFill>
                <a:latin typeface="Trebuchet MS" pitchFamily="34" charset="0"/>
              </a:rPr>
              <a:t>Opstarte dialog, etablere tillid, blive klogere på den unges sociale liv og risikofaktorer.</a:t>
            </a:r>
          </a:p>
          <a:p>
            <a:pPr marL="1066800" lvl="1" indent="-609600" algn="l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da-DK" sz="2200" dirty="0">
                <a:solidFill>
                  <a:schemeClr val="tx1"/>
                </a:solidFill>
                <a:latin typeface="Trebuchet MS" pitchFamily="34" charset="0"/>
              </a:rPr>
              <a:t>Fokus på beskyttelsesfaktorer, som uddannelse, arbejde og gode fællesskaber i og udenfor familien.</a:t>
            </a:r>
          </a:p>
          <a:p>
            <a:pPr marL="1066800" lvl="1" indent="-609600" algn="l" eaLnBrk="1" hangingPunct="1">
              <a:lnSpc>
                <a:spcPct val="90000"/>
              </a:lnSpc>
              <a:defRPr/>
            </a:pPr>
            <a:r>
              <a:rPr lang="da-DK" sz="2200" b="1" dirty="0">
                <a:solidFill>
                  <a:schemeClr val="tx1"/>
                </a:solidFill>
                <a:latin typeface="Trebuchet MS" pitchFamily="34" charset="0"/>
              </a:rPr>
              <a:t>INDSATSER</a:t>
            </a:r>
          </a:p>
          <a:p>
            <a:pPr marL="1066800" lvl="1" indent="-609600" algn="l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da-DK" sz="2200" dirty="0">
                <a:solidFill>
                  <a:schemeClr val="tx1"/>
                </a:solidFill>
                <a:latin typeface="Trebuchet MS" pitchFamily="34" charset="0"/>
              </a:rPr>
              <a:t>Mentorstøtte, </a:t>
            </a:r>
            <a:r>
              <a:rPr lang="da-DK" sz="2200" dirty="0" err="1">
                <a:solidFill>
                  <a:schemeClr val="tx1"/>
                </a:solidFill>
                <a:latin typeface="Trebuchet MS" pitchFamily="34" charset="0"/>
              </a:rPr>
              <a:t>forældrecoaching</a:t>
            </a:r>
            <a:r>
              <a:rPr lang="da-DK" sz="2200" dirty="0">
                <a:solidFill>
                  <a:schemeClr val="tx1"/>
                </a:solidFill>
                <a:latin typeface="Trebuchet MS" pitchFamily="34" charset="0"/>
              </a:rPr>
              <a:t> til borgere</a:t>
            </a:r>
          </a:p>
          <a:p>
            <a:pPr marL="1066800" lvl="1" indent="-609600" algn="l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da-DK" sz="2200" dirty="0">
                <a:solidFill>
                  <a:schemeClr val="tx1"/>
                </a:solidFill>
                <a:latin typeface="Trebuchet MS" pitchFamily="34" charset="0"/>
              </a:rPr>
              <a:t>Brobygning til myndigheder fx jobcenter, uddannelsesvejleder mv.</a:t>
            </a:r>
          </a:p>
          <a:p>
            <a:pPr marL="1066800" lvl="1" indent="-609600" algn="l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da-DK" sz="2200" dirty="0">
                <a:solidFill>
                  <a:schemeClr val="tx1"/>
                </a:solidFill>
                <a:latin typeface="Trebuchet MS" pitchFamily="34" charset="0"/>
              </a:rPr>
              <a:t>Brobygning til moderate muslimske fællesskaber</a:t>
            </a:r>
          </a:p>
          <a:p>
            <a:pPr marL="1066800" lvl="1" indent="-609600" algn="l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da-DK" sz="2200" dirty="0">
                <a:solidFill>
                  <a:schemeClr val="tx1"/>
                </a:solidFill>
                <a:latin typeface="Trebuchet MS" pitchFamily="34" charset="0"/>
              </a:rPr>
              <a:t>Vær tæt på den unge og forvent modstand og mistillid fra starten</a:t>
            </a:r>
          </a:p>
          <a:p>
            <a:pPr marL="1066800" lvl="1" indent="-609600" algn="l" eaLnBrk="1" hangingPunct="1">
              <a:lnSpc>
                <a:spcPct val="90000"/>
              </a:lnSpc>
              <a:defRPr/>
            </a:pPr>
            <a:r>
              <a:rPr lang="da-DK" sz="2200" b="1" dirty="0">
                <a:solidFill>
                  <a:schemeClr val="tx1"/>
                </a:solidFill>
                <a:latin typeface="Trebuchet MS" pitchFamily="34" charset="0"/>
              </a:rPr>
              <a:t>TOLERANCE OVERFOR INTOLERANCE</a:t>
            </a:r>
          </a:p>
          <a:p>
            <a:pPr marL="1066800" lvl="1" indent="-609600" algn="l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da-DK" sz="2200" dirty="0">
                <a:solidFill>
                  <a:schemeClr val="tx1"/>
                </a:solidFill>
                <a:latin typeface="Trebuchet MS" pitchFamily="34" charset="0"/>
              </a:rPr>
              <a:t>Aktiv lytning, undrende spørgsmål, spørgsmål der åbner refleksion</a:t>
            </a:r>
          </a:p>
          <a:p>
            <a:pPr marL="1066800" lvl="1" indent="-609600" algn="l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da-DK" sz="2200" dirty="0">
                <a:solidFill>
                  <a:schemeClr val="tx1"/>
                </a:solidFill>
                <a:latin typeface="Trebuchet MS" pitchFamily="34" charset="0"/>
              </a:rPr>
              <a:t>Giv kvitteringer og </a:t>
            </a:r>
            <a:r>
              <a:rPr lang="da-DK" sz="2200" dirty="0" err="1">
                <a:solidFill>
                  <a:schemeClr val="tx1"/>
                </a:solidFill>
                <a:latin typeface="Trebuchet MS" pitchFamily="34" charset="0"/>
              </a:rPr>
              <a:t>med-</a:t>
            </a:r>
            <a:r>
              <a:rPr lang="da-DK" sz="2200" dirty="0">
                <a:solidFill>
                  <a:schemeClr val="tx1"/>
                </a:solidFill>
                <a:latin typeface="Trebuchet MS" pitchFamily="34" charset="0"/>
              </a:rPr>
              <a:t> og modspil.</a:t>
            </a:r>
          </a:p>
          <a:p>
            <a:pPr marL="1066800" lvl="1" indent="-609600" algn="l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da-DK" sz="2200" dirty="0">
                <a:solidFill>
                  <a:schemeClr val="tx1"/>
                </a:solidFill>
                <a:latin typeface="Trebuchet MS" pitchFamily="34" charset="0"/>
              </a:rPr>
              <a:t>Vær tydelig i forventninger i relationen med den unge.</a:t>
            </a:r>
          </a:p>
          <a:p>
            <a:pPr marL="1066800" lvl="1" indent="-609600" algn="l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da-DK" sz="2200" dirty="0">
                <a:solidFill>
                  <a:schemeClr val="tx1"/>
                </a:solidFill>
                <a:latin typeface="Trebuchet MS" pitchFamily="34" charset="0"/>
              </a:rPr>
              <a:t>Ansvaret for tilværelsen ligger hos den unge ikke hos mentor, samfundet mv.</a:t>
            </a:r>
          </a:p>
          <a:p>
            <a:pPr marL="1066800" lvl="1" indent="-609600" algn="l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da-DK" sz="2200" dirty="0">
                <a:solidFill>
                  <a:schemeClr val="tx1"/>
                </a:solidFill>
                <a:latin typeface="Trebuchet MS" pitchFamily="34" charset="0"/>
              </a:rPr>
              <a:t>Målet er entydigt – integration via beskæftigelse eller uddannelse, styrk beskyttelsesfaktorer og stjæl så meget fritid som overhovedet muligt fra den unges engagement i disse miljøer.</a:t>
            </a:r>
          </a:p>
          <a:p>
            <a:pPr marL="1066800" lvl="1" indent="-609600" algn="l" eaLnBrk="1" hangingPunct="1">
              <a:lnSpc>
                <a:spcPct val="90000"/>
              </a:lnSpc>
              <a:defRPr/>
            </a:pPr>
            <a:endParaRPr lang="da-DK" sz="2200" dirty="0">
              <a:solidFill>
                <a:schemeClr val="tx1"/>
              </a:solidFill>
              <a:latin typeface="Gill Sans MT" pitchFamily="34" charset="0"/>
            </a:endParaRPr>
          </a:p>
          <a:p>
            <a:pPr marL="1066800" lvl="1" indent="-609600" algn="l" eaLnBrk="1" hangingPunct="1">
              <a:lnSpc>
                <a:spcPct val="90000"/>
              </a:lnSpc>
              <a:defRPr/>
            </a:pPr>
            <a:endParaRPr lang="da-DK" sz="2200" dirty="0">
              <a:solidFill>
                <a:schemeClr val="tx1"/>
              </a:solidFill>
              <a:latin typeface="Gill Sans MT" pitchFamily="34" charset="0"/>
            </a:endParaRPr>
          </a:p>
          <a:p>
            <a:pPr marL="1066800" lvl="1" indent="-609600" algn="l" eaLnBrk="1" hangingPunct="1">
              <a:lnSpc>
                <a:spcPct val="90000"/>
              </a:lnSpc>
              <a:defRPr/>
            </a:pPr>
            <a:endParaRPr lang="da-DK" sz="2200" dirty="0">
              <a:solidFill>
                <a:schemeClr val="tx1"/>
              </a:solidFill>
              <a:latin typeface="Gill Sans MT" pitchFamily="34" charset="0"/>
            </a:endParaRPr>
          </a:p>
          <a:p>
            <a:pPr marL="341313" indent="-341313" algn="l">
              <a:spcBef>
                <a:spcPts val="500"/>
              </a:spcBef>
              <a:buFont typeface="Verdana" pitchFamily="34" charset="0"/>
              <a:buChar char="•"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da-DK" sz="20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marL="341313" indent="-341313" algn="l">
              <a:spcBef>
                <a:spcPts val="500"/>
              </a:spcBef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da-DK" sz="20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marL="1066800" lvl="1" indent="-609600" algn="l" eaLnBrk="1" hangingPunct="1">
              <a:lnSpc>
                <a:spcPct val="90000"/>
              </a:lnSpc>
              <a:buFontTx/>
              <a:buChar char="•"/>
              <a:defRPr/>
            </a:pPr>
            <a:endParaRPr lang="da-DK" sz="1800" dirty="0">
              <a:latin typeface="Gill Sans MT" pitchFamily="34" charset="0"/>
            </a:endParaRPr>
          </a:p>
          <a:p>
            <a:pPr marL="609600" indent="-609600" algn="l" eaLnBrk="1" hangingPunct="1">
              <a:lnSpc>
                <a:spcPct val="90000"/>
              </a:lnSpc>
              <a:buFontTx/>
              <a:buChar char="•"/>
              <a:defRPr/>
            </a:pPr>
            <a:endParaRPr lang="da-DK" sz="2200" dirty="0">
              <a:latin typeface="Gill Sans MT" pitchFamily="34" charset="0"/>
            </a:endParaRPr>
          </a:p>
          <a:p>
            <a:pPr marL="609600" indent="-609600" algn="l" eaLnBrk="1" hangingPunct="1">
              <a:lnSpc>
                <a:spcPct val="90000"/>
              </a:lnSpc>
              <a:buFontTx/>
              <a:buChar char="•"/>
              <a:defRPr/>
            </a:pPr>
            <a:endParaRPr lang="da-DK" sz="2200" dirty="0">
              <a:latin typeface="Gill Sans MT" pitchFamily="34" charset="0"/>
            </a:endParaRPr>
          </a:p>
          <a:p>
            <a:pPr marL="609600" indent="-609600" algn="l" eaLnBrk="1" hangingPunct="1">
              <a:lnSpc>
                <a:spcPct val="90000"/>
              </a:lnSpc>
              <a:buFontTx/>
              <a:buChar char="•"/>
              <a:defRPr/>
            </a:pPr>
            <a:endParaRPr lang="da-DK" sz="2200" dirty="0">
              <a:latin typeface="Gill Sans MT" pitchFamily="34" charset="0"/>
            </a:endParaRPr>
          </a:p>
          <a:p>
            <a:pPr marL="609600" indent="-609600" algn="l" eaLnBrk="1" hangingPunct="1">
              <a:lnSpc>
                <a:spcPct val="90000"/>
              </a:lnSpc>
              <a:buFontTx/>
              <a:buChar char="•"/>
              <a:defRPr/>
            </a:pPr>
            <a:endParaRPr lang="da-DK" sz="2400" dirty="0">
              <a:latin typeface="Gill Sans MT" pitchFamily="34" charset="0"/>
            </a:endParaRPr>
          </a:p>
        </p:txBody>
      </p:sp>
      <p:pic>
        <p:nvPicPr>
          <p:cNvPr id="4100" name="Picture 4" descr="web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571500" y="2000250"/>
            <a:ext cx="7772400" cy="1470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968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539750" y="2160588"/>
            <a:ext cx="8604250" cy="440338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a-D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Hvem skal du ringe til: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da-DK" sz="2400" dirty="0">
              <a:solidFill>
                <a:srgbClr val="99CC00"/>
              </a:solidFill>
              <a:latin typeface="Trebuchet MS" pitchFamily="34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a-DK" sz="2400" dirty="0">
                <a:solidFill>
                  <a:srgbClr val="99CC00"/>
                </a:solidFill>
                <a:latin typeface="Trebuchet MS" pitchFamily="34" charset="0"/>
              </a:rPr>
              <a:t>Når du har kendskab til en ung der bekymrer eller er del af et </a:t>
            </a:r>
            <a:r>
              <a:rPr lang="da-DK" sz="2400" dirty="0">
                <a:solidFill>
                  <a:srgbClr val="000000"/>
                </a:solidFill>
                <a:latin typeface="Trebuchet MS" pitchFamily="34" charset="0"/>
              </a:rPr>
              <a:t>risikomiljø?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a-DK" sz="2400" b="1" dirty="0">
                <a:solidFill>
                  <a:srgbClr val="000000"/>
                </a:solidFill>
                <a:latin typeface="Trebuchet MS" pitchFamily="34" charset="0"/>
              </a:rPr>
              <a:t>Udenfor København </a:t>
            </a:r>
            <a:r>
              <a:rPr lang="da-DK" sz="2400" b="1" u="sng" dirty="0">
                <a:solidFill>
                  <a:srgbClr val="000000"/>
                </a:solidFill>
                <a:latin typeface="Trebuchet MS" pitchFamily="34" charset="0"/>
              </a:rPr>
              <a:t>RING 4174 9090   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da-DK" sz="2400" dirty="0">
              <a:solidFill>
                <a:srgbClr val="000000"/>
              </a:solidFill>
              <a:latin typeface="Trebuchet MS" pitchFamily="34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a-DK" sz="2400" b="1" dirty="0">
                <a:solidFill>
                  <a:srgbClr val="000000"/>
                </a:solidFill>
                <a:latin typeface="Trebuchet MS" pitchFamily="34" charset="0"/>
              </a:rPr>
              <a:t>I København RING til </a:t>
            </a:r>
            <a:r>
              <a:rPr lang="da-DK" sz="2400" b="1" u="sng" dirty="0">
                <a:solidFill>
                  <a:srgbClr val="000000"/>
                </a:solidFill>
                <a:latin typeface="Trebuchet MS" pitchFamily="34" charset="0"/>
              </a:rPr>
              <a:t>VINK 3317 2929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da-DK" sz="2400" dirty="0">
              <a:solidFill>
                <a:srgbClr val="000000"/>
              </a:solidFill>
              <a:latin typeface="Trebuchet MS" pitchFamily="34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a-DK" sz="2400" dirty="0">
                <a:solidFill>
                  <a:srgbClr val="99CC00"/>
                </a:solidFill>
                <a:latin typeface="Trebuchet MS" pitchFamily="34" charset="0"/>
              </a:rPr>
              <a:t>Ved kendskab til ulovlige </a:t>
            </a:r>
            <a:r>
              <a:rPr lang="da-DK" sz="2400" dirty="0">
                <a:solidFill>
                  <a:srgbClr val="000000"/>
                </a:solidFill>
                <a:latin typeface="Trebuchet MS" pitchFamily="34" charset="0"/>
              </a:rPr>
              <a:t>handlinger</a:t>
            </a:r>
            <a:r>
              <a:rPr lang="da-DK" sz="2400" dirty="0">
                <a:solidFill>
                  <a:srgbClr val="99CC00"/>
                </a:solidFill>
                <a:latin typeface="Trebuchet MS" pitchFamily="34" charset="0"/>
              </a:rPr>
              <a:t> og aktionsformer?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a-DK" sz="2400" b="1" u="sng" dirty="0">
                <a:solidFill>
                  <a:schemeClr val="tx1"/>
                </a:solidFill>
                <a:latin typeface="Trebuchet MS" pitchFamily="34" charset="0"/>
              </a:rPr>
              <a:t>RING til politiet 114 </a:t>
            </a:r>
            <a:r>
              <a:rPr lang="da-DK" sz="2400" b="1" u="sng">
                <a:solidFill>
                  <a:schemeClr val="tx1"/>
                </a:solidFill>
                <a:latin typeface="Trebuchet MS" pitchFamily="34" charset="0"/>
              </a:rPr>
              <a:t>eller 112 </a:t>
            </a:r>
            <a:endParaRPr lang="da-DK" sz="2400" b="1" u="sng" dirty="0">
              <a:solidFill>
                <a:schemeClr val="tx1"/>
              </a:solidFill>
              <a:latin typeface="Trebuchet MS" pitchFamily="34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a-DK" sz="4000" dirty="0">
                <a:solidFill>
                  <a:srgbClr val="99CC00"/>
                </a:solidFill>
                <a:latin typeface="Trebuchet MS" pitchFamily="34" charset="0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1913" y="3860800"/>
            <a:ext cx="5832475" cy="6477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a-DK" sz="3200" dirty="0">
                <a:solidFill>
                  <a:srgbClr val="92D050"/>
                </a:solidFill>
                <a:latin typeface="Gill Sans MT" pitchFamily="34" charset="0"/>
              </a:rPr>
              <a:t>Flere spørgsmål til VINK?</a:t>
            </a:r>
            <a:br>
              <a:rPr lang="da-DK" sz="3200" dirty="0">
                <a:solidFill>
                  <a:srgbClr val="92D050"/>
                </a:solidFill>
                <a:latin typeface="Gill Sans MT" pitchFamily="34" charset="0"/>
              </a:rPr>
            </a:br>
            <a:r>
              <a:rPr lang="da-DK" sz="2800" dirty="0">
                <a:solidFill>
                  <a:srgbClr val="92D050"/>
                </a:solidFill>
                <a:latin typeface="Gill Sans MT" pitchFamily="34" charset="0"/>
              </a:rPr>
              <a:t/>
            </a:r>
            <a:br>
              <a:rPr lang="da-DK" sz="2800" dirty="0">
                <a:solidFill>
                  <a:srgbClr val="92D050"/>
                </a:solidFill>
                <a:latin typeface="Gill Sans MT" pitchFamily="34" charset="0"/>
              </a:rPr>
            </a:br>
            <a:r>
              <a:rPr lang="da-DK" sz="2800" dirty="0" err="1">
                <a:solidFill>
                  <a:srgbClr val="92D050"/>
                </a:solidFill>
                <a:latin typeface="Gill Sans MT" pitchFamily="34" charset="0"/>
              </a:rPr>
              <a:t>Tlf</a:t>
            </a:r>
            <a:r>
              <a:rPr lang="da-DK" sz="2800" dirty="0">
                <a:solidFill>
                  <a:srgbClr val="92D050"/>
                </a:solidFill>
                <a:latin typeface="Gill Sans MT" pitchFamily="34" charset="0"/>
              </a:rPr>
              <a:t>: 33172929</a:t>
            </a:r>
            <a:br>
              <a:rPr lang="da-DK" sz="2800" dirty="0">
                <a:solidFill>
                  <a:srgbClr val="92D050"/>
                </a:solidFill>
                <a:latin typeface="Gill Sans MT" pitchFamily="34" charset="0"/>
              </a:rPr>
            </a:br>
            <a:r>
              <a:rPr lang="da-DK" sz="2800" dirty="0">
                <a:solidFill>
                  <a:srgbClr val="92D050"/>
                </a:solidFill>
                <a:latin typeface="Gill Sans MT" pitchFamily="34" charset="0"/>
              </a:rPr>
              <a:t>Mobil: 23239641</a:t>
            </a:r>
            <a:br>
              <a:rPr lang="da-DK" sz="2800" dirty="0">
                <a:solidFill>
                  <a:srgbClr val="92D050"/>
                </a:solidFill>
                <a:latin typeface="Gill Sans MT" pitchFamily="34" charset="0"/>
              </a:rPr>
            </a:br>
            <a:r>
              <a:rPr lang="da-DK" sz="2800" dirty="0" err="1">
                <a:solidFill>
                  <a:srgbClr val="92D050"/>
                </a:solidFill>
                <a:latin typeface="Gill Sans MT" pitchFamily="34" charset="0"/>
              </a:rPr>
              <a:t>Email</a:t>
            </a:r>
            <a:r>
              <a:rPr lang="da-DK" sz="2800" dirty="0">
                <a:solidFill>
                  <a:srgbClr val="92D050"/>
                </a:solidFill>
                <a:latin typeface="Gill Sans MT" pitchFamily="34" charset="0"/>
              </a:rPr>
              <a:t>: </a:t>
            </a:r>
            <a:r>
              <a:rPr lang="da-DK" sz="2800" dirty="0">
                <a:solidFill>
                  <a:srgbClr val="92D050"/>
                </a:solidFill>
                <a:latin typeface="Gill Sans MT" pitchFamily="34" charset="0"/>
                <a:hlinkClick r:id="rId3"/>
              </a:rPr>
              <a:t>zq0m@bif.kk.dk</a:t>
            </a:r>
            <a:r>
              <a:rPr lang="da-DK" sz="2800" dirty="0">
                <a:solidFill>
                  <a:srgbClr val="92D050"/>
                </a:solidFill>
                <a:latin typeface="Gill Sans MT" pitchFamily="34" charset="0"/>
              </a:rPr>
              <a:t/>
            </a:r>
            <a:br>
              <a:rPr lang="da-DK" sz="2800" dirty="0">
                <a:solidFill>
                  <a:srgbClr val="92D050"/>
                </a:solidFill>
                <a:latin typeface="Gill Sans MT" pitchFamily="34" charset="0"/>
              </a:rPr>
            </a:br>
            <a:r>
              <a:rPr lang="da-DK" sz="2800" dirty="0">
                <a:solidFill>
                  <a:srgbClr val="92D050"/>
                </a:solidFill>
                <a:latin typeface="Gill Sans MT" pitchFamily="34" charset="0"/>
              </a:rPr>
              <a:t>Hjemmeside: </a:t>
            </a:r>
            <a:r>
              <a:rPr lang="da-DK" sz="2800" dirty="0" err="1">
                <a:solidFill>
                  <a:srgbClr val="92D050"/>
                </a:solidFill>
                <a:latin typeface="Gill Sans MT" pitchFamily="34" charset="0"/>
                <a:hlinkClick r:id="rId4"/>
              </a:rPr>
              <a:t>www.kk.dk/vink</a:t>
            </a:r>
            <a:r>
              <a:rPr lang="da-DK" sz="2800" dirty="0">
                <a:solidFill>
                  <a:srgbClr val="92D050"/>
                </a:solidFill>
                <a:latin typeface="Gill Sans MT" pitchFamily="34" charset="0"/>
              </a:rPr>
              <a:t> </a:t>
            </a:r>
          </a:p>
        </p:txBody>
      </p:sp>
      <p:pic>
        <p:nvPicPr>
          <p:cNvPr id="26627" name="Picture 4" descr="webbann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1475656" y="1700808"/>
            <a:ext cx="6480720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a-DK" sz="4000" dirty="0">
                <a:solidFill>
                  <a:srgbClr val="99CC00"/>
                </a:solidFill>
                <a:latin typeface="Trebuchet MS" pitchFamily="34" charset="0"/>
              </a:rPr>
              <a:t>Hvad er VINK </a:t>
            </a: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395536" y="2652712"/>
            <a:ext cx="7991475" cy="4205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609600" indent="-608013">
              <a:lnSpc>
                <a:spcPct val="80000"/>
              </a:lnSpc>
              <a:spcBef>
                <a:spcPts val="200"/>
              </a:spcBef>
              <a:buClrTx/>
              <a:buFontTx/>
              <a:buNone/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</a:pPr>
            <a:endParaRPr lang="da-DK" sz="800" dirty="0">
              <a:solidFill>
                <a:srgbClr val="000000"/>
              </a:solidFill>
              <a:latin typeface="Gill Sans MT" pitchFamily="34" charset="0"/>
            </a:endParaRPr>
          </a:p>
          <a:p>
            <a:pPr marL="609600" indent="-608013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</a:pPr>
            <a:endParaRPr lang="da-DK" sz="2800" dirty="0">
              <a:solidFill>
                <a:srgbClr val="000000"/>
              </a:solidFill>
              <a:latin typeface="Gill Sans MT" pitchFamily="34" charset="0"/>
            </a:endParaRPr>
          </a:p>
          <a:p>
            <a:pPr marL="609600" indent="-608013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</a:pPr>
            <a:endParaRPr lang="da-DK" sz="2800" dirty="0">
              <a:solidFill>
                <a:srgbClr val="000000"/>
              </a:solidFill>
              <a:latin typeface="Gill Sans MT" pitchFamily="34" charset="0"/>
            </a:endParaRPr>
          </a:p>
          <a:p>
            <a:pPr marL="609600" indent="-608013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</a:pPr>
            <a:endParaRPr lang="da-DK" sz="2800" dirty="0">
              <a:solidFill>
                <a:srgbClr val="000000"/>
              </a:solidFill>
              <a:latin typeface="Gill Sans MT" pitchFamily="34" charset="0"/>
            </a:endParaRPr>
          </a:p>
          <a:p>
            <a:pPr marL="609600" indent="-608013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</a:pPr>
            <a:endParaRPr lang="da-DK" sz="2800" dirty="0">
              <a:solidFill>
                <a:srgbClr val="000000"/>
              </a:solidFill>
              <a:latin typeface="Gill Sans MT" pitchFamily="34" charset="0"/>
            </a:endParaRPr>
          </a:p>
          <a:p>
            <a:pPr marL="609600" indent="-608013">
              <a:lnSpc>
                <a:spcPct val="80000"/>
              </a:lnSpc>
              <a:spcBef>
                <a:spcPts val="225"/>
              </a:spcBef>
              <a:buClrTx/>
              <a:buFontTx/>
              <a:buNone/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</a:pPr>
            <a:endParaRPr lang="da-DK" sz="900" dirty="0">
              <a:solidFill>
                <a:srgbClr val="000000"/>
              </a:solidFill>
              <a:latin typeface="Gill Sans MT" pitchFamily="34" charset="0"/>
            </a:endParaRPr>
          </a:p>
          <a:p>
            <a:pPr marL="609600" indent="-608013">
              <a:lnSpc>
                <a:spcPct val="80000"/>
              </a:lnSpc>
              <a:spcBef>
                <a:spcPts val="225"/>
              </a:spcBef>
              <a:buClrTx/>
              <a:buFontTx/>
              <a:buNone/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</a:pPr>
            <a:r>
              <a:rPr lang="da-DK" sz="900" dirty="0">
                <a:solidFill>
                  <a:srgbClr val="000000"/>
                </a:solidFill>
                <a:latin typeface="Gill Sans MT" pitchFamily="34" charset="0"/>
              </a:rPr>
              <a:t>	</a:t>
            </a:r>
          </a:p>
          <a:p>
            <a:pPr marL="609600" indent="-608013">
              <a:lnSpc>
                <a:spcPct val="80000"/>
              </a:lnSpc>
              <a:spcBef>
                <a:spcPts val="225"/>
              </a:spcBef>
              <a:buClrTx/>
              <a:buFontTx/>
              <a:buNone/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</a:pPr>
            <a:endParaRPr lang="da-DK" sz="9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968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Tekstboks 4"/>
          <p:cNvSpPr txBox="1"/>
          <p:nvPr/>
        </p:nvSpPr>
        <p:spPr>
          <a:xfrm>
            <a:off x="0" y="2564904"/>
            <a:ext cx="8964488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da-DK" sz="2400" dirty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da-DK" sz="2200" dirty="0">
                <a:solidFill>
                  <a:schemeClr val="tx1"/>
                </a:solidFill>
                <a:latin typeface="Trebuchet MS" pitchFamily="34" charset="0"/>
              </a:rPr>
              <a:t>En </a:t>
            </a:r>
            <a:r>
              <a:rPr lang="da-DK" sz="2200" dirty="0" err="1">
                <a:solidFill>
                  <a:schemeClr val="tx1"/>
                </a:solidFill>
                <a:latin typeface="Trebuchet MS" pitchFamily="34" charset="0"/>
              </a:rPr>
              <a:t>videns-</a:t>
            </a:r>
            <a:r>
              <a:rPr lang="da-DK" sz="2200" dirty="0">
                <a:solidFill>
                  <a:schemeClr val="tx1"/>
                </a:solidFill>
                <a:latin typeface="Trebuchet MS" pitchFamily="34" charset="0"/>
              </a:rPr>
              <a:t> og rådgivningsenhed for personale med ungekontakt </a:t>
            </a:r>
          </a:p>
          <a:p>
            <a:r>
              <a:rPr lang="da-DK" sz="2200" dirty="0">
                <a:solidFill>
                  <a:schemeClr val="tx1"/>
                </a:solidFill>
                <a:latin typeface="Trebuchet MS" pitchFamily="34" charset="0"/>
              </a:rPr>
              <a:t>  i København. </a:t>
            </a:r>
            <a:br>
              <a:rPr lang="da-DK" sz="2200" dirty="0">
                <a:solidFill>
                  <a:schemeClr val="tx1"/>
                </a:solidFill>
                <a:latin typeface="Trebuchet MS" pitchFamily="34" charset="0"/>
              </a:rPr>
            </a:br>
            <a:endParaRPr lang="da-DK" sz="2200" dirty="0">
              <a:solidFill>
                <a:schemeClr val="tx1"/>
              </a:solidFill>
              <a:latin typeface="Trebuchet MS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da-DK" sz="2200" dirty="0">
                <a:solidFill>
                  <a:schemeClr val="tx1"/>
                </a:solidFill>
                <a:latin typeface="Trebuchet MS" pitchFamily="34" charset="0"/>
              </a:rPr>
              <a:t> Styrker kontakt og dialog med udsatte unge, der er tiltrukket af ekstreme religiøse eller politiske fællesskaber eller idéer.</a:t>
            </a:r>
            <a:br>
              <a:rPr lang="da-DK" sz="2200" dirty="0">
                <a:solidFill>
                  <a:schemeClr val="tx1"/>
                </a:solidFill>
                <a:latin typeface="Trebuchet MS" pitchFamily="34" charset="0"/>
              </a:rPr>
            </a:br>
            <a:endParaRPr lang="da-DK" sz="2200" dirty="0">
              <a:solidFill>
                <a:schemeClr val="tx1"/>
              </a:solidFill>
              <a:latin typeface="Trebuchet MS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da-DK" sz="2200" dirty="0">
                <a:solidFill>
                  <a:schemeClr val="tx1"/>
                </a:solidFill>
                <a:latin typeface="Trebuchet MS" pitchFamily="34" charset="0"/>
              </a:rPr>
              <a:t> Del af SSP samarbejdet.</a:t>
            </a:r>
            <a:br>
              <a:rPr lang="da-DK" sz="2200" dirty="0">
                <a:solidFill>
                  <a:schemeClr val="tx1"/>
                </a:solidFill>
                <a:latin typeface="Trebuchet MS" pitchFamily="34" charset="0"/>
              </a:rPr>
            </a:br>
            <a:endParaRPr lang="da-DK" sz="2200" dirty="0">
              <a:solidFill>
                <a:schemeClr val="tx1"/>
              </a:solidFill>
              <a:latin typeface="Trebuchet MS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da-DK" sz="2200" dirty="0">
                <a:solidFill>
                  <a:schemeClr val="tx1"/>
                </a:solidFill>
                <a:latin typeface="Trebuchet MS" pitchFamily="34" charset="0"/>
              </a:rPr>
              <a:t> Radikaliseringsberedskab med SSP og DKS.</a:t>
            </a:r>
            <a:br>
              <a:rPr lang="da-DK" sz="2200" dirty="0">
                <a:solidFill>
                  <a:schemeClr val="tx1"/>
                </a:solidFill>
                <a:latin typeface="Trebuchet MS" pitchFamily="34" charset="0"/>
              </a:rPr>
            </a:br>
            <a:endParaRPr lang="da-DK" sz="2200" dirty="0">
              <a:solidFill>
                <a:schemeClr val="tx1"/>
              </a:solidFill>
              <a:latin typeface="Trebuchet MS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da-DK" sz="2200" dirty="0">
                <a:solidFill>
                  <a:schemeClr val="tx1"/>
                </a:solidFill>
                <a:latin typeface="Trebuchet MS" pitchFamily="34" charset="0"/>
              </a:rPr>
              <a:t> Fokuserer på forebyggelse af alle former for radikalisering.</a:t>
            </a:r>
          </a:p>
          <a:p>
            <a:endParaRPr lang="da-DK" dirty="0">
              <a:solidFill>
                <a:schemeClr val="tx1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9" name="Picture 13" descr="http://subsite.kk.dk/sitecore/content/Subsites/Vink/SubsiteFrontpage/BaggrundenForVINK/~/media/44DACB55E6F64784A5F49C26F583A6D6.ash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708920"/>
            <a:ext cx="4500594" cy="3282651"/>
          </a:xfrm>
          <a:prstGeom prst="rect">
            <a:avLst/>
          </a:prstGeom>
          <a:noFill/>
        </p:spPr>
      </p:pic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643508" y="1133821"/>
            <a:ext cx="7772400" cy="1470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da-DK">
              <a:latin typeface="Trebuchet MS" pitchFamily="34" charset="0"/>
            </a:endParaRP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429166" y="2205381"/>
            <a:ext cx="8099425" cy="3167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812800" indent="-796925" algn="ctr">
              <a:spcBef>
                <a:spcPts val="225"/>
              </a:spcBef>
              <a:buClrTx/>
              <a:buFontTx/>
              <a:buNone/>
              <a:tabLst>
                <a:tab pos="812800" algn="l"/>
                <a:tab pos="1260475" algn="l"/>
                <a:tab pos="1709738" algn="l"/>
                <a:tab pos="2159000" algn="l"/>
                <a:tab pos="2608263" algn="l"/>
                <a:tab pos="3057525" algn="l"/>
                <a:tab pos="3506788" algn="l"/>
                <a:tab pos="3956050" algn="l"/>
                <a:tab pos="4405313" algn="l"/>
                <a:tab pos="4854575" algn="l"/>
                <a:tab pos="5303838" algn="l"/>
                <a:tab pos="5753100" algn="l"/>
                <a:tab pos="6202363" algn="l"/>
                <a:tab pos="6651625" algn="l"/>
                <a:tab pos="7100888" algn="l"/>
                <a:tab pos="7550150" algn="l"/>
                <a:tab pos="7999413" algn="l"/>
                <a:tab pos="8448675" algn="l"/>
                <a:tab pos="8897938" algn="l"/>
                <a:tab pos="9347200" algn="l"/>
                <a:tab pos="9796463" algn="l"/>
              </a:tabLst>
            </a:pPr>
            <a:r>
              <a:rPr lang="da-DK" sz="900" b="1" dirty="0">
                <a:solidFill>
                  <a:srgbClr val="000000"/>
                </a:solidFill>
                <a:latin typeface="Trebuchet MS" pitchFamily="34" charset="0"/>
              </a:rPr>
              <a:t> </a:t>
            </a:r>
          </a:p>
          <a:p>
            <a:pPr marL="812800" indent="-796925">
              <a:lnSpc>
                <a:spcPct val="150000"/>
              </a:lnSpc>
              <a:spcBef>
                <a:spcPts val="225"/>
              </a:spcBef>
              <a:buClrTx/>
              <a:buFontTx/>
              <a:buNone/>
              <a:tabLst>
                <a:tab pos="812800" algn="l"/>
                <a:tab pos="1260475" algn="l"/>
                <a:tab pos="1709738" algn="l"/>
                <a:tab pos="2159000" algn="l"/>
                <a:tab pos="2608263" algn="l"/>
                <a:tab pos="3057525" algn="l"/>
                <a:tab pos="3506788" algn="l"/>
                <a:tab pos="3956050" algn="l"/>
                <a:tab pos="4405313" algn="l"/>
                <a:tab pos="4854575" algn="l"/>
                <a:tab pos="5303838" algn="l"/>
                <a:tab pos="5753100" algn="l"/>
                <a:tab pos="6202363" algn="l"/>
                <a:tab pos="6651625" algn="l"/>
                <a:tab pos="7100888" algn="l"/>
                <a:tab pos="7550150" algn="l"/>
                <a:tab pos="7999413" algn="l"/>
                <a:tab pos="8448675" algn="l"/>
                <a:tab pos="8897938" algn="l"/>
                <a:tab pos="9347200" algn="l"/>
                <a:tab pos="9796463" algn="l"/>
              </a:tabLst>
            </a:pPr>
            <a:r>
              <a:rPr lang="da-DK" sz="2400" b="1" dirty="0">
                <a:solidFill>
                  <a:srgbClr val="000000"/>
                </a:solidFill>
                <a:latin typeface="Trebuchet MS" pitchFamily="34" charset="0"/>
              </a:rPr>
              <a:t>        </a:t>
            </a:r>
            <a:endParaRPr lang="da-DK" sz="1400" b="1" dirty="0">
              <a:solidFill>
                <a:srgbClr val="000000"/>
              </a:solidFill>
              <a:latin typeface="Trebuchet MS" pitchFamily="34" charset="0"/>
            </a:endParaRPr>
          </a:p>
          <a:p>
            <a:pPr marL="812800" indent="-796925">
              <a:lnSpc>
                <a:spcPct val="150000"/>
              </a:lnSpc>
              <a:spcBef>
                <a:spcPts val="225"/>
              </a:spcBef>
              <a:buClrTx/>
              <a:tabLst>
                <a:tab pos="812800" algn="l"/>
                <a:tab pos="1260475" algn="l"/>
                <a:tab pos="1709738" algn="l"/>
                <a:tab pos="2159000" algn="l"/>
                <a:tab pos="2608263" algn="l"/>
                <a:tab pos="3057525" algn="l"/>
                <a:tab pos="3506788" algn="l"/>
                <a:tab pos="3956050" algn="l"/>
                <a:tab pos="4405313" algn="l"/>
                <a:tab pos="4854575" algn="l"/>
                <a:tab pos="5303838" algn="l"/>
                <a:tab pos="5753100" algn="l"/>
                <a:tab pos="6202363" algn="l"/>
                <a:tab pos="6651625" algn="l"/>
                <a:tab pos="7100888" algn="l"/>
                <a:tab pos="7550150" algn="l"/>
                <a:tab pos="7999413" algn="l"/>
                <a:tab pos="8448675" algn="l"/>
                <a:tab pos="8897938" algn="l"/>
                <a:tab pos="9347200" algn="l"/>
                <a:tab pos="9796463" algn="l"/>
              </a:tabLst>
            </a:pPr>
            <a:endParaRPr lang="da-DK" sz="1400" b="1" dirty="0">
              <a:solidFill>
                <a:srgbClr val="000000"/>
              </a:solidFill>
              <a:latin typeface="Trebuchet MS" pitchFamily="34" charset="0"/>
            </a:endParaRPr>
          </a:p>
          <a:p>
            <a:pPr marL="812800" indent="-796925">
              <a:lnSpc>
                <a:spcPct val="150000"/>
              </a:lnSpc>
              <a:spcBef>
                <a:spcPts val="225"/>
              </a:spcBef>
              <a:buClrTx/>
              <a:tabLst>
                <a:tab pos="812800" algn="l"/>
                <a:tab pos="1260475" algn="l"/>
                <a:tab pos="1709738" algn="l"/>
                <a:tab pos="2159000" algn="l"/>
                <a:tab pos="2608263" algn="l"/>
                <a:tab pos="3057525" algn="l"/>
                <a:tab pos="3506788" algn="l"/>
                <a:tab pos="3956050" algn="l"/>
                <a:tab pos="4405313" algn="l"/>
                <a:tab pos="4854575" algn="l"/>
                <a:tab pos="5303838" algn="l"/>
                <a:tab pos="5753100" algn="l"/>
                <a:tab pos="6202363" algn="l"/>
                <a:tab pos="6651625" algn="l"/>
                <a:tab pos="7100888" algn="l"/>
                <a:tab pos="7550150" algn="l"/>
                <a:tab pos="7999413" algn="l"/>
                <a:tab pos="8448675" algn="l"/>
                <a:tab pos="8897938" algn="l"/>
                <a:tab pos="9347200" algn="l"/>
                <a:tab pos="9796463" algn="l"/>
              </a:tabLst>
            </a:pPr>
            <a:r>
              <a:rPr lang="da-DK" sz="1400" b="1" dirty="0">
                <a:solidFill>
                  <a:srgbClr val="000000"/>
                </a:solidFill>
                <a:latin typeface="Trebuchet MS" pitchFamily="34" charset="0"/>
              </a:rPr>
              <a:t> </a:t>
            </a:r>
          </a:p>
          <a:p>
            <a:pPr marL="812800" indent="-796925">
              <a:lnSpc>
                <a:spcPct val="150000"/>
              </a:lnSpc>
              <a:spcBef>
                <a:spcPts val="225"/>
              </a:spcBef>
              <a:buClrTx/>
              <a:buFontTx/>
              <a:buNone/>
              <a:tabLst>
                <a:tab pos="812800" algn="l"/>
                <a:tab pos="1260475" algn="l"/>
                <a:tab pos="1709738" algn="l"/>
                <a:tab pos="2159000" algn="l"/>
                <a:tab pos="2608263" algn="l"/>
                <a:tab pos="3057525" algn="l"/>
                <a:tab pos="3506788" algn="l"/>
                <a:tab pos="3956050" algn="l"/>
                <a:tab pos="4405313" algn="l"/>
                <a:tab pos="4854575" algn="l"/>
                <a:tab pos="5303838" algn="l"/>
                <a:tab pos="5753100" algn="l"/>
                <a:tab pos="6202363" algn="l"/>
                <a:tab pos="6651625" algn="l"/>
                <a:tab pos="7100888" algn="l"/>
                <a:tab pos="7550150" algn="l"/>
                <a:tab pos="7999413" algn="l"/>
                <a:tab pos="8448675" algn="l"/>
                <a:tab pos="8897938" algn="l"/>
                <a:tab pos="9347200" algn="l"/>
                <a:tab pos="9796463" algn="l"/>
              </a:tabLst>
            </a:pPr>
            <a:endParaRPr lang="da-DK" sz="2400" b="1" dirty="0">
              <a:solidFill>
                <a:srgbClr val="000000"/>
              </a:solidFill>
              <a:latin typeface="Trebuchet MS" pitchFamily="34" charset="0"/>
            </a:endParaRPr>
          </a:p>
          <a:p>
            <a:pPr marL="812800" indent="-796925">
              <a:lnSpc>
                <a:spcPct val="150000"/>
              </a:lnSpc>
              <a:spcBef>
                <a:spcPts val="225"/>
              </a:spcBef>
              <a:buClrTx/>
              <a:buFontTx/>
              <a:buNone/>
              <a:tabLst>
                <a:tab pos="812800" algn="l"/>
                <a:tab pos="1260475" algn="l"/>
                <a:tab pos="1709738" algn="l"/>
                <a:tab pos="2159000" algn="l"/>
                <a:tab pos="2608263" algn="l"/>
                <a:tab pos="3057525" algn="l"/>
                <a:tab pos="3506788" algn="l"/>
                <a:tab pos="3956050" algn="l"/>
                <a:tab pos="4405313" algn="l"/>
                <a:tab pos="4854575" algn="l"/>
                <a:tab pos="5303838" algn="l"/>
                <a:tab pos="5753100" algn="l"/>
                <a:tab pos="6202363" algn="l"/>
                <a:tab pos="6651625" algn="l"/>
                <a:tab pos="7100888" algn="l"/>
                <a:tab pos="7550150" algn="l"/>
                <a:tab pos="7999413" algn="l"/>
                <a:tab pos="8448675" algn="l"/>
                <a:tab pos="8897938" algn="l"/>
                <a:tab pos="9347200" algn="l"/>
                <a:tab pos="9796463" algn="l"/>
              </a:tabLst>
            </a:pPr>
            <a:endParaRPr lang="da-DK" sz="2400" b="1" dirty="0">
              <a:solidFill>
                <a:srgbClr val="000000"/>
              </a:solidFill>
              <a:latin typeface="Trebuchet MS" pitchFamily="34" charset="0"/>
            </a:endParaRPr>
          </a:p>
          <a:p>
            <a:pPr marL="812800" indent="-796925">
              <a:lnSpc>
                <a:spcPct val="150000"/>
              </a:lnSpc>
              <a:spcBef>
                <a:spcPts val="225"/>
              </a:spcBef>
              <a:buClrTx/>
              <a:buFontTx/>
              <a:buNone/>
              <a:tabLst>
                <a:tab pos="812800" algn="l"/>
                <a:tab pos="1260475" algn="l"/>
                <a:tab pos="1709738" algn="l"/>
                <a:tab pos="2159000" algn="l"/>
                <a:tab pos="2608263" algn="l"/>
                <a:tab pos="3057525" algn="l"/>
                <a:tab pos="3506788" algn="l"/>
                <a:tab pos="3956050" algn="l"/>
                <a:tab pos="4405313" algn="l"/>
                <a:tab pos="4854575" algn="l"/>
                <a:tab pos="5303838" algn="l"/>
                <a:tab pos="5753100" algn="l"/>
                <a:tab pos="6202363" algn="l"/>
                <a:tab pos="6651625" algn="l"/>
                <a:tab pos="7100888" algn="l"/>
                <a:tab pos="7550150" algn="l"/>
                <a:tab pos="7999413" algn="l"/>
                <a:tab pos="8448675" algn="l"/>
                <a:tab pos="8897938" algn="l"/>
                <a:tab pos="9347200" algn="l"/>
                <a:tab pos="9796463" algn="l"/>
              </a:tabLst>
            </a:pPr>
            <a:r>
              <a:rPr lang="da-DK" sz="2400" b="1" dirty="0">
                <a:solidFill>
                  <a:srgbClr val="000000"/>
                </a:solidFill>
                <a:latin typeface="Trebuchet MS" pitchFamily="34" charset="0"/>
              </a:rPr>
              <a:t>                                              </a:t>
            </a:r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362373"/>
            <a:ext cx="9144000" cy="1968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539552" y="2276872"/>
            <a:ext cx="8280400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a-DK" sz="2400" dirty="0">
                <a:solidFill>
                  <a:srgbClr val="99CC00"/>
                </a:solidFill>
                <a:latin typeface="Trebuchet MS" pitchFamily="34" charset="0"/>
              </a:rPr>
              <a:t>VINKS ansvarsområder i forebyggelsesarbejdet </a:t>
            </a:r>
          </a:p>
        </p:txBody>
      </p:sp>
      <p:sp>
        <p:nvSpPr>
          <p:cNvPr id="7" name="Ellipse 6"/>
          <p:cNvSpPr/>
          <p:nvPr/>
        </p:nvSpPr>
        <p:spPr bwMode="auto">
          <a:xfrm>
            <a:off x="1907704" y="3786707"/>
            <a:ext cx="3096344" cy="1296144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a-DK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rebuchet MS" pitchFamily="34" charset="0"/>
              <a:cs typeface="Arial Unicode MS" pitchFamily="32" charset="0"/>
            </a:endParaRPr>
          </a:p>
        </p:txBody>
      </p:sp>
      <p:sp>
        <p:nvSpPr>
          <p:cNvPr id="8" name="Ellipse 7"/>
          <p:cNvSpPr/>
          <p:nvPr/>
        </p:nvSpPr>
        <p:spPr bwMode="auto">
          <a:xfrm>
            <a:off x="4788024" y="4074739"/>
            <a:ext cx="2016224" cy="792088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a-DK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rebuchet MS" pitchFamily="34" charset="0"/>
              <a:cs typeface="Arial Unicode MS" pitchFamily="32" charset="0"/>
            </a:endParaRPr>
          </a:p>
        </p:txBody>
      </p:sp>
      <p:sp>
        <p:nvSpPr>
          <p:cNvPr id="9" name="Tekstboks 8"/>
          <p:cNvSpPr txBox="1"/>
          <p:nvPr/>
        </p:nvSpPr>
        <p:spPr>
          <a:xfrm>
            <a:off x="5076056" y="4146747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b="1" dirty="0">
                <a:solidFill>
                  <a:schemeClr val="tx1"/>
                </a:solidFill>
                <a:latin typeface="Trebuchet MS" pitchFamily="34" charset="0"/>
              </a:rPr>
              <a:t>PET</a:t>
            </a:r>
          </a:p>
          <a:p>
            <a:r>
              <a:rPr lang="da-DK" sz="800" b="1" dirty="0">
                <a:solidFill>
                  <a:schemeClr val="tx1"/>
                </a:solidFill>
                <a:latin typeface="Trebuchet MS" pitchFamily="34" charset="0"/>
              </a:rPr>
              <a:t>Rigspolitiet</a:t>
            </a:r>
          </a:p>
          <a:p>
            <a:r>
              <a:rPr lang="da-DK" sz="800" b="1" dirty="0">
                <a:solidFill>
                  <a:schemeClr val="tx1"/>
                </a:solidFill>
                <a:latin typeface="Trebuchet MS" pitchFamily="34" charset="0"/>
              </a:rPr>
              <a:t>Fængselsmyndigheder</a:t>
            </a:r>
          </a:p>
        </p:txBody>
      </p:sp>
      <p:sp>
        <p:nvSpPr>
          <p:cNvPr id="10" name="Tekstboks 9"/>
          <p:cNvSpPr txBox="1"/>
          <p:nvPr/>
        </p:nvSpPr>
        <p:spPr>
          <a:xfrm>
            <a:off x="2411760" y="4002731"/>
            <a:ext cx="12961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 b="1" dirty="0">
                <a:solidFill>
                  <a:schemeClr val="tx1"/>
                </a:solidFill>
                <a:latin typeface="Trebuchet MS" pitchFamily="34" charset="0"/>
              </a:rPr>
              <a:t>Rådgivning</a:t>
            </a:r>
          </a:p>
        </p:txBody>
      </p:sp>
      <p:sp>
        <p:nvSpPr>
          <p:cNvPr id="11" name="Tekstboks 10"/>
          <p:cNvSpPr txBox="1"/>
          <p:nvPr/>
        </p:nvSpPr>
        <p:spPr>
          <a:xfrm>
            <a:off x="2195736" y="4578795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 b="1" dirty="0" err="1">
                <a:solidFill>
                  <a:schemeClr val="tx1"/>
                </a:solidFill>
                <a:latin typeface="Trebuchet MS" pitchFamily="34" charset="0"/>
              </a:rPr>
              <a:t>Vidensdeling</a:t>
            </a:r>
            <a:r>
              <a:rPr lang="da-DK" sz="1000" b="1" dirty="0">
                <a:solidFill>
                  <a:schemeClr val="tx1"/>
                </a:solidFill>
                <a:latin typeface="Trebuchet MS" pitchFamily="34" charset="0"/>
              </a:rPr>
              <a:t> og opkvalificering</a:t>
            </a:r>
          </a:p>
        </p:txBody>
      </p:sp>
      <p:sp>
        <p:nvSpPr>
          <p:cNvPr id="12" name="Tekstboks 11"/>
          <p:cNvSpPr txBox="1"/>
          <p:nvPr/>
        </p:nvSpPr>
        <p:spPr>
          <a:xfrm>
            <a:off x="3707904" y="4074739"/>
            <a:ext cx="13681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b="1" dirty="0">
                <a:solidFill>
                  <a:schemeClr val="tx1"/>
                </a:solidFill>
                <a:latin typeface="Trebuchet MS" pitchFamily="34" charset="0"/>
              </a:rPr>
              <a:t>Hjemmebesøg</a:t>
            </a:r>
          </a:p>
          <a:p>
            <a:r>
              <a:rPr lang="da-DK" sz="800" b="1" dirty="0">
                <a:solidFill>
                  <a:schemeClr val="tx1"/>
                </a:solidFill>
                <a:latin typeface="Trebuchet MS" pitchFamily="34" charset="0"/>
              </a:rPr>
              <a:t>Mentorforløb</a:t>
            </a:r>
          </a:p>
          <a:p>
            <a:r>
              <a:rPr lang="da-DK" sz="800" b="1" dirty="0" err="1">
                <a:solidFill>
                  <a:schemeClr val="tx1"/>
                </a:solidFill>
                <a:latin typeface="Trebuchet MS" pitchFamily="34" charset="0"/>
              </a:rPr>
              <a:t>Forældrecoaching</a:t>
            </a:r>
            <a:endParaRPr lang="da-DK" sz="800" b="1" dirty="0">
              <a:solidFill>
                <a:schemeClr val="tx1"/>
              </a:solidFill>
              <a:latin typeface="Trebuchet MS" pitchFamily="34" charset="0"/>
            </a:endParaRPr>
          </a:p>
          <a:p>
            <a:r>
              <a:rPr lang="da-DK" sz="800" b="1" dirty="0">
                <a:solidFill>
                  <a:schemeClr val="tx1"/>
                </a:solidFill>
                <a:latin typeface="Trebuchet MS" pitchFamily="34" charset="0"/>
              </a:rPr>
              <a:t>Koordinering af interventioner</a:t>
            </a:r>
          </a:p>
          <a:p>
            <a:endParaRPr lang="da-DK" sz="1000" b="1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13" name="Ellipse 12"/>
          <p:cNvSpPr/>
          <p:nvPr/>
        </p:nvSpPr>
        <p:spPr bwMode="auto">
          <a:xfrm>
            <a:off x="6876256" y="4002731"/>
            <a:ext cx="1728192" cy="936104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a-DK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rebuchet MS" pitchFamily="34" charset="0"/>
              <a:cs typeface="Arial Unicode MS" pitchFamily="32" charset="0"/>
            </a:endParaRPr>
          </a:p>
        </p:txBody>
      </p:sp>
      <p:sp>
        <p:nvSpPr>
          <p:cNvPr id="14" name="Tekstboks 13"/>
          <p:cNvSpPr txBox="1"/>
          <p:nvPr/>
        </p:nvSpPr>
        <p:spPr>
          <a:xfrm>
            <a:off x="6876256" y="4365104"/>
            <a:ext cx="17281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1" dirty="0">
                <a:solidFill>
                  <a:srgbClr val="000000"/>
                </a:solidFill>
                <a:latin typeface="Trebuchet MS" pitchFamily="34" charset="0"/>
              </a:rPr>
              <a:t>Radikaliseringsberedskabet</a:t>
            </a:r>
            <a:endParaRPr lang="da-DK" sz="900" b="1" dirty="0">
              <a:latin typeface="Trebuchet MS" pitchFamily="34" charset="0"/>
            </a:endParaRPr>
          </a:p>
        </p:txBody>
      </p:sp>
      <p:sp>
        <p:nvSpPr>
          <p:cNvPr id="15" name="Tekstboks 14"/>
          <p:cNvSpPr txBox="1"/>
          <p:nvPr/>
        </p:nvSpPr>
        <p:spPr>
          <a:xfrm>
            <a:off x="6876256" y="5082851"/>
            <a:ext cx="1656184" cy="24622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da-DK" sz="1000" b="1" dirty="0">
                <a:solidFill>
                  <a:schemeClr val="tx1"/>
                </a:solidFill>
                <a:latin typeface="Trebuchet MS" pitchFamily="34" charset="0"/>
              </a:rPr>
              <a:t>Resocialisering</a:t>
            </a:r>
          </a:p>
        </p:txBody>
      </p:sp>
      <p:sp>
        <p:nvSpPr>
          <p:cNvPr id="16" name="Tekstboks 15"/>
          <p:cNvSpPr txBox="1"/>
          <p:nvPr/>
        </p:nvSpPr>
        <p:spPr>
          <a:xfrm>
            <a:off x="5220072" y="5082851"/>
            <a:ext cx="1368152" cy="24622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da-DK" sz="1000" b="1" dirty="0" err="1">
                <a:solidFill>
                  <a:schemeClr val="tx1"/>
                </a:solidFill>
                <a:latin typeface="Trebuchet MS" pitchFamily="34" charset="0"/>
              </a:rPr>
              <a:t>Deradikalisering</a:t>
            </a:r>
            <a:endParaRPr lang="da-DK" sz="1000" b="1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17" name="Tekstboks 16"/>
          <p:cNvSpPr txBox="1"/>
          <p:nvPr/>
        </p:nvSpPr>
        <p:spPr>
          <a:xfrm>
            <a:off x="3779912" y="5082851"/>
            <a:ext cx="1440160" cy="24622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da-DK" sz="1000" b="1" dirty="0">
                <a:solidFill>
                  <a:schemeClr val="tx1"/>
                </a:solidFill>
                <a:latin typeface="Trebuchet MS" pitchFamily="34" charset="0"/>
              </a:rPr>
              <a:t>Antiradikalisering</a:t>
            </a:r>
          </a:p>
        </p:txBody>
      </p:sp>
      <p:sp>
        <p:nvSpPr>
          <p:cNvPr id="18" name="Tekstboks 17"/>
          <p:cNvSpPr txBox="1"/>
          <p:nvPr/>
        </p:nvSpPr>
        <p:spPr>
          <a:xfrm>
            <a:off x="1763688" y="5082851"/>
            <a:ext cx="1584176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da-DK" sz="1000" b="1" dirty="0">
                <a:solidFill>
                  <a:schemeClr val="tx1"/>
                </a:solidFill>
                <a:latin typeface="Trebuchet MS" pitchFamily="34" charset="0"/>
              </a:rPr>
              <a:t>Tidlig forebyggelse af radikalisering</a:t>
            </a:r>
          </a:p>
        </p:txBody>
      </p:sp>
      <p:sp>
        <p:nvSpPr>
          <p:cNvPr id="19" name="Tekstboks 18"/>
          <p:cNvSpPr txBox="1"/>
          <p:nvPr/>
        </p:nvSpPr>
        <p:spPr>
          <a:xfrm>
            <a:off x="2051720" y="3138635"/>
            <a:ext cx="1224136" cy="24622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da-DK" sz="1000" b="1" dirty="0" err="1">
                <a:solidFill>
                  <a:schemeClr val="tx1"/>
                </a:solidFill>
                <a:latin typeface="Trebuchet MS" pitchFamily="34" charset="0"/>
              </a:rPr>
              <a:t>Prækriminelt</a:t>
            </a:r>
            <a:endParaRPr lang="da-DK" sz="1000" b="1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21" name="Tekstboks 20"/>
          <p:cNvSpPr txBox="1"/>
          <p:nvPr/>
        </p:nvSpPr>
        <p:spPr>
          <a:xfrm>
            <a:off x="5220072" y="3138635"/>
            <a:ext cx="1512168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da-DK" sz="1000" b="1" dirty="0">
                <a:solidFill>
                  <a:schemeClr val="tx1"/>
                </a:solidFill>
                <a:latin typeface="Trebuchet MS" pitchFamily="34" charset="0"/>
              </a:rPr>
              <a:t>Voldelig kriminel radikalisering</a:t>
            </a:r>
          </a:p>
        </p:txBody>
      </p:sp>
      <p:sp>
        <p:nvSpPr>
          <p:cNvPr id="22" name="Tekstboks 21"/>
          <p:cNvSpPr txBox="1"/>
          <p:nvPr/>
        </p:nvSpPr>
        <p:spPr>
          <a:xfrm>
            <a:off x="1115616" y="4146747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 b="1" dirty="0">
                <a:solidFill>
                  <a:schemeClr val="tx1"/>
                </a:solidFill>
                <a:latin typeface="Trebuchet MS" pitchFamily="34" charset="0"/>
              </a:rPr>
              <a:t>Efteruddannelse af frontpersonale</a:t>
            </a:r>
          </a:p>
        </p:txBody>
      </p:sp>
      <p:sp>
        <p:nvSpPr>
          <p:cNvPr id="23" name="Pentagon 22"/>
          <p:cNvSpPr/>
          <p:nvPr/>
        </p:nvSpPr>
        <p:spPr bwMode="auto">
          <a:xfrm>
            <a:off x="1691680" y="5514899"/>
            <a:ext cx="3312368" cy="216024"/>
          </a:xfrm>
          <a:prstGeom prst="homePlat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a-DK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rebuchet MS" pitchFamily="34" charset="0"/>
              <a:cs typeface="Arial Unicode MS" pitchFamily="32" charset="0"/>
            </a:endParaRPr>
          </a:p>
        </p:txBody>
      </p:sp>
      <p:sp>
        <p:nvSpPr>
          <p:cNvPr id="24" name="Pentagon 23"/>
          <p:cNvSpPr/>
          <p:nvPr/>
        </p:nvSpPr>
        <p:spPr bwMode="auto">
          <a:xfrm>
            <a:off x="6876256" y="5586907"/>
            <a:ext cx="1656184" cy="216024"/>
          </a:xfrm>
          <a:prstGeom prst="homePlat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a-DK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rebuchet MS" pitchFamily="34" charset="0"/>
              <a:cs typeface="Arial Unicode MS" pitchFamily="32" charset="0"/>
            </a:endParaRPr>
          </a:p>
        </p:txBody>
      </p:sp>
      <p:sp>
        <p:nvSpPr>
          <p:cNvPr id="25" name="Tekstboks 24"/>
          <p:cNvSpPr txBox="1"/>
          <p:nvPr/>
        </p:nvSpPr>
        <p:spPr>
          <a:xfrm>
            <a:off x="1619672" y="5514899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 b="1" dirty="0">
                <a:solidFill>
                  <a:schemeClr val="tx1"/>
                </a:solidFill>
                <a:latin typeface="Trebuchet MS" pitchFamily="34" charset="0"/>
              </a:rPr>
              <a:t>VINK/ </a:t>
            </a:r>
            <a:r>
              <a:rPr lang="da-DK" sz="1000" b="1" dirty="0">
                <a:solidFill>
                  <a:srgbClr val="000000"/>
                </a:solidFill>
                <a:latin typeface="Trebuchet MS" pitchFamily="34" charset="0"/>
              </a:rPr>
              <a:t>Beredskabet</a:t>
            </a:r>
            <a:endParaRPr lang="da-DK" sz="1000" b="1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26" name="Tekstboks 25"/>
          <p:cNvSpPr txBox="1"/>
          <p:nvPr/>
        </p:nvSpPr>
        <p:spPr>
          <a:xfrm>
            <a:off x="6804248" y="5514899"/>
            <a:ext cx="19442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 b="1" dirty="0">
                <a:solidFill>
                  <a:schemeClr val="tx1"/>
                </a:solidFill>
                <a:latin typeface="Trebuchet MS" pitchFamily="34" charset="0"/>
              </a:rPr>
              <a:t>VINK/Beredskabet</a:t>
            </a:r>
          </a:p>
        </p:txBody>
      </p:sp>
      <p:cxnSp>
        <p:nvCxnSpPr>
          <p:cNvPr id="28" name="Lige forbindelse 27"/>
          <p:cNvCxnSpPr/>
          <p:nvPr/>
        </p:nvCxnSpPr>
        <p:spPr>
          <a:xfrm>
            <a:off x="4932040" y="3501008"/>
            <a:ext cx="0" cy="1944216"/>
          </a:xfrm>
          <a:prstGeom prst="line">
            <a:avLst/>
          </a:prstGeom>
          <a:ln w="508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boks 19"/>
          <p:cNvSpPr txBox="1"/>
          <p:nvPr/>
        </p:nvSpPr>
        <p:spPr>
          <a:xfrm>
            <a:off x="3707904" y="3138635"/>
            <a:ext cx="1440160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da-DK" sz="1000" b="1" dirty="0">
                <a:solidFill>
                  <a:schemeClr val="tx1"/>
                </a:solidFill>
                <a:latin typeface="Trebuchet MS" pitchFamily="34" charset="0"/>
              </a:rPr>
              <a:t>Mulig kriminel radikalisering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5589240"/>
            <a:ext cx="115316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el 1"/>
          <p:cNvSpPr txBox="1">
            <a:spLocks/>
          </p:cNvSpPr>
          <p:nvPr/>
        </p:nvSpPr>
        <p:spPr>
          <a:xfrm>
            <a:off x="381000" y="1101997"/>
            <a:ext cx="1066800" cy="1655763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txBody>
          <a:bodyPr>
            <a:normAutofit/>
          </a:bodyPr>
          <a:lstStyle/>
          <a:p>
            <a:pPr algn="ctr" eaLnBrk="1" hangingPunct="1">
              <a:lnSpc>
                <a:spcPts val="2400"/>
              </a:lnSpc>
              <a:defRPr/>
            </a:pPr>
            <a:endParaRPr lang="da-DK" sz="1000" kern="0" dirty="0">
              <a:latin typeface="Trebuchet MS" pitchFamily="34" charset="0"/>
              <a:ea typeface="+mj-ea"/>
              <a:cs typeface="+mj-cs"/>
            </a:endParaRPr>
          </a:p>
          <a:p>
            <a:pPr algn="ctr" eaLnBrk="1" hangingPunct="1">
              <a:lnSpc>
                <a:spcPts val="2400"/>
              </a:lnSpc>
              <a:defRPr/>
            </a:pPr>
            <a:r>
              <a:rPr lang="da-DK" sz="1000" b="1" kern="0" dirty="0">
                <a:latin typeface="Trebuchet MS" pitchFamily="34" charset="0"/>
                <a:ea typeface="+mj-ea"/>
                <a:cs typeface="Arial" pitchFamily="34" charset="0"/>
              </a:rPr>
              <a:t>Bekymring </a:t>
            </a:r>
            <a:br>
              <a:rPr lang="da-DK" sz="1000" b="1" kern="0" dirty="0">
                <a:latin typeface="Trebuchet MS" pitchFamily="34" charset="0"/>
                <a:ea typeface="+mj-ea"/>
                <a:cs typeface="Arial" pitchFamily="34" charset="0"/>
              </a:rPr>
            </a:br>
            <a:r>
              <a:rPr lang="da-DK" sz="1000" b="1" kern="0" dirty="0">
                <a:latin typeface="Trebuchet MS" pitchFamily="34" charset="0"/>
                <a:ea typeface="+mj-ea"/>
                <a:cs typeface="Arial" pitchFamily="34" charset="0"/>
              </a:rPr>
              <a:t>om Radikalisering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635125" y="2038622"/>
            <a:ext cx="955675" cy="719138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0"/>
          </a:gradFill>
          <a:ln>
            <a:solidFill>
              <a:schemeClr val="accent1"/>
            </a:solidFill>
          </a:ln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da-DK" sz="1000" b="1" dirty="0">
                <a:latin typeface="Trebuchet MS" pitchFamily="34" charset="0"/>
                <a:ea typeface="+mj-ea"/>
                <a:cs typeface="+mj-cs"/>
              </a:rPr>
              <a:t>Københavns Politi</a:t>
            </a:r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1635125" y="1101997"/>
            <a:ext cx="955675" cy="72072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chemeClr val="accent1"/>
            </a:solidFill>
          </a:ln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da-DK" sz="1000" b="1" dirty="0">
                <a:latin typeface="Trebuchet MS" pitchFamily="34" charset="0"/>
                <a:ea typeface="+mj-ea"/>
                <a:cs typeface="+mj-cs"/>
              </a:rPr>
              <a:t>Københavns Kommune</a:t>
            </a:r>
          </a:p>
        </p:txBody>
      </p:sp>
      <p:sp>
        <p:nvSpPr>
          <p:cNvPr id="15" name="Titel 1"/>
          <p:cNvSpPr txBox="1">
            <a:spLocks/>
          </p:cNvSpPr>
          <p:nvPr/>
        </p:nvSpPr>
        <p:spPr>
          <a:xfrm>
            <a:off x="2932113" y="2038622"/>
            <a:ext cx="647700" cy="719138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</a:gradFill>
          <a:ln>
            <a:solidFill>
              <a:schemeClr val="accent1"/>
            </a:solidFill>
          </a:ln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da-DK" sz="1000" dirty="0">
                <a:latin typeface="Trebuchet MS" pitchFamily="34" charset="0"/>
                <a:ea typeface="+mj-ea"/>
                <a:cs typeface="+mj-cs"/>
              </a:rPr>
              <a:t>Action </a:t>
            </a:r>
            <a:r>
              <a:rPr lang="da-DK" sz="1000" dirty="0" err="1">
                <a:latin typeface="Trebuchet MS" pitchFamily="34" charset="0"/>
                <a:ea typeface="+mj-ea"/>
                <a:cs typeface="+mj-cs"/>
              </a:rPr>
              <a:t>Card</a:t>
            </a:r>
            <a:endParaRPr lang="da-DK" sz="1000" dirty="0"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16" name="Titel 1"/>
          <p:cNvSpPr txBox="1">
            <a:spLocks/>
          </p:cNvSpPr>
          <p:nvPr/>
        </p:nvSpPr>
        <p:spPr>
          <a:xfrm>
            <a:off x="3868738" y="2038622"/>
            <a:ext cx="647700" cy="719138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</a:gradFill>
          <a:ln>
            <a:solidFill>
              <a:schemeClr val="accent1"/>
            </a:solidFill>
          </a:ln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da-DK" sz="1000" dirty="0">
                <a:latin typeface="Trebuchet MS" pitchFamily="34" charset="0"/>
                <a:ea typeface="+mj-ea"/>
                <a:cs typeface="+mj-cs"/>
              </a:rPr>
              <a:t>DKS</a:t>
            </a:r>
          </a:p>
        </p:txBody>
      </p:sp>
      <p:sp>
        <p:nvSpPr>
          <p:cNvPr id="17" name="Titel 1"/>
          <p:cNvSpPr txBox="1">
            <a:spLocks/>
          </p:cNvSpPr>
          <p:nvPr/>
        </p:nvSpPr>
        <p:spPr>
          <a:xfrm>
            <a:off x="2895600" y="1101997"/>
            <a:ext cx="684213" cy="720725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  <a:ln>
            <a:solidFill>
              <a:schemeClr val="accent1"/>
            </a:solidFill>
          </a:ln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da-DK" sz="1000" dirty="0">
                <a:latin typeface="Trebuchet MS" pitchFamily="34" charset="0"/>
                <a:ea typeface="+mj-ea"/>
                <a:cs typeface="+mj-cs"/>
              </a:rPr>
              <a:t>Intern Instruks</a:t>
            </a:r>
          </a:p>
        </p:txBody>
      </p:sp>
      <p:sp>
        <p:nvSpPr>
          <p:cNvPr id="18" name="Titel 1"/>
          <p:cNvSpPr txBox="1">
            <a:spLocks/>
          </p:cNvSpPr>
          <p:nvPr/>
        </p:nvSpPr>
        <p:spPr>
          <a:xfrm>
            <a:off x="3868738" y="1101997"/>
            <a:ext cx="647700" cy="72072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</a:gradFill>
          <a:ln>
            <a:solidFill>
              <a:schemeClr val="accent1"/>
            </a:solidFill>
          </a:ln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da-DK" sz="1000" dirty="0">
                <a:latin typeface="Trebuchet MS" pitchFamily="34" charset="0"/>
                <a:ea typeface="+mj-ea"/>
                <a:cs typeface="+mj-cs"/>
              </a:rPr>
              <a:t>VINK</a:t>
            </a:r>
          </a:p>
        </p:txBody>
      </p:sp>
      <p:sp>
        <p:nvSpPr>
          <p:cNvPr id="19" name="Titel 1"/>
          <p:cNvSpPr txBox="1">
            <a:spLocks/>
          </p:cNvSpPr>
          <p:nvPr/>
        </p:nvSpPr>
        <p:spPr>
          <a:xfrm>
            <a:off x="4803775" y="2038622"/>
            <a:ext cx="1139825" cy="719138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</a:gradFill>
          <a:ln>
            <a:solidFill>
              <a:schemeClr val="accent1"/>
            </a:solidFill>
          </a:ln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da-DK" sz="1000" dirty="0">
                <a:latin typeface="Trebuchet MS" pitchFamily="34" charset="0"/>
                <a:ea typeface="+mj-ea"/>
                <a:cs typeface="+mj-cs"/>
              </a:rPr>
              <a:t>Vurdering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da-DK" sz="1000" dirty="0">
                <a:latin typeface="Trebuchet MS" pitchFamily="34" charset="0"/>
                <a:ea typeface="+mj-ea"/>
                <a:cs typeface="+mj-cs"/>
              </a:rPr>
              <a:t>&amp;  Kategorisering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da-DK" sz="1000" dirty="0">
                <a:latin typeface="Trebuchet MS" pitchFamily="34" charset="0"/>
                <a:ea typeface="+mj-ea"/>
                <a:cs typeface="+mj-cs"/>
              </a:rPr>
              <a:t>PET - EAS</a:t>
            </a:r>
          </a:p>
        </p:txBody>
      </p:sp>
      <p:sp>
        <p:nvSpPr>
          <p:cNvPr id="20" name="Titel 1"/>
          <p:cNvSpPr txBox="1">
            <a:spLocks/>
          </p:cNvSpPr>
          <p:nvPr/>
        </p:nvSpPr>
        <p:spPr>
          <a:xfrm>
            <a:off x="4803775" y="1101997"/>
            <a:ext cx="1139825" cy="72072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</a:gradFill>
          <a:ln>
            <a:solidFill>
              <a:schemeClr val="accent1"/>
            </a:solidFill>
          </a:ln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da-DK" sz="1000" dirty="0">
                <a:latin typeface="Trebuchet MS" pitchFamily="34" charset="0"/>
              </a:rPr>
              <a:t>Vurdering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da-DK" sz="1000" dirty="0">
                <a:latin typeface="Trebuchet MS" pitchFamily="34" charset="0"/>
              </a:rPr>
              <a:t>&amp;  Kategorisering</a:t>
            </a:r>
          </a:p>
        </p:txBody>
      </p:sp>
      <p:sp>
        <p:nvSpPr>
          <p:cNvPr id="21" name="Titel 1"/>
          <p:cNvSpPr txBox="1">
            <a:spLocks/>
          </p:cNvSpPr>
          <p:nvPr/>
        </p:nvSpPr>
        <p:spPr>
          <a:xfrm>
            <a:off x="6156176" y="1124744"/>
            <a:ext cx="2663825" cy="16764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</a:gradFill>
          <a:ln>
            <a:solidFill>
              <a:schemeClr val="accent1"/>
            </a:solidFill>
          </a:ln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a-DK" sz="1000" b="1" dirty="0">
                <a:latin typeface="Trebuchet MS" pitchFamily="34" charset="0"/>
                <a:ea typeface="+mj-ea"/>
                <a:cs typeface="+mj-cs"/>
              </a:rPr>
              <a:t>Kategorier: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da-DK" sz="800" b="1" dirty="0">
              <a:latin typeface="Trebuchet MS" pitchFamily="34" charset="0"/>
              <a:ea typeface="+mj-ea"/>
              <a:cs typeface="+mj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da-DK" sz="1000" b="1" dirty="0">
                <a:latin typeface="Trebuchet MS" pitchFamily="34" charset="0"/>
                <a:ea typeface="+mj-ea"/>
                <a:cs typeface="+mj-cs"/>
              </a:rPr>
              <a:t>Niveau 0 : </a:t>
            </a:r>
            <a:r>
              <a:rPr lang="da-DK" sz="1000" dirty="0">
                <a:latin typeface="Trebuchet MS" pitchFamily="34" charset="0"/>
                <a:ea typeface="+mj-ea"/>
                <a:cs typeface="+mj-cs"/>
              </a:rPr>
              <a:t>AKUT underretning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da-DK" sz="1000" b="1" dirty="0">
                <a:latin typeface="Trebuchet MS" pitchFamily="34" charset="0"/>
                <a:ea typeface="+mj-ea"/>
                <a:cs typeface="+mj-cs"/>
              </a:rPr>
              <a:t>Niveau 1</a:t>
            </a:r>
            <a:r>
              <a:rPr lang="da-DK" sz="1000" dirty="0">
                <a:latin typeface="Trebuchet MS" pitchFamily="34" charset="0"/>
                <a:ea typeface="+mj-ea"/>
                <a:cs typeface="+mj-cs"/>
              </a:rPr>
              <a:t> : underretning inden 24 timer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da-DK" sz="1000" b="1" dirty="0">
                <a:latin typeface="Trebuchet MS" pitchFamily="34" charset="0"/>
                <a:ea typeface="+mj-ea"/>
                <a:cs typeface="+mj-cs"/>
              </a:rPr>
              <a:t>Niveau 2</a:t>
            </a:r>
            <a:r>
              <a:rPr lang="da-DK" sz="1000" dirty="0">
                <a:latin typeface="Trebuchet MS" pitchFamily="34" charset="0"/>
                <a:ea typeface="+mj-ea"/>
                <a:cs typeface="+mj-cs"/>
              </a:rPr>
              <a:t> : underretning inden 48 timer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da-DK" sz="1000" b="1" dirty="0">
                <a:latin typeface="Trebuchet MS" pitchFamily="34" charset="0"/>
                <a:ea typeface="+mj-ea"/>
                <a:cs typeface="+mj-cs"/>
              </a:rPr>
              <a:t>Niveau 3</a:t>
            </a:r>
            <a:r>
              <a:rPr lang="da-DK" sz="1000" dirty="0">
                <a:latin typeface="Trebuchet MS" pitchFamily="34" charset="0"/>
                <a:ea typeface="+mj-ea"/>
                <a:cs typeface="+mj-cs"/>
              </a:rPr>
              <a:t> : underretning inden 72 timer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da-DK" sz="1000" dirty="0">
              <a:latin typeface="Trebuchet MS" pitchFamily="34" charset="0"/>
              <a:ea typeface="+mj-ea"/>
              <a:cs typeface="+mj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da-DK" sz="1000" dirty="0">
                <a:latin typeface="Trebuchet MS" pitchFamily="34" charset="0"/>
                <a:ea typeface="+mj-ea"/>
                <a:cs typeface="+mj-cs"/>
              </a:rPr>
              <a:t>Kontakt til nærmeste samarbejdspartnere:</a:t>
            </a:r>
          </a:p>
          <a:p>
            <a:pPr>
              <a:defRPr/>
            </a:pPr>
            <a:r>
              <a:rPr lang="da-DK" sz="1000" dirty="0">
                <a:latin typeface="Trebuchet MS" pitchFamily="34" charset="0"/>
              </a:rPr>
              <a:t>      - SSP, PET, EAS, KF</a:t>
            </a:r>
          </a:p>
          <a:p>
            <a:pPr>
              <a:defRPr/>
            </a:pPr>
            <a:r>
              <a:rPr lang="da-DK" sz="1000" dirty="0">
                <a:latin typeface="Trebuchet MS" pitchFamily="34" charset="0"/>
              </a:rPr>
              <a:t>      - Indsatsforløb kan evt. aftales her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da-DK" sz="1000" dirty="0"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22" name="Højrepil 21"/>
          <p:cNvSpPr/>
          <p:nvPr/>
        </p:nvSpPr>
        <p:spPr>
          <a:xfrm>
            <a:off x="1524000" y="1787797"/>
            <a:ext cx="144463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 b="1" dirty="0">
              <a:latin typeface="Trebuchet MS" pitchFamily="34" charset="0"/>
            </a:endParaRPr>
          </a:p>
        </p:txBody>
      </p:sp>
      <p:sp>
        <p:nvSpPr>
          <p:cNvPr id="23" name="Højrepil 22"/>
          <p:cNvSpPr/>
          <p:nvPr/>
        </p:nvSpPr>
        <p:spPr>
          <a:xfrm>
            <a:off x="2667000" y="1389335"/>
            <a:ext cx="14287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24" name="Højrepil 23"/>
          <p:cNvSpPr/>
          <p:nvPr/>
        </p:nvSpPr>
        <p:spPr>
          <a:xfrm>
            <a:off x="2716213" y="2254522"/>
            <a:ext cx="142875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>
              <a:latin typeface="Trebuchet MS" pitchFamily="34" charset="0"/>
            </a:endParaRPr>
          </a:p>
        </p:txBody>
      </p:sp>
      <p:sp>
        <p:nvSpPr>
          <p:cNvPr id="25" name="Højrepil 24"/>
          <p:cNvSpPr/>
          <p:nvPr/>
        </p:nvSpPr>
        <p:spPr>
          <a:xfrm>
            <a:off x="3651250" y="2254522"/>
            <a:ext cx="144463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>
              <a:latin typeface="Trebuchet MS" pitchFamily="34" charset="0"/>
            </a:endParaRPr>
          </a:p>
        </p:txBody>
      </p:sp>
      <p:sp>
        <p:nvSpPr>
          <p:cNvPr id="26" name="Højrepil 25"/>
          <p:cNvSpPr/>
          <p:nvPr/>
        </p:nvSpPr>
        <p:spPr>
          <a:xfrm>
            <a:off x="3651250" y="1389335"/>
            <a:ext cx="144463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>
              <a:latin typeface="Trebuchet MS" pitchFamily="34" charset="0"/>
            </a:endParaRPr>
          </a:p>
        </p:txBody>
      </p:sp>
      <p:sp>
        <p:nvSpPr>
          <p:cNvPr id="27" name="Højrepil 26"/>
          <p:cNvSpPr/>
          <p:nvPr/>
        </p:nvSpPr>
        <p:spPr>
          <a:xfrm>
            <a:off x="4587875" y="1389335"/>
            <a:ext cx="144463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>
              <a:latin typeface="Trebuchet MS" pitchFamily="34" charset="0"/>
            </a:endParaRPr>
          </a:p>
        </p:txBody>
      </p:sp>
      <p:sp>
        <p:nvSpPr>
          <p:cNvPr id="28" name="Højrepil 27"/>
          <p:cNvSpPr/>
          <p:nvPr/>
        </p:nvSpPr>
        <p:spPr>
          <a:xfrm>
            <a:off x="4587875" y="2254522"/>
            <a:ext cx="144463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>
              <a:latin typeface="Trebuchet MS" pitchFamily="34" charset="0"/>
            </a:endParaRPr>
          </a:p>
        </p:txBody>
      </p:sp>
      <p:sp>
        <p:nvSpPr>
          <p:cNvPr id="29" name="Højrepil 28"/>
          <p:cNvSpPr/>
          <p:nvPr/>
        </p:nvSpPr>
        <p:spPr>
          <a:xfrm>
            <a:off x="6019800" y="1863997"/>
            <a:ext cx="144463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>
              <a:latin typeface="Trebuchet MS" pitchFamily="34" charset="0"/>
            </a:endParaRPr>
          </a:p>
        </p:txBody>
      </p:sp>
      <p:sp>
        <p:nvSpPr>
          <p:cNvPr id="30" name="Titel 1"/>
          <p:cNvSpPr txBox="1">
            <a:spLocks/>
          </p:cNvSpPr>
          <p:nvPr/>
        </p:nvSpPr>
        <p:spPr>
          <a:xfrm>
            <a:off x="5867400" y="3083197"/>
            <a:ext cx="2968625" cy="1462088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</a:gradFill>
          <a:ln>
            <a:solidFill>
              <a:schemeClr val="accent1"/>
            </a:solidFill>
          </a:ln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da-DK" sz="1200" b="1" dirty="0">
                <a:latin typeface="Trebuchet MS" pitchFamily="34" charset="0"/>
                <a:ea typeface="+mj-ea"/>
                <a:cs typeface="+mj-cs"/>
              </a:rPr>
              <a:t>Koordinationsgruppen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sz="1000" dirty="0">
                <a:latin typeface="Trebuchet MS" pitchFamily="34" charset="0"/>
                <a:ea typeface="+mj-ea"/>
                <a:cs typeface="+mj-cs"/>
              </a:rPr>
              <a:t> </a:t>
            </a:r>
            <a:r>
              <a:rPr lang="da-DK" sz="1000" b="1" dirty="0">
                <a:latin typeface="Trebuchet MS" pitchFamily="34" charset="0"/>
                <a:ea typeface="+mj-ea"/>
                <a:cs typeface="+mj-cs"/>
              </a:rPr>
              <a:t>VINK, DKS, SSP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da-DK" sz="1000" dirty="0">
                <a:latin typeface="Trebuchet MS" pitchFamily="34" charset="0"/>
                <a:ea typeface="+mj-ea"/>
                <a:cs typeface="+mj-cs"/>
              </a:rPr>
              <a:t>        - ad hoc : </a:t>
            </a:r>
            <a:r>
              <a:rPr lang="da-DK" sz="1000" b="1" dirty="0">
                <a:latin typeface="Trebuchet MS" pitchFamily="34" charset="0"/>
                <a:ea typeface="+mj-ea"/>
                <a:cs typeface="+mj-cs"/>
              </a:rPr>
              <a:t>EAS, EKP, EXIT, SOF, KF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sz="1000" dirty="0">
                <a:latin typeface="Trebuchet MS" pitchFamily="34" charset="0"/>
                <a:ea typeface="+mj-ea"/>
                <a:cs typeface="+mj-cs"/>
              </a:rPr>
              <a:t> Fast møde hver 14. dag – ellers efter behov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sz="1000" dirty="0">
                <a:latin typeface="Trebuchet MS" pitchFamily="34" charset="0"/>
                <a:ea typeface="+mj-ea"/>
                <a:cs typeface="+mj-cs"/>
              </a:rPr>
              <a:t> Indsamling af information om person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sz="1000" dirty="0">
                <a:latin typeface="Trebuchet MS" pitchFamily="34" charset="0"/>
                <a:ea typeface="+mj-ea"/>
                <a:cs typeface="+mj-cs"/>
              </a:rPr>
              <a:t> Indsatsforløb aftales/herunder brug af mentor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sz="1000" dirty="0">
                <a:latin typeface="Trebuchet MS" pitchFamily="34" charset="0"/>
                <a:ea typeface="+mj-ea"/>
                <a:cs typeface="+mj-cs"/>
              </a:rPr>
              <a:t> VINK &amp; DKS kontakt-team udpeges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da-DK" sz="1000" b="1" dirty="0"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31" name="Nedadgående pil 30"/>
          <p:cNvSpPr/>
          <p:nvPr/>
        </p:nvSpPr>
        <p:spPr>
          <a:xfrm>
            <a:off x="7391400" y="2930797"/>
            <a:ext cx="215900" cy="1444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>
              <a:latin typeface="Trebuchet MS" pitchFamily="34" charset="0"/>
            </a:endParaRPr>
          </a:p>
        </p:txBody>
      </p:sp>
      <p:sp>
        <p:nvSpPr>
          <p:cNvPr id="32" name="Titel 1"/>
          <p:cNvSpPr txBox="1">
            <a:spLocks/>
          </p:cNvSpPr>
          <p:nvPr/>
        </p:nvSpPr>
        <p:spPr>
          <a:xfrm>
            <a:off x="7391400" y="4835797"/>
            <a:ext cx="1447800" cy="4318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0"/>
          </a:gradFill>
          <a:ln>
            <a:solidFill>
              <a:schemeClr val="accent1"/>
            </a:solidFill>
          </a:ln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da-DK" sz="1000" b="1" dirty="0">
                <a:latin typeface="Trebuchet MS" pitchFamily="34" charset="0"/>
                <a:ea typeface="+mj-ea"/>
                <a:cs typeface="+mj-cs"/>
              </a:rPr>
              <a:t>Ingen Hjemmebesøg</a:t>
            </a:r>
          </a:p>
        </p:txBody>
      </p:sp>
      <p:sp>
        <p:nvSpPr>
          <p:cNvPr id="33" name="Titel 1"/>
          <p:cNvSpPr txBox="1">
            <a:spLocks/>
          </p:cNvSpPr>
          <p:nvPr/>
        </p:nvSpPr>
        <p:spPr>
          <a:xfrm>
            <a:off x="5867400" y="4835797"/>
            <a:ext cx="1447800" cy="4318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0"/>
          </a:gradFill>
          <a:ln>
            <a:solidFill>
              <a:schemeClr val="accent1"/>
            </a:solidFill>
          </a:ln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da-DK" sz="1000" b="1" dirty="0">
                <a:latin typeface="Trebuchet MS" pitchFamily="34" charset="0"/>
                <a:ea typeface="+mj-ea"/>
                <a:cs typeface="+mj-cs"/>
              </a:rPr>
              <a:t>Hjemmebesøg</a:t>
            </a:r>
          </a:p>
        </p:txBody>
      </p:sp>
      <p:sp>
        <p:nvSpPr>
          <p:cNvPr id="34" name="Titel 1"/>
          <p:cNvSpPr txBox="1">
            <a:spLocks/>
          </p:cNvSpPr>
          <p:nvPr/>
        </p:nvSpPr>
        <p:spPr>
          <a:xfrm>
            <a:off x="6228184" y="5589240"/>
            <a:ext cx="2590800" cy="7620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0"/>
          </a:gradFill>
          <a:ln>
            <a:solidFill>
              <a:schemeClr val="accent1"/>
            </a:solidFill>
          </a:ln>
        </p:spPr>
        <p:txBody>
          <a:bodyPr numCol="2" anchor="ctr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a-DK" sz="1000" dirty="0">
                <a:latin typeface="Trebuchet MS" pitchFamily="34" charset="0"/>
                <a:ea typeface="+mj-ea"/>
                <a:cs typeface="+mj-cs"/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sz="1000" dirty="0">
                <a:latin typeface="Trebuchet MS" pitchFamily="34" charset="0"/>
                <a:ea typeface="+mj-ea"/>
                <a:cs typeface="+mj-cs"/>
              </a:rPr>
              <a:t> </a:t>
            </a:r>
            <a:r>
              <a:rPr lang="da-DK" sz="1100" dirty="0">
                <a:latin typeface="Trebuchet MS" pitchFamily="34" charset="0"/>
                <a:ea typeface="+mj-ea"/>
                <a:cs typeface="+mj-cs"/>
              </a:rPr>
              <a:t>Registrering af sag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da-DK" sz="1100" dirty="0">
              <a:latin typeface="Trebuchet MS" pitchFamily="34" charset="0"/>
              <a:ea typeface="+mj-ea"/>
              <a:cs typeface="+mj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sz="1100" dirty="0">
                <a:latin typeface="Trebuchet MS" pitchFamily="34" charset="0"/>
                <a:ea typeface="+mj-ea"/>
                <a:cs typeface="+mj-cs"/>
              </a:rPr>
              <a:t> Årsag til lukning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da-DK" sz="1100" dirty="0">
              <a:latin typeface="Trebuchet MS" pitchFamily="34" charset="0"/>
              <a:ea typeface="+mj-ea"/>
              <a:cs typeface="+mj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da-DK" sz="1100" dirty="0">
              <a:latin typeface="Trebuchet MS" pitchFamily="34" charset="0"/>
              <a:ea typeface="+mj-ea"/>
              <a:cs typeface="+mj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sz="1100" dirty="0">
                <a:latin typeface="Trebuchet MS" pitchFamily="34" charset="0"/>
                <a:ea typeface="+mj-ea"/>
                <a:cs typeface="+mj-cs"/>
              </a:rPr>
              <a:t> Videre visitation til: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da-DK" sz="1100" dirty="0">
                <a:latin typeface="Trebuchet MS" pitchFamily="34" charset="0"/>
                <a:ea typeface="+mj-ea"/>
                <a:cs typeface="+mj-cs"/>
              </a:rPr>
              <a:t>         - PSP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da-DK" sz="1100" dirty="0">
                <a:latin typeface="Trebuchet MS" pitchFamily="34" charset="0"/>
                <a:ea typeface="+mj-ea"/>
                <a:cs typeface="+mj-cs"/>
              </a:rPr>
              <a:t>         - EKP/EXIT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da-DK" sz="1000" dirty="0"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35" name="Titel 1"/>
          <p:cNvSpPr txBox="1">
            <a:spLocks/>
          </p:cNvSpPr>
          <p:nvPr/>
        </p:nvSpPr>
        <p:spPr>
          <a:xfrm>
            <a:off x="2362200" y="5445397"/>
            <a:ext cx="3505200" cy="1223963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0"/>
          </a:gradFill>
          <a:ln>
            <a:solidFill>
              <a:schemeClr val="accent1"/>
            </a:solidFill>
          </a:ln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a-DK" sz="1000" dirty="0">
                <a:latin typeface="Trebuchet MS" pitchFamily="34" charset="0"/>
                <a:ea typeface="+mj-ea"/>
                <a:cs typeface="+mj-cs"/>
              </a:rPr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da-DK" sz="1000" b="1" dirty="0">
                <a:latin typeface="Trebuchet MS" pitchFamily="34" charset="0"/>
                <a:ea typeface="+mj-ea"/>
                <a:cs typeface="+mj-cs"/>
              </a:rPr>
              <a:t>VINK &amp; DKS kontakt-team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da-DK" sz="1000" dirty="0">
              <a:latin typeface="Trebuchet MS" pitchFamily="34" charset="0"/>
              <a:ea typeface="+mj-ea"/>
              <a:cs typeface="+mj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sz="1000" dirty="0">
                <a:latin typeface="Trebuchet MS" pitchFamily="34" charset="0"/>
                <a:ea typeface="+mj-ea"/>
                <a:cs typeface="+mj-cs"/>
              </a:rPr>
              <a:t> Foretager 1. henvendelse med henblik på fortsat forløb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sz="1000" dirty="0">
                <a:latin typeface="Trebuchet MS" pitchFamily="34" charset="0"/>
                <a:ea typeface="+mj-ea"/>
                <a:cs typeface="+mj-cs"/>
              </a:rPr>
              <a:t> Mentor udpeges - hvis dette ønskes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sz="1000" dirty="0">
                <a:latin typeface="Trebuchet MS" pitchFamily="34" charset="0"/>
                <a:ea typeface="+mj-ea"/>
                <a:cs typeface="+mj-cs"/>
              </a:rPr>
              <a:t> Kontakt-team følger personen, hvis mentor ikke ønskes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sz="1000" dirty="0">
                <a:latin typeface="Trebuchet MS" pitchFamily="34" charset="0"/>
                <a:ea typeface="+mj-ea"/>
                <a:cs typeface="+mj-cs"/>
              </a:rPr>
              <a:t> Ved brug af </a:t>
            </a:r>
            <a:r>
              <a:rPr lang="da-DK" sz="1000">
                <a:latin typeface="Trebuchet MS" pitchFamily="34" charset="0"/>
                <a:ea typeface="+mj-ea"/>
                <a:cs typeface="+mj-cs"/>
              </a:rPr>
              <a:t>mentor refererer denne til </a:t>
            </a:r>
            <a:r>
              <a:rPr lang="da-DK" sz="1000" dirty="0">
                <a:latin typeface="Trebuchet MS" pitchFamily="34" charset="0"/>
                <a:ea typeface="+mj-ea"/>
                <a:cs typeface="+mj-cs"/>
              </a:rPr>
              <a:t>kontakt-teamet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da-DK" sz="1000" dirty="0">
              <a:latin typeface="Trebuchet MS" pitchFamily="34" charset="0"/>
              <a:ea typeface="+mj-ea"/>
              <a:cs typeface="+mj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da-DK" sz="1000" dirty="0">
              <a:latin typeface="Trebuchet MS" pitchFamily="34" charset="0"/>
              <a:ea typeface="+mj-ea"/>
              <a:cs typeface="+mj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da-DK" sz="1000" dirty="0"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36" name="Nedadgående pil 35"/>
          <p:cNvSpPr/>
          <p:nvPr/>
        </p:nvSpPr>
        <p:spPr>
          <a:xfrm>
            <a:off x="7924800" y="4607197"/>
            <a:ext cx="215900" cy="14446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>
              <a:latin typeface="Trebuchet MS" pitchFamily="34" charset="0"/>
            </a:endParaRPr>
          </a:p>
        </p:txBody>
      </p:sp>
      <p:sp>
        <p:nvSpPr>
          <p:cNvPr id="37" name="Nedadgående pil 36"/>
          <p:cNvSpPr/>
          <p:nvPr/>
        </p:nvSpPr>
        <p:spPr>
          <a:xfrm>
            <a:off x="6553200" y="4607197"/>
            <a:ext cx="215900" cy="144463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>
              <a:latin typeface="Trebuchet MS" pitchFamily="34" charset="0"/>
            </a:endParaRPr>
          </a:p>
        </p:txBody>
      </p:sp>
      <p:sp>
        <p:nvSpPr>
          <p:cNvPr id="38" name="Nedadgående pil 37"/>
          <p:cNvSpPr/>
          <p:nvPr/>
        </p:nvSpPr>
        <p:spPr>
          <a:xfrm>
            <a:off x="7924800" y="5369197"/>
            <a:ext cx="215900" cy="14446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>
              <a:latin typeface="Trebuchet MS" pitchFamily="34" charset="0"/>
            </a:endParaRPr>
          </a:p>
        </p:txBody>
      </p:sp>
      <p:sp>
        <p:nvSpPr>
          <p:cNvPr id="39" name="Titel 1"/>
          <p:cNvSpPr txBox="1">
            <a:spLocks/>
          </p:cNvSpPr>
          <p:nvPr/>
        </p:nvSpPr>
        <p:spPr>
          <a:xfrm>
            <a:off x="323528" y="5373216"/>
            <a:ext cx="1676400" cy="12954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0"/>
          </a:gradFill>
          <a:ln>
            <a:solidFill>
              <a:schemeClr val="accent1"/>
            </a:solidFill>
          </a:ln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a-DK" sz="1000" b="1" dirty="0">
                <a:latin typeface="Trebuchet MS" pitchFamily="34" charset="0"/>
                <a:ea typeface="+mj-ea"/>
                <a:cs typeface="+mj-cs"/>
              </a:rPr>
              <a:t>Hvilken form for Støtte: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da-DK" sz="1000" dirty="0">
              <a:latin typeface="Trebuchet MS" pitchFamily="34" charset="0"/>
              <a:ea typeface="+mj-ea"/>
              <a:cs typeface="+mj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sz="1000" dirty="0">
                <a:latin typeface="Trebuchet MS" pitchFamily="34" charset="0"/>
                <a:ea typeface="+mj-ea"/>
                <a:cs typeface="+mj-cs"/>
              </a:rPr>
              <a:t> Familie støtte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sz="1000" dirty="0">
                <a:latin typeface="Trebuchet MS" pitchFamily="34" charset="0"/>
                <a:ea typeface="+mj-ea"/>
                <a:cs typeface="+mj-cs"/>
              </a:rPr>
              <a:t> Forældre støtte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sz="1000" dirty="0">
                <a:latin typeface="Trebuchet MS" pitchFamily="34" charset="0"/>
                <a:ea typeface="+mj-ea"/>
                <a:cs typeface="+mj-cs"/>
              </a:rPr>
              <a:t> Person støtte</a:t>
            </a:r>
          </a:p>
        </p:txBody>
      </p:sp>
      <p:sp>
        <p:nvSpPr>
          <p:cNvPr id="40" name="Titel 1"/>
          <p:cNvSpPr txBox="1">
            <a:spLocks/>
          </p:cNvSpPr>
          <p:nvPr/>
        </p:nvSpPr>
        <p:spPr>
          <a:xfrm>
            <a:off x="381000" y="3692797"/>
            <a:ext cx="1676400" cy="13716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0"/>
          </a:gradFill>
          <a:ln>
            <a:solidFill>
              <a:schemeClr val="accent1"/>
            </a:solidFill>
          </a:ln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sz="1000" dirty="0">
                <a:latin typeface="Trebuchet MS" pitchFamily="34" charset="0"/>
                <a:ea typeface="+mj-ea"/>
                <a:cs typeface="+mj-cs"/>
              </a:rPr>
              <a:t> Relationsarbejde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sz="1000" dirty="0">
                <a:latin typeface="Trebuchet MS" pitchFamily="34" charset="0"/>
                <a:ea typeface="+mj-ea"/>
                <a:cs typeface="+mj-cs"/>
              </a:rPr>
              <a:t> Viden om …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sz="1000" dirty="0">
                <a:latin typeface="Trebuchet MS" pitchFamily="34" charset="0"/>
                <a:ea typeface="+mj-ea"/>
                <a:cs typeface="+mj-cs"/>
              </a:rPr>
              <a:t> Behovs analyse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sz="1000" dirty="0">
                <a:latin typeface="Trebuchet MS" pitchFamily="34" charset="0"/>
                <a:ea typeface="+mj-ea"/>
                <a:cs typeface="+mj-cs"/>
              </a:rPr>
              <a:t> Visitering af behov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sz="1000" dirty="0">
                <a:latin typeface="Trebuchet MS" pitchFamily="34" charset="0"/>
                <a:ea typeface="+mj-ea"/>
                <a:cs typeface="+mj-cs"/>
              </a:rPr>
              <a:t> Holdnings bearbejdning </a:t>
            </a:r>
          </a:p>
        </p:txBody>
      </p:sp>
      <p:sp>
        <p:nvSpPr>
          <p:cNvPr id="41" name="Højrepil 40"/>
          <p:cNvSpPr/>
          <p:nvPr/>
        </p:nvSpPr>
        <p:spPr>
          <a:xfrm rot="9426785">
            <a:off x="5127625" y="5110435"/>
            <a:ext cx="676275" cy="247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>
              <a:latin typeface="Trebuchet MS" pitchFamily="34" charset="0"/>
            </a:endParaRPr>
          </a:p>
        </p:txBody>
      </p:sp>
      <p:sp>
        <p:nvSpPr>
          <p:cNvPr id="42" name="Titel 1"/>
          <p:cNvSpPr txBox="1">
            <a:spLocks/>
          </p:cNvSpPr>
          <p:nvPr/>
        </p:nvSpPr>
        <p:spPr>
          <a:xfrm>
            <a:off x="2514600" y="3768997"/>
            <a:ext cx="2819400" cy="11430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0"/>
          </a:gradFill>
          <a:ln>
            <a:solidFill>
              <a:schemeClr val="accent1"/>
            </a:solidFill>
          </a:ln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sz="1000" dirty="0">
                <a:latin typeface="Trebuchet MS" pitchFamily="34" charset="0"/>
                <a:ea typeface="+mj-ea"/>
                <a:cs typeface="+mj-cs"/>
              </a:rPr>
              <a:t> Løbende Evaluering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sz="1000" dirty="0">
                <a:latin typeface="Trebuchet MS" pitchFamily="34" charset="0"/>
                <a:ea typeface="+mj-ea"/>
                <a:cs typeface="+mj-cs"/>
              </a:rPr>
              <a:t> 3 mdr. genoptagelse af vurdering af person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da-DK" sz="1000" dirty="0"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43" name="Højrepil 42"/>
          <p:cNvSpPr/>
          <p:nvPr/>
        </p:nvSpPr>
        <p:spPr>
          <a:xfrm rot="16200000">
            <a:off x="971550" y="5083447"/>
            <a:ext cx="1905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>
              <a:latin typeface="Trebuchet MS" pitchFamily="34" charset="0"/>
            </a:endParaRPr>
          </a:p>
        </p:txBody>
      </p:sp>
      <p:sp>
        <p:nvSpPr>
          <p:cNvPr id="44" name="Højrepil 43"/>
          <p:cNvSpPr/>
          <p:nvPr/>
        </p:nvSpPr>
        <p:spPr>
          <a:xfrm rot="10800000">
            <a:off x="2057400" y="5826397"/>
            <a:ext cx="228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>
              <a:latin typeface="Trebuchet MS" pitchFamily="34" charset="0"/>
            </a:endParaRPr>
          </a:p>
        </p:txBody>
      </p:sp>
      <p:sp>
        <p:nvSpPr>
          <p:cNvPr id="45" name="Titel 1"/>
          <p:cNvSpPr txBox="1">
            <a:spLocks/>
          </p:cNvSpPr>
          <p:nvPr/>
        </p:nvSpPr>
        <p:spPr>
          <a:xfrm>
            <a:off x="381000" y="2930797"/>
            <a:ext cx="5181600" cy="6858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0"/>
          </a:gradFill>
          <a:ln>
            <a:solidFill>
              <a:schemeClr val="accent1"/>
            </a:solidFill>
          </a:ln>
        </p:spPr>
        <p:txBody>
          <a:bodyPr/>
          <a:lstStyle/>
          <a:p>
            <a:pPr algn="ctr" eaLnBrk="1" hangingPunct="1">
              <a:lnSpc>
                <a:spcPts val="2400"/>
              </a:lnSpc>
              <a:defRPr/>
            </a:pPr>
            <a:r>
              <a:rPr lang="da-DK" sz="1400" b="1" kern="0" dirty="0">
                <a:latin typeface="Trebuchet MS" pitchFamily="34" charset="0"/>
                <a:ea typeface="+mj-ea"/>
                <a:cs typeface="Arial" pitchFamily="34" charset="0"/>
              </a:rPr>
              <a:t>Flow </a:t>
            </a:r>
            <a:r>
              <a:rPr lang="da-DK" sz="1400" b="1" kern="0" dirty="0" err="1">
                <a:latin typeface="Trebuchet MS" pitchFamily="34" charset="0"/>
                <a:ea typeface="+mj-ea"/>
                <a:cs typeface="Arial" pitchFamily="34" charset="0"/>
              </a:rPr>
              <a:t>Chart</a:t>
            </a:r>
            <a:r>
              <a:rPr lang="da-DK" sz="1400" b="1" kern="0" dirty="0">
                <a:latin typeface="Trebuchet MS" pitchFamily="34" charset="0"/>
                <a:ea typeface="+mj-ea"/>
                <a:cs typeface="Arial" pitchFamily="34" charset="0"/>
              </a:rPr>
              <a:t> </a:t>
            </a:r>
          </a:p>
          <a:p>
            <a:pPr algn="ctr" eaLnBrk="1" hangingPunct="1">
              <a:lnSpc>
                <a:spcPts val="2400"/>
              </a:lnSpc>
              <a:defRPr/>
            </a:pPr>
            <a:r>
              <a:rPr lang="da-DK" sz="1400" b="1" kern="0" dirty="0">
                <a:latin typeface="Trebuchet MS" pitchFamily="34" charset="0"/>
                <a:ea typeface="+mj-ea"/>
                <a:cs typeface="Arial" pitchFamily="34" charset="0"/>
              </a:rPr>
              <a:t>for behandlingen af en bekymring om radikalisering </a:t>
            </a:r>
          </a:p>
        </p:txBody>
      </p:sp>
      <p:sp>
        <p:nvSpPr>
          <p:cNvPr id="46" name="Højrepil 45"/>
          <p:cNvSpPr/>
          <p:nvPr/>
        </p:nvSpPr>
        <p:spPr>
          <a:xfrm>
            <a:off x="2133600" y="4226197"/>
            <a:ext cx="342900" cy="266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>
              <a:latin typeface="Trebuchet MS" pitchFamily="34" charset="0"/>
            </a:endParaRPr>
          </a:p>
        </p:txBody>
      </p:sp>
      <p:sp>
        <p:nvSpPr>
          <p:cNvPr id="47" name="Nedadgående pil 46"/>
          <p:cNvSpPr/>
          <p:nvPr/>
        </p:nvSpPr>
        <p:spPr>
          <a:xfrm>
            <a:off x="3962400" y="1863997"/>
            <a:ext cx="215900" cy="14446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>
              <a:latin typeface="Trebuchet MS" pitchFamily="34" charset="0"/>
            </a:endParaRPr>
          </a:p>
        </p:txBody>
      </p:sp>
      <p:sp>
        <p:nvSpPr>
          <p:cNvPr id="48" name="Højrepil 47"/>
          <p:cNvSpPr/>
          <p:nvPr/>
        </p:nvSpPr>
        <p:spPr>
          <a:xfrm rot="16200000">
            <a:off x="4229100" y="1825897"/>
            <a:ext cx="152400" cy="2286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7" grpId="0" animBg="1"/>
      <p:bldP spid="48" grpId="0" animBg="1"/>
      <p:bldP spid="4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a-DK"/>
          </a:p>
        </p:txBody>
      </p:sp>
      <p:sp>
        <p:nvSpPr>
          <p:cNvPr id="2051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a-DK" dirty="0" err="1">
                <a:latin typeface="Trebuchet MS" pitchFamily="34" charset="0"/>
              </a:rPr>
              <a:t>VINKs</a:t>
            </a:r>
            <a:r>
              <a:rPr lang="da-DK" dirty="0">
                <a:latin typeface="Trebuchet MS" pitchFamily="34" charset="0"/>
              </a:rPr>
              <a:t> tilbud til borgere 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8313" y="1989138"/>
            <a:ext cx="4040187" cy="4176712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da-DK" dirty="0">
              <a:latin typeface="Trebuchet MS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da-DK" sz="2600" dirty="0">
                <a:latin typeface="Trebuchet MS" pitchFamily="34" charset="0"/>
              </a:rPr>
              <a:t>Mentorforløb til de unge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da-DK" sz="2600" dirty="0">
                <a:latin typeface="Trebuchet MS" pitchFamily="34" charset="0"/>
              </a:rPr>
              <a:t>Coachforløb til forældre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da-DK" sz="2600" dirty="0">
                <a:latin typeface="Trebuchet MS" pitchFamily="34" charset="0"/>
              </a:rPr>
              <a:t>Forældrenetværk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da-DK" sz="2600" dirty="0">
                <a:latin typeface="Trebuchet MS" pitchFamily="34" charset="0"/>
              </a:rPr>
              <a:t>Støtte til uddannelse, beskæftigelse, bolig og psykologhjælp mv.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da-DK" sz="2600" dirty="0">
                <a:latin typeface="Trebuchet MS" pitchFamily="34" charset="0"/>
              </a:rPr>
              <a:t>Borgermøder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da-DK" sz="2600" dirty="0">
                <a:latin typeface="Trebuchet MS" pitchFamily="34" charset="0"/>
              </a:rPr>
              <a:t>Telefonisk hotline 24/7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da-DK" dirty="0">
              <a:latin typeface="Trebuchet MS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da-DK" dirty="0">
              <a:latin typeface="Trebuchet MS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da-DK" dirty="0">
              <a:latin typeface="Trebuchet MS" pitchFamily="34" charset="0"/>
            </a:endParaRPr>
          </a:p>
        </p:txBody>
      </p:sp>
      <p:sp>
        <p:nvSpPr>
          <p:cNvPr id="2053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283968" y="1556792"/>
            <a:ext cx="4680520" cy="639762"/>
          </a:xfrm>
        </p:spPr>
        <p:txBody>
          <a:bodyPr>
            <a:normAutofit/>
          </a:bodyPr>
          <a:lstStyle/>
          <a:p>
            <a:pPr eaLnBrk="1" hangingPunct="1"/>
            <a:r>
              <a:rPr lang="da-DK" dirty="0" err="1">
                <a:latin typeface="Trebuchet MS" pitchFamily="34" charset="0"/>
              </a:rPr>
              <a:t>VINKs</a:t>
            </a:r>
            <a:r>
              <a:rPr lang="da-DK" dirty="0">
                <a:latin typeface="Trebuchet MS" pitchFamily="34" charset="0"/>
              </a:rPr>
              <a:t> tilbud til professionelle </a:t>
            </a:r>
          </a:p>
        </p:txBody>
      </p:sp>
      <p:sp>
        <p:nvSpPr>
          <p:cNvPr id="2054" name="Pladsholder til indhold 5"/>
          <p:cNvSpPr>
            <a:spLocks noGrp="1"/>
          </p:cNvSpPr>
          <p:nvPr>
            <p:ph sz="quarter" idx="4"/>
          </p:nvPr>
        </p:nvSpPr>
        <p:spPr>
          <a:xfrm>
            <a:off x="4572000" y="1989138"/>
            <a:ext cx="4392488" cy="4176712"/>
          </a:xfrm>
        </p:spPr>
        <p:txBody>
          <a:bodyPr>
            <a:normAutofit fontScale="92500"/>
          </a:bodyPr>
          <a:lstStyle/>
          <a:p>
            <a:pPr eaLnBrk="1" hangingPunct="1"/>
            <a:endParaRPr lang="da-DK" dirty="0">
              <a:latin typeface="Trebuchet MS" pitchFamily="34" charset="0"/>
            </a:endParaRPr>
          </a:p>
          <a:p>
            <a:pPr eaLnBrk="1" hangingPunct="1"/>
            <a:r>
              <a:rPr lang="da-DK" dirty="0">
                <a:latin typeface="Trebuchet MS" pitchFamily="34" charset="0"/>
              </a:rPr>
              <a:t>Ressourcepersoner </a:t>
            </a:r>
          </a:p>
          <a:p>
            <a:pPr eaLnBrk="1" hangingPunct="1"/>
            <a:r>
              <a:rPr lang="da-DK" dirty="0">
                <a:latin typeface="Trebuchet MS" pitchFamily="34" charset="0"/>
              </a:rPr>
              <a:t>Skræddersyede </a:t>
            </a:r>
            <a:r>
              <a:rPr lang="da-DK" dirty="0" err="1">
                <a:latin typeface="Trebuchet MS" pitchFamily="34" charset="0"/>
              </a:rPr>
              <a:t>vidensoplæg</a:t>
            </a:r>
            <a:r>
              <a:rPr lang="da-DK" dirty="0">
                <a:latin typeface="Trebuchet MS" pitchFamily="34" charset="0"/>
              </a:rPr>
              <a:t>  </a:t>
            </a:r>
          </a:p>
          <a:p>
            <a:pPr eaLnBrk="1" hangingPunct="1"/>
            <a:r>
              <a:rPr lang="da-DK" dirty="0">
                <a:latin typeface="Trebuchet MS" pitchFamily="34" charset="0"/>
              </a:rPr>
              <a:t>Seminarer </a:t>
            </a:r>
          </a:p>
          <a:p>
            <a:pPr eaLnBrk="1" hangingPunct="1"/>
            <a:r>
              <a:rPr lang="da-DK" dirty="0">
                <a:latin typeface="Trebuchet MS" pitchFamily="34" charset="0"/>
              </a:rPr>
              <a:t>Tværfaglige dialogmøder</a:t>
            </a:r>
          </a:p>
          <a:p>
            <a:pPr eaLnBrk="1" hangingPunct="1"/>
            <a:r>
              <a:rPr lang="da-DK" dirty="0">
                <a:latin typeface="Trebuchet MS" pitchFamily="34" charset="0"/>
              </a:rPr>
              <a:t>Webbaseret værktøjskasse</a:t>
            </a:r>
          </a:p>
          <a:p>
            <a:pPr eaLnBrk="1" hangingPunct="1">
              <a:lnSpc>
                <a:spcPct val="150000"/>
              </a:lnSpc>
            </a:pPr>
            <a:r>
              <a:rPr lang="da-DK" dirty="0">
                <a:latin typeface="Trebuchet MS" pitchFamily="34" charset="0"/>
              </a:rPr>
              <a:t>Opkvalificering og rådgivning</a:t>
            </a:r>
          </a:p>
          <a:p>
            <a:pPr eaLnBrk="1" hangingPunct="1">
              <a:lnSpc>
                <a:spcPct val="150000"/>
              </a:lnSpc>
            </a:pPr>
            <a:r>
              <a:rPr lang="da-DK" dirty="0">
                <a:latin typeface="Trebuchet MS" pitchFamily="34" charset="0"/>
              </a:rPr>
              <a:t>Telefonisk rådgivning 9-17</a:t>
            </a:r>
          </a:p>
          <a:p>
            <a:pPr eaLnBrk="1" hangingPunct="1">
              <a:buFont typeface="Arial" charset="0"/>
              <a:buNone/>
            </a:pPr>
            <a:endParaRPr lang="da-DK" dirty="0">
              <a:latin typeface="Trebuchet MS" pitchFamily="34" charset="0"/>
            </a:endParaRPr>
          </a:p>
          <a:p>
            <a:pPr eaLnBrk="1" hangingPunct="1">
              <a:buFont typeface="Arial" charset="0"/>
              <a:buNone/>
            </a:pPr>
            <a:endParaRPr lang="da-DK" dirty="0">
              <a:latin typeface="Trebuchet MS" pitchFamily="34" charset="0"/>
            </a:endParaRPr>
          </a:p>
          <a:p>
            <a:pPr eaLnBrk="1" hangingPunct="1"/>
            <a:endParaRPr lang="da-DK" dirty="0">
              <a:latin typeface="Trebuchet MS" pitchFamily="34" charset="0"/>
            </a:endParaRPr>
          </a:p>
          <a:p>
            <a:pPr eaLnBrk="1" hangingPunct="1"/>
            <a:endParaRPr lang="da-DK" dirty="0">
              <a:latin typeface="Trebuchet MS" pitchFamily="34" charset="0"/>
            </a:endParaRPr>
          </a:p>
        </p:txBody>
      </p:sp>
      <p:pic>
        <p:nvPicPr>
          <p:cNvPr id="20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7008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Rektangel 7"/>
          <p:cNvSpPr/>
          <p:nvPr/>
        </p:nvSpPr>
        <p:spPr>
          <a:xfrm>
            <a:off x="5148064" y="6093296"/>
            <a:ext cx="3340502" cy="5032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a-DK" sz="2800" dirty="0">
                <a:solidFill>
                  <a:schemeClr val="tx1"/>
                </a:solidFill>
              </a:rPr>
              <a:t> RING 3317 2929</a:t>
            </a:r>
          </a:p>
        </p:txBody>
      </p:sp>
      <p:sp>
        <p:nvSpPr>
          <p:cNvPr id="2057" name="Tekstboks 8"/>
          <p:cNvSpPr txBox="1">
            <a:spLocks noChangeArrowheads="1"/>
          </p:cNvSpPr>
          <p:nvPr/>
        </p:nvSpPr>
        <p:spPr bwMode="auto">
          <a:xfrm>
            <a:off x="4932363" y="256540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1763688" y="1844824"/>
            <a:ext cx="6357937" cy="100012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a-DK" sz="4400" dirty="0">
                <a:solidFill>
                  <a:srgbClr val="99CC00"/>
                </a:solidFill>
                <a:latin typeface="Trebuchet MS" pitchFamily="34" charset="0"/>
              </a:rPr>
              <a:t>Bekymringstegn?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968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1508" name="Rektangel 4"/>
          <p:cNvSpPr>
            <a:spLocks noChangeArrowheads="1"/>
          </p:cNvSpPr>
          <p:nvPr/>
        </p:nvSpPr>
        <p:spPr bwMode="auto">
          <a:xfrm>
            <a:off x="285720" y="2428868"/>
            <a:ext cx="8358246" cy="224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12800" indent="-811213" algn="ctr">
              <a:spcBef>
                <a:spcPts val="225"/>
              </a:spcBef>
              <a:buClrTx/>
              <a:buFontTx/>
              <a:buNone/>
              <a:tabLst>
                <a:tab pos="812800" algn="l"/>
                <a:tab pos="1727200" algn="l"/>
                <a:tab pos="2641600" algn="l"/>
                <a:tab pos="3556000" algn="l"/>
                <a:tab pos="4470400" algn="l"/>
                <a:tab pos="5384800" algn="l"/>
                <a:tab pos="6299200" algn="l"/>
                <a:tab pos="7213600" algn="l"/>
                <a:tab pos="8128000" algn="l"/>
                <a:tab pos="9042400" algn="l"/>
                <a:tab pos="9956800" algn="l"/>
                <a:tab pos="10871200" algn="l"/>
              </a:tabLst>
            </a:pPr>
            <a:r>
              <a:rPr lang="da-DK" sz="900" b="1" dirty="0">
                <a:solidFill>
                  <a:srgbClr val="000000"/>
                </a:solidFill>
              </a:rPr>
              <a:t> </a:t>
            </a:r>
          </a:p>
          <a:p>
            <a:pPr marL="812800" indent="-811213">
              <a:spcBef>
                <a:spcPts val="975"/>
              </a:spcBef>
              <a:buClrTx/>
              <a:buFontTx/>
              <a:buNone/>
              <a:tabLst>
                <a:tab pos="812800" algn="l"/>
                <a:tab pos="1727200" algn="l"/>
                <a:tab pos="2641600" algn="l"/>
                <a:tab pos="3556000" algn="l"/>
                <a:tab pos="4470400" algn="l"/>
                <a:tab pos="5384800" algn="l"/>
                <a:tab pos="6299200" algn="l"/>
                <a:tab pos="7213600" algn="l"/>
                <a:tab pos="8128000" algn="l"/>
                <a:tab pos="9042400" algn="l"/>
                <a:tab pos="9956800" algn="l"/>
                <a:tab pos="10871200" algn="l"/>
              </a:tabLst>
            </a:pPr>
            <a:endParaRPr lang="da-DK" sz="900" b="1" dirty="0">
              <a:solidFill>
                <a:srgbClr val="000000"/>
              </a:solidFill>
              <a:latin typeface="Gill Sans MT" pitchFamily="34" charset="0"/>
            </a:endParaRPr>
          </a:p>
          <a:p>
            <a:pPr marL="812800" indent="-811213">
              <a:spcBef>
                <a:spcPts val="975"/>
              </a:spcBef>
              <a:buClrTx/>
              <a:buFont typeface="Arial" charset="0"/>
              <a:buChar char="•"/>
              <a:tabLst>
                <a:tab pos="812800" algn="l"/>
                <a:tab pos="1727200" algn="l"/>
                <a:tab pos="2641600" algn="l"/>
                <a:tab pos="3556000" algn="l"/>
                <a:tab pos="4470400" algn="l"/>
                <a:tab pos="5384800" algn="l"/>
                <a:tab pos="6299200" algn="l"/>
                <a:tab pos="7213600" algn="l"/>
                <a:tab pos="8128000" algn="l"/>
                <a:tab pos="9042400" algn="l"/>
                <a:tab pos="9956800" algn="l"/>
                <a:tab pos="10871200" algn="l"/>
              </a:tabLst>
            </a:pPr>
            <a:endParaRPr lang="da-DK" sz="2000" i="1" dirty="0">
              <a:solidFill>
                <a:schemeClr val="tx1"/>
              </a:solidFill>
              <a:latin typeface="Gill Sans MT" pitchFamily="34" charset="0"/>
            </a:endParaRPr>
          </a:p>
          <a:p>
            <a:pPr marL="812800" indent="-811213">
              <a:spcBef>
                <a:spcPts val="975"/>
              </a:spcBef>
              <a:buClrTx/>
              <a:buFont typeface="Arial" charset="0"/>
              <a:buChar char="•"/>
              <a:tabLst>
                <a:tab pos="812800" algn="l"/>
                <a:tab pos="1727200" algn="l"/>
                <a:tab pos="2641600" algn="l"/>
                <a:tab pos="3556000" algn="l"/>
                <a:tab pos="4470400" algn="l"/>
                <a:tab pos="5384800" algn="l"/>
                <a:tab pos="6299200" algn="l"/>
                <a:tab pos="7213600" algn="l"/>
                <a:tab pos="8128000" algn="l"/>
                <a:tab pos="9042400" algn="l"/>
                <a:tab pos="9956800" algn="l"/>
                <a:tab pos="10871200" algn="l"/>
              </a:tabLst>
            </a:pPr>
            <a:endParaRPr lang="da-DK" sz="2000" i="1" dirty="0">
              <a:solidFill>
                <a:schemeClr val="tx1"/>
              </a:solidFill>
              <a:latin typeface="Gill Sans MT" pitchFamily="34" charset="0"/>
            </a:endParaRPr>
          </a:p>
          <a:p>
            <a:pPr marL="812800" indent="-811213">
              <a:spcBef>
                <a:spcPts val="975"/>
              </a:spcBef>
              <a:buClrTx/>
              <a:buFont typeface="Arial" charset="0"/>
              <a:buChar char="•"/>
              <a:tabLst>
                <a:tab pos="812800" algn="l"/>
                <a:tab pos="1727200" algn="l"/>
                <a:tab pos="2641600" algn="l"/>
                <a:tab pos="3556000" algn="l"/>
                <a:tab pos="4470400" algn="l"/>
                <a:tab pos="5384800" algn="l"/>
                <a:tab pos="6299200" algn="l"/>
                <a:tab pos="7213600" algn="l"/>
                <a:tab pos="8128000" algn="l"/>
                <a:tab pos="9042400" algn="l"/>
                <a:tab pos="9956800" algn="l"/>
                <a:tab pos="10871200" algn="l"/>
              </a:tabLst>
            </a:pPr>
            <a:endParaRPr lang="da-DK" sz="2000" i="1" dirty="0">
              <a:solidFill>
                <a:schemeClr val="tx1"/>
              </a:solidFill>
              <a:latin typeface="Gill Sans MT" pitchFamily="34" charset="0"/>
            </a:endParaRPr>
          </a:p>
          <a:p>
            <a:pPr marL="812800" indent="-811213">
              <a:spcBef>
                <a:spcPts val="975"/>
              </a:spcBef>
              <a:buClrTx/>
              <a:buFont typeface="Arial" charset="0"/>
              <a:buChar char="•"/>
              <a:tabLst>
                <a:tab pos="812800" algn="l"/>
                <a:tab pos="1727200" algn="l"/>
                <a:tab pos="2641600" algn="l"/>
                <a:tab pos="3556000" algn="l"/>
                <a:tab pos="4470400" algn="l"/>
                <a:tab pos="5384800" algn="l"/>
                <a:tab pos="6299200" algn="l"/>
                <a:tab pos="7213600" algn="l"/>
                <a:tab pos="8128000" algn="l"/>
                <a:tab pos="9042400" algn="l"/>
                <a:tab pos="9956800" algn="l"/>
                <a:tab pos="10871200" algn="l"/>
              </a:tabLst>
            </a:pPr>
            <a:endParaRPr lang="da-DK" sz="2000" i="1" dirty="0">
              <a:solidFill>
                <a:schemeClr val="tx1"/>
              </a:solidFill>
              <a:latin typeface="Gill Sans MT" pitchFamily="34" charset="0"/>
            </a:endParaRPr>
          </a:p>
        </p:txBody>
      </p:sp>
      <p:sp>
        <p:nvSpPr>
          <p:cNvPr id="5" name="Tekstboks 4"/>
          <p:cNvSpPr txBox="1"/>
          <p:nvPr/>
        </p:nvSpPr>
        <p:spPr>
          <a:xfrm>
            <a:off x="395536" y="2610683"/>
            <a:ext cx="856895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a-DK" dirty="0">
                <a:solidFill>
                  <a:schemeClr val="tx1"/>
                </a:solidFill>
              </a:rPr>
              <a:t> </a:t>
            </a:r>
            <a:r>
              <a:rPr lang="da-DK" dirty="0">
                <a:solidFill>
                  <a:schemeClr val="tx1"/>
                </a:solidFill>
                <a:latin typeface="Trebuchet MS" pitchFamily="34" charset="0"/>
              </a:rPr>
              <a:t>Pludseligt ændret adfærd, sprog, nye interesser, vaner og ændret udseende.</a:t>
            </a:r>
          </a:p>
          <a:p>
            <a:pPr>
              <a:buFont typeface="Arial" pitchFamily="34" charset="0"/>
              <a:buChar char="•"/>
            </a:pPr>
            <a:r>
              <a:rPr lang="da-DK" dirty="0">
                <a:solidFill>
                  <a:schemeClr val="tx1"/>
                </a:solidFill>
                <a:latin typeface="Trebuchet MS" pitchFamily="34" charset="0"/>
              </a:rPr>
              <a:t> Ser ned på gamle venner og evt. slægtninge.</a:t>
            </a:r>
          </a:p>
          <a:p>
            <a:pPr>
              <a:buFont typeface="Arial" pitchFamily="34" charset="0"/>
              <a:buChar char="•"/>
            </a:pPr>
            <a:r>
              <a:rPr lang="da-DK" dirty="0">
                <a:solidFill>
                  <a:schemeClr val="tx1"/>
                </a:solidFill>
                <a:latin typeface="Trebuchet MS" pitchFamily="34" charset="0"/>
              </a:rPr>
              <a:t> Er unormalt meget sammen med den nye gruppe og fællesskab.</a:t>
            </a:r>
          </a:p>
          <a:p>
            <a:pPr>
              <a:buFont typeface="Arial" pitchFamily="34" charset="0"/>
              <a:buChar char="•"/>
            </a:pPr>
            <a:r>
              <a:rPr lang="da-DK" dirty="0">
                <a:solidFill>
                  <a:schemeClr val="tx1"/>
                </a:solidFill>
                <a:latin typeface="Trebuchet MS" pitchFamily="34" charset="0"/>
              </a:rPr>
              <a:t> Andre interesser og </a:t>
            </a:r>
            <a:r>
              <a:rPr lang="da-DK" dirty="0" err="1">
                <a:solidFill>
                  <a:schemeClr val="tx1"/>
                </a:solidFill>
                <a:latin typeface="Trebuchet MS" pitchFamily="34" charset="0"/>
              </a:rPr>
              <a:t>hobbies</a:t>
            </a:r>
            <a:r>
              <a:rPr lang="da-DK" dirty="0">
                <a:solidFill>
                  <a:schemeClr val="tx1"/>
                </a:solidFill>
                <a:latin typeface="Trebuchet MS" pitchFamily="34" charset="0"/>
              </a:rPr>
              <a:t> bliver opgivet.</a:t>
            </a:r>
          </a:p>
          <a:p>
            <a:pPr>
              <a:buFont typeface="Arial" pitchFamily="34" charset="0"/>
              <a:buChar char="•"/>
            </a:pPr>
            <a:r>
              <a:rPr lang="da-DK" dirty="0">
                <a:solidFill>
                  <a:schemeClr val="tx1"/>
                </a:solidFill>
                <a:latin typeface="Trebuchet MS" pitchFamily="34" charset="0"/>
              </a:rPr>
              <a:t> Læser kun bestemte bøger og hjemmesider med bestemt indhold.</a:t>
            </a:r>
          </a:p>
          <a:p>
            <a:pPr>
              <a:buFont typeface="Arial" pitchFamily="34" charset="0"/>
              <a:buChar char="•"/>
            </a:pPr>
            <a:r>
              <a:rPr lang="da-DK" dirty="0">
                <a:solidFill>
                  <a:schemeClr val="tx1"/>
                </a:solidFill>
                <a:latin typeface="Trebuchet MS" pitchFamily="34" charset="0"/>
              </a:rPr>
              <a:t> Taler bekymrende meget om politik, konflikter og muslimerne i andre lande.</a:t>
            </a:r>
          </a:p>
          <a:p>
            <a:pPr>
              <a:buFont typeface="Arial" pitchFamily="34" charset="0"/>
              <a:buChar char="•"/>
            </a:pPr>
            <a:r>
              <a:rPr lang="da-DK" dirty="0">
                <a:solidFill>
                  <a:schemeClr val="tx1"/>
                </a:solidFill>
                <a:latin typeface="Trebuchet MS" pitchFamily="34" charset="0"/>
              </a:rPr>
              <a:t> Umenneskeliggørelse af fjenden.</a:t>
            </a:r>
          </a:p>
          <a:p>
            <a:pPr>
              <a:buFont typeface="Arial" pitchFamily="34" charset="0"/>
              <a:buChar char="•"/>
            </a:pPr>
            <a:r>
              <a:rPr lang="da-DK" dirty="0">
                <a:solidFill>
                  <a:schemeClr val="tx1"/>
                </a:solidFill>
                <a:latin typeface="Trebuchet MS" pitchFamily="34" charset="0"/>
              </a:rPr>
              <a:t> Mister interesse for at være en del af samfundet.</a:t>
            </a:r>
          </a:p>
          <a:p>
            <a:pPr>
              <a:buFont typeface="Arial" pitchFamily="34" charset="0"/>
              <a:buChar char="•"/>
            </a:pPr>
            <a:r>
              <a:rPr lang="da-DK" dirty="0">
                <a:solidFill>
                  <a:schemeClr val="tx1"/>
                </a:solidFill>
                <a:latin typeface="Trebuchet MS" pitchFamily="34" charset="0"/>
              </a:rPr>
              <a:t> Dyrker konflikter og uretfærdighed mod muslimer både i DK og udenfor.</a:t>
            </a:r>
          </a:p>
          <a:p>
            <a:pPr>
              <a:buFont typeface="Arial" pitchFamily="34" charset="0"/>
              <a:buChar char="•"/>
            </a:pPr>
            <a:r>
              <a:rPr lang="da-DK" dirty="0">
                <a:solidFill>
                  <a:schemeClr val="tx1"/>
                </a:solidFill>
                <a:latin typeface="Trebuchet MS" pitchFamily="34" charset="0"/>
              </a:rPr>
              <a:t> Vil ikke fortælle om den nye gruppe og bliver vred når forældre blander sig.</a:t>
            </a:r>
          </a:p>
          <a:p>
            <a:pPr>
              <a:buFont typeface="Arial" pitchFamily="34" charset="0"/>
              <a:buChar char="•"/>
            </a:pPr>
            <a:r>
              <a:rPr lang="da-DK" dirty="0">
                <a:solidFill>
                  <a:schemeClr val="tx1"/>
                </a:solidFill>
                <a:latin typeface="Trebuchet MS" pitchFamily="34" charset="0"/>
              </a:rPr>
              <a:t> Bliver på kort tid meget religiøs og lovlydig.</a:t>
            </a:r>
          </a:p>
          <a:p>
            <a:pPr>
              <a:buFont typeface="Arial" pitchFamily="34" charset="0"/>
              <a:buChar char="•"/>
            </a:pPr>
            <a:r>
              <a:rPr lang="da-DK" dirty="0">
                <a:solidFill>
                  <a:schemeClr val="tx1"/>
                </a:solidFill>
                <a:latin typeface="Trebuchet MS" pitchFamily="34" charset="0"/>
              </a:rPr>
              <a:t> Begynder at prædike og kontrollere andre muslimers adfærd.</a:t>
            </a:r>
          </a:p>
          <a:p>
            <a:pPr>
              <a:buFont typeface="Arial" pitchFamily="34" charset="0"/>
              <a:buChar char="•"/>
            </a:pPr>
            <a:r>
              <a:rPr lang="da-DK" dirty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da-DK" dirty="0">
                <a:solidFill>
                  <a:srgbClr val="FF0000"/>
                </a:solidFill>
                <a:latin typeface="Trebuchet MS" pitchFamily="34" charset="0"/>
              </a:rPr>
              <a:t>IKKE EN </a:t>
            </a:r>
            <a:r>
              <a:rPr lang="da-DK" dirty="0" err="1">
                <a:solidFill>
                  <a:srgbClr val="FF0000"/>
                </a:solidFill>
                <a:latin typeface="Trebuchet MS" pitchFamily="34" charset="0"/>
              </a:rPr>
              <a:t>CHECKLISTE</a:t>
            </a:r>
            <a:r>
              <a:rPr lang="da-DK" dirty="0">
                <a:solidFill>
                  <a:srgbClr val="FF0000"/>
                </a:solidFill>
                <a:latin typeface="Trebuchet MS" pitchFamily="34" charset="0"/>
              </a:rPr>
              <a:t> – ET ELLER FLERE BEKYMRINGSTEGN KRÆVER STADIG KVALIFICERING</a:t>
            </a:r>
          </a:p>
          <a:p>
            <a:endParaRPr lang="da-DK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1403648" y="1988840"/>
            <a:ext cx="6357937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a-DK" sz="3600" dirty="0">
                <a:solidFill>
                  <a:srgbClr val="99CC00"/>
                </a:solidFill>
                <a:latin typeface="Trebuchet MS" pitchFamily="34" charset="0"/>
              </a:rPr>
              <a:t>VINK og status på miljøer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a-DK" sz="3600" dirty="0">
              <a:solidFill>
                <a:srgbClr val="99CC00"/>
              </a:solidFill>
              <a:latin typeface="Gill Sans MT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968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100" name="Rektangel 4"/>
          <p:cNvSpPr>
            <a:spLocks noChangeArrowheads="1"/>
          </p:cNvSpPr>
          <p:nvPr/>
        </p:nvSpPr>
        <p:spPr bwMode="auto">
          <a:xfrm>
            <a:off x="3429000" y="5429250"/>
            <a:ext cx="757237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12800" indent="-811213" algn="ctr">
              <a:spcBef>
                <a:spcPts val="225"/>
              </a:spcBef>
              <a:buClrTx/>
              <a:buFontTx/>
              <a:buNone/>
              <a:tabLst>
                <a:tab pos="812800" algn="l"/>
                <a:tab pos="1727200" algn="l"/>
                <a:tab pos="2641600" algn="l"/>
                <a:tab pos="3556000" algn="l"/>
                <a:tab pos="4470400" algn="l"/>
                <a:tab pos="5384800" algn="l"/>
                <a:tab pos="6299200" algn="l"/>
                <a:tab pos="7213600" algn="l"/>
                <a:tab pos="8128000" algn="l"/>
                <a:tab pos="9042400" algn="l"/>
                <a:tab pos="9956800" algn="l"/>
                <a:tab pos="10871200" algn="l"/>
              </a:tabLst>
            </a:pPr>
            <a:r>
              <a:rPr lang="da-DK" sz="900" b="1">
                <a:solidFill>
                  <a:srgbClr val="000000"/>
                </a:solidFill>
              </a:rPr>
              <a:t> </a:t>
            </a:r>
          </a:p>
          <a:p>
            <a:pPr marL="812800" indent="-811213">
              <a:spcBef>
                <a:spcPts val="975"/>
              </a:spcBef>
              <a:buClrTx/>
              <a:buFontTx/>
              <a:buNone/>
              <a:tabLst>
                <a:tab pos="812800" algn="l"/>
                <a:tab pos="1727200" algn="l"/>
                <a:tab pos="2641600" algn="l"/>
                <a:tab pos="3556000" algn="l"/>
                <a:tab pos="4470400" algn="l"/>
                <a:tab pos="5384800" algn="l"/>
                <a:tab pos="6299200" algn="l"/>
                <a:tab pos="7213600" algn="l"/>
                <a:tab pos="8128000" algn="l"/>
                <a:tab pos="9042400" algn="l"/>
                <a:tab pos="9956800" algn="l"/>
                <a:tab pos="10871200" algn="l"/>
              </a:tabLst>
            </a:pPr>
            <a:endParaRPr lang="da-DK" sz="900" b="1">
              <a:solidFill>
                <a:srgbClr val="000000"/>
              </a:solidFill>
              <a:latin typeface="Gill Sans MT" pitchFamily="34" charset="0"/>
            </a:endParaRPr>
          </a:p>
          <a:p>
            <a:pPr marL="812800" indent="-811213">
              <a:spcBef>
                <a:spcPts val="975"/>
              </a:spcBef>
              <a:buClrTx/>
              <a:buFontTx/>
              <a:buNone/>
              <a:tabLst>
                <a:tab pos="812800" algn="l"/>
                <a:tab pos="1727200" algn="l"/>
                <a:tab pos="2641600" algn="l"/>
                <a:tab pos="3556000" algn="l"/>
                <a:tab pos="4470400" algn="l"/>
                <a:tab pos="5384800" algn="l"/>
                <a:tab pos="6299200" algn="l"/>
                <a:tab pos="7213600" algn="l"/>
                <a:tab pos="8128000" algn="l"/>
                <a:tab pos="9042400" algn="l"/>
                <a:tab pos="9956800" algn="l"/>
                <a:tab pos="10871200" algn="l"/>
              </a:tabLst>
            </a:pPr>
            <a:endParaRPr lang="da-DK" sz="2800" i="1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4101" name="Tekstboks 5"/>
          <p:cNvSpPr txBox="1">
            <a:spLocks noChangeArrowheads="1"/>
          </p:cNvSpPr>
          <p:nvPr/>
        </p:nvSpPr>
        <p:spPr bwMode="auto">
          <a:xfrm>
            <a:off x="755650" y="3213100"/>
            <a:ext cx="7993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a-DK">
              <a:solidFill>
                <a:schemeClr val="tx1"/>
              </a:solidFill>
            </a:endParaRPr>
          </a:p>
        </p:txBody>
      </p:sp>
      <p:sp>
        <p:nvSpPr>
          <p:cNvPr id="4102" name="Tekstboks 7"/>
          <p:cNvSpPr txBox="1">
            <a:spLocks noChangeArrowheads="1"/>
          </p:cNvSpPr>
          <p:nvPr/>
        </p:nvSpPr>
        <p:spPr bwMode="auto">
          <a:xfrm>
            <a:off x="251520" y="2564904"/>
            <a:ext cx="8459788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da-DK" sz="1600" dirty="0">
                <a:solidFill>
                  <a:schemeClr val="tx1"/>
                </a:solidFill>
                <a:latin typeface="Trebuchet MS" pitchFamily="34" charset="0"/>
              </a:rPr>
              <a:t> I 2014 har VINK oplevet en markant stigning i antallet af henvendelser, - primært vedrørende islamistisk radikalisering.  Denne tendens er fortsat i 2015.</a:t>
            </a:r>
          </a:p>
          <a:p>
            <a:endParaRPr lang="da-DK" sz="1600" dirty="0">
              <a:solidFill>
                <a:schemeClr val="tx1"/>
              </a:solidFill>
              <a:latin typeface="Trebuchet MS" pitchFamily="34" charset="0"/>
            </a:endParaRPr>
          </a:p>
          <a:p>
            <a:pPr>
              <a:buFont typeface="Arial" charset="0"/>
              <a:buChar char="•"/>
            </a:pPr>
            <a:r>
              <a:rPr lang="da-DK" sz="1600" dirty="0">
                <a:solidFill>
                  <a:schemeClr val="tx1"/>
                </a:solidFill>
                <a:latin typeface="Trebuchet MS" pitchFamily="34" charset="0"/>
              </a:rPr>
              <a:t> Over en tredjedel af sagerne i 2014 var direkte relateret til spørgsmål om Syrien, Irak, ISIS mv.</a:t>
            </a:r>
          </a:p>
          <a:p>
            <a:pPr>
              <a:buFont typeface="Arial" charset="0"/>
              <a:buChar char="•"/>
            </a:pPr>
            <a:endParaRPr lang="da-DK" sz="1600" dirty="0">
              <a:solidFill>
                <a:schemeClr val="tx1"/>
              </a:solidFill>
              <a:latin typeface="Trebuchet MS" pitchFamily="34" charset="0"/>
            </a:endParaRPr>
          </a:p>
          <a:p>
            <a:pPr>
              <a:buFont typeface="Arial" charset="0"/>
              <a:buChar char="•"/>
            </a:pPr>
            <a:r>
              <a:rPr lang="da-DK" sz="1600" dirty="0">
                <a:solidFill>
                  <a:schemeClr val="tx1"/>
                </a:solidFill>
                <a:latin typeface="Trebuchet MS" pitchFamily="34" charset="0"/>
              </a:rPr>
              <a:t> Fortsat rekruttering blandt yderliggående miljøer, med henblik på udrejse til konfliktområder, rejse penge til udenlandske terrorgrupper og opsøgende aktivisme.  </a:t>
            </a:r>
          </a:p>
          <a:p>
            <a:pPr>
              <a:buFont typeface="Arial" charset="0"/>
              <a:buChar char="•"/>
            </a:pPr>
            <a:endParaRPr lang="da-DK" sz="1600" dirty="0">
              <a:solidFill>
                <a:schemeClr val="tx1"/>
              </a:solidFill>
              <a:latin typeface="Trebuchet MS" pitchFamily="34" charset="0"/>
            </a:endParaRPr>
          </a:p>
          <a:p>
            <a:pPr>
              <a:buFont typeface="Arial" charset="0"/>
              <a:buChar char="•"/>
            </a:pPr>
            <a:r>
              <a:rPr lang="da-DK" sz="1600" dirty="0">
                <a:solidFill>
                  <a:schemeClr val="tx1"/>
                </a:solidFill>
                <a:latin typeface="Trebuchet MS" pitchFamily="34" charset="0"/>
              </a:rPr>
              <a:t>Nyeste udvikling var solo-terrorattentat på dansk jord. Solo- og gruppeterrorattentater i og udenfor Europa.</a:t>
            </a:r>
            <a:br>
              <a:rPr lang="da-DK" sz="1600" dirty="0">
                <a:solidFill>
                  <a:schemeClr val="tx1"/>
                </a:solidFill>
                <a:latin typeface="Trebuchet MS" pitchFamily="34" charset="0"/>
              </a:rPr>
            </a:br>
            <a:endParaRPr lang="da-DK" sz="1600" dirty="0">
              <a:solidFill>
                <a:schemeClr val="tx1"/>
              </a:solidFill>
              <a:latin typeface="Trebuchet MS" pitchFamily="34" charset="0"/>
            </a:endParaRPr>
          </a:p>
          <a:p>
            <a:pPr>
              <a:buFont typeface="Arial" charset="0"/>
              <a:buChar char="•"/>
            </a:pPr>
            <a:r>
              <a:rPr lang="da-DK" sz="1600" dirty="0">
                <a:solidFill>
                  <a:schemeClr val="tx1"/>
                </a:solidFill>
                <a:latin typeface="Trebuchet MS" pitchFamily="34" charset="0"/>
              </a:rPr>
              <a:t> Henvendelserne kommer fra forældre, Den Kriminalpræventive Sektion (DKS), SSP og medarbejdere i  kommunen - primært fra forvaltningerne SOF,  BUF og BIF.</a:t>
            </a:r>
            <a:br>
              <a:rPr lang="da-DK" sz="1600" dirty="0">
                <a:solidFill>
                  <a:schemeClr val="tx1"/>
                </a:solidFill>
                <a:latin typeface="Trebuchet MS" pitchFamily="34" charset="0"/>
              </a:rPr>
            </a:br>
            <a:endParaRPr lang="da-DK" sz="1600" dirty="0">
              <a:solidFill>
                <a:schemeClr val="tx1"/>
              </a:solidFill>
              <a:latin typeface="Trebuchet MS" pitchFamily="34" charset="0"/>
            </a:endParaRPr>
          </a:p>
          <a:p>
            <a:pPr>
              <a:buFont typeface="Arial" charset="0"/>
              <a:buChar char="•"/>
            </a:pPr>
            <a:r>
              <a:rPr lang="da-DK" sz="1600" dirty="0">
                <a:solidFill>
                  <a:schemeClr val="tx1"/>
                </a:solidFill>
                <a:latin typeface="Trebuchet MS" pitchFamily="34" charset="0"/>
              </a:rPr>
              <a:t> Seneste trusselsvurdering fra PET mindst 135 udrejst, over halvdelen hjemvendt. 27 døde. Ca. 10 % er kvinder resten er mænd.</a:t>
            </a:r>
            <a:br>
              <a:rPr lang="da-DK" sz="1600" dirty="0">
                <a:solidFill>
                  <a:schemeClr val="tx1"/>
                </a:solidFill>
                <a:latin typeface="Trebuchet MS" pitchFamily="34" charset="0"/>
              </a:rPr>
            </a:br>
            <a:endParaRPr lang="da-DK" sz="1600" dirty="0">
              <a:solidFill>
                <a:schemeClr val="tx1"/>
              </a:solidFill>
              <a:latin typeface="Trebuchet MS" pitchFamily="34" charset="0"/>
            </a:endParaRPr>
          </a:p>
          <a:p>
            <a:r>
              <a:rPr lang="da-DK" sz="1600" dirty="0">
                <a:solidFill>
                  <a:schemeClr val="tx1"/>
                </a:solidFill>
                <a:latin typeface="Trebuchet MS" pitchFamily="34" charset="0"/>
              </a:rPr>
              <a:t> </a:t>
            </a:r>
          </a:p>
          <a:p>
            <a:r>
              <a:rPr lang="da-DK" sz="1600" dirty="0">
                <a:solidFill>
                  <a:schemeClr val="tx1"/>
                </a:solidFill>
                <a:latin typeface="Trebuchet MS" pitchFamily="34" charset="0"/>
              </a:rPr>
              <a:t/>
            </a:r>
            <a:br>
              <a:rPr lang="da-DK" sz="1600" dirty="0">
                <a:solidFill>
                  <a:schemeClr val="tx1"/>
                </a:solidFill>
                <a:latin typeface="Trebuchet MS" pitchFamily="34" charset="0"/>
              </a:rPr>
            </a:br>
            <a:endParaRPr lang="da-DK" sz="1600" dirty="0">
              <a:solidFill>
                <a:schemeClr val="tx1"/>
              </a:solidFill>
              <a:latin typeface="Trebuchet MS" pitchFamily="34" charset="0"/>
            </a:endParaRPr>
          </a:p>
          <a:p>
            <a:pPr>
              <a:buFont typeface="Arial" charset="0"/>
              <a:buChar char="•"/>
            </a:pPr>
            <a:endParaRPr lang="da-DK" sz="1600" dirty="0">
              <a:solidFill>
                <a:schemeClr val="tx1"/>
              </a:solidFill>
              <a:latin typeface="Trebuchet MS" pitchFamily="34" charset="0"/>
            </a:endParaRPr>
          </a:p>
          <a:p>
            <a:pPr>
              <a:buFont typeface="Arial" charset="0"/>
              <a:buChar char="•"/>
            </a:pPr>
            <a:endParaRPr lang="da-DK" sz="1600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968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100" name="Rektangel 4"/>
          <p:cNvSpPr>
            <a:spLocks noChangeArrowheads="1"/>
          </p:cNvSpPr>
          <p:nvPr/>
        </p:nvSpPr>
        <p:spPr bwMode="auto">
          <a:xfrm>
            <a:off x="3429000" y="5429250"/>
            <a:ext cx="757237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12800" indent="-811213" algn="ctr">
              <a:spcBef>
                <a:spcPts val="225"/>
              </a:spcBef>
              <a:buClrTx/>
              <a:buFontTx/>
              <a:buNone/>
              <a:tabLst>
                <a:tab pos="812800" algn="l"/>
                <a:tab pos="1727200" algn="l"/>
                <a:tab pos="2641600" algn="l"/>
                <a:tab pos="3556000" algn="l"/>
                <a:tab pos="4470400" algn="l"/>
                <a:tab pos="5384800" algn="l"/>
                <a:tab pos="6299200" algn="l"/>
                <a:tab pos="7213600" algn="l"/>
                <a:tab pos="8128000" algn="l"/>
                <a:tab pos="9042400" algn="l"/>
                <a:tab pos="9956800" algn="l"/>
                <a:tab pos="10871200" algn="l"/>
              </a:tabLst>
            </a:pPr>
            <a:r>
              <a:rPr lang="da-DK" sz="900" b="1">
                <a:solidFill>
                  <a:srgbClr val="000000"/>
                </a:solidFill>
              </a:rPr>
              <a:t> </a:t>
            </a:r>
          </a:p>
          <a:p>
            <a:pPr marL="812800" indent="-811213">
              <a:spcBef>
                <a:spcPts val="975"/>
              </a:spcBef>
              <a:buClrTx/>
              <a:buFontTx/>
              <a:buNone/>
              <a:tabLst>
                <a:tab pos="812800" algn="l"/>
                <a:tab pos="1727200" algn="l"/>
                <a:tab pos="2641600" algn="l"/>
                <a:tab pos="3556000" algn="l"/>
                <a:tab pos="4470400" algn="l"/>
                <a:tab pos="5384800" algn="l"/>
                <a:tab pos="6299200" algn="l"/>
                <a:tab pos="7213600" algn="l"/>
                <a:tab pos="8128000" algn="l"/>
                <a:tab pos="9042400" algn="l"/>
                <a:tab pos="9956800" algn="l"/>
                <a:tab pos="10871200" algn="l"/>
              </a:tabLst>
            </a:pPr>
            <a:endParaRPr lang="da-DK" sz="900" b="1">
              <a:solidFill>
                <a:srgbClr val="000000"/>
              </a:solidFill>
              <a:latin typeface="Gill Sans MT" pitchFamily="34" charset="0"/>
            </a:endParaRPr>
          </a:p>
          <a:p>
            <a:pPr marL="812800" indent="-811213">
              <a:spcBef>
                <a:spcPts val="975"/>
              </a:spcBef>
              <a:buClrTx/>
              <a:buFontTx/>
              <a:buNone/>
              <a:tabLst>
                <a:tab pos="812800" algn="l"/>
                <a:tab pos="1727200" algn="l"/>
                <a:tab pos="2641600" algn="l"/>
                <a:tab pos="3556000" algn="l"/>
                <a:tab pos="4470400" algn="l"/>
                <a:tab pos="5384800" algn="l"/>
                <a:tab pos="6299200" algn="l"/>
                <a:tab pos="7213600" algn="l"/>
                <a:tab pos="8128000" algn="l"/>
                <a:tab pos="9042400" algn="l"/>
                <a:tab pos="9956800" algn="l"/>
                <a:tab pos="10871200" algn="l"/>
              </a:tabLst>
            </a:pPr>
            <a:endParaRPr lang="da-DK" sz="2800" i="1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4101" name="Tekstboks 5"/>
          <p:cNvSpPr txBox="1">
            <a:spLocks noChangeArrowheads="1"/>
          </p:cNvSpPr>
          <p:nvPr/>
        </p:nvSpPr>
        <p:spPr bwMode="auto">
          <a:xfrm>
            <a:off x="755650" y="3213100"/>
            <a:ext cx="7993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a-DK">
              <a:solidFill>
                <a:schemeClr val="tx1"/>
              </a:solidFill>
            </a:endParaRPr>
          </a:p>
        </p:txBody>
      </p:sp>
      <p:sp>
        <p:nvSpPr>
          <p:cNvPr id="4102" name="Tekstboks 7"/>
          <p:cNvSpPr txBox="1">
            <a:spLocks noChangeArrowheads="1"/>
          </p:cNvSpPr>
          <p:nvPr/>
        </p:nvSpPr>
        <p:spPr bwMode="auto">
          <a:xfrm>
            <a:off x="323528" y="2492896"/>
            <a:ext cx="88204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endParaRPr lang="da-DK" sz="1400" b="1" dirty="0">
              <a:solidFill>
                <a:schemeClr val="tx1"/>
              </a:solidFill>
              <a:latin typeface="Gill Sans MT" pitchFamily="34" charset="0"/>
            </a:endParaRPr>
          </a:p>
          <a:p>
            <a:pPr>
              <a:buFont typeface="Arial" charset="0"/>
              <a:buChar char="•"/>
            </a:pPr>
            <a:endParaRPr lang="da-DK" dirty="0"/>
          </a:p>
        </p:txBody>
      </p:sp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1259632" y="2852936"/>
            <a:ext cx="6357937" cy="129654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a-DK" sz="3600" b="1" dirty="0">
              <a:solidFill>
                <a:srgbClr val="99CC00"/>
              </a:solidFill>
              <a:latin typeface="+mj-lt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a-DK" sz="3600" b="1" dirty="0">
              <a:solidFill>
                <a:srgbClr val="99CC00"/>
              </a:solidFill>
              <a:latin typeface="+mj-lt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a-DK" sz="3600" b="1" dirty="0">
                <a:solidFill>
                  <a:srgbClr val="99CC00"/>
                </a:solidFill>
                <a:latin typeface="+mj-lt"/>
              </a:rPr>
              <a:t>Risikomiljøer blandt unge københavnske militante islamister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a-DK" sz="3600" b="1" dirty="0">
              <a:solidFill>
                <a:srgbClr val="99CC00"/>
              </a:solidFill>
              <a:latin typeface="+mj-lt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a-DK" sz="3600" dirty="0">
              <a:solidFill>
                <a:srgbClr val="99CC00"/>
              </a:solidFill>
              <a:latin typeface="+mj-lt"/>
            </a:endParaRPr>
          </a:p>
        </p:txBody>
      </p:sp>
      <p:pic>
        <p:nvPicPr>
          <p:cNvPr id="13314" name="Picture 2" descr="http://www.jyllands-posten.dk/premium/indland/article5803979.ece/ALTERNATES/h-free/facebook_6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836712"/>
            <a:ext cx="4352925" cy="5819776"/>
          </a:xfrm>
          <a:prstGeom prst="rect">
            <a:avLst/>
          </a:prstGeom>
          <a:noFill/>
        </p:spPr>
      </p:pic>
      <p:sp>
        <p:nvSpPr>
          <p:cNvPr id="13316" name="AutoShape 4" descr="Billedresultat for abu ubaydillah kaldet til islam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3318" name="AutoShape 6" descr="Billedresultat for abu ubaydillah kaldet til islam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13320" name="Picture 8" descr="https://i.ytimg.com/vi/Ir9GMWPV_oA/mqdefault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4581128"/>
            <a:ext cx="3048000" cy="1714500"/>
          </a:xfrm>
          <a:prstGeom prst="rect">
            <a:avLst/>
          </a:prstGeom>
          <a:noFill/>
        </p:spPr>
      </p:pic>
      <p:pic>
        <p:nvPicPr>
          <p:cNvPr id="13322" name="Picture 10" descr="http://drupal-images.tv2.dk/sites/images.tv2.dk/files/t2img/2015/02/18/960x540/32063274-20150121-134040-L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5760639" cy="3240360"/>
          </a:xfrm>
          <a:prstGeom prst="rect">
            <a:avLst/>
          </a:prstGeom>
          <a:noFill/>
        </p:spPr>
      </p:pic>
      <p:pic>
        <p:nvPicPr>
          <p:cNvPr id="13324" name="Picture 12" descr="http://blog.balder.org/billeder-blog/Abu-Musa-Middle-Black-Hat-Abu-Ubaydillah-Shawl-Megaphone-Salafist-Demonstration-Us-Embassey-Copenhagen-600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07904" y="3233936"/>
            <a:ext cx="5436096" cy="3624064"/>
          </a:xfrm>
          <a:prstGeom prst="rect">
            <a:avLst/>
          </a:prstGeom>
          <a:noFill/>
        </p:spPr>
      </p:pic>
      <p:pic>
        <p:nvPicPr>
          <p:cNvPr id="13326" name="Picture 14" descr="https://i.ytimg.com/vi/CSYxgn_X_yU/hqdefault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1556792"/>
            <a:ext cx="4512500" cy="3384376"/>
          </a:xfrm>
          <a:prstGeom prst="rect">
            <a:avLst/>
          </a:prstGeom>
          <a:noFill/>
        </p:spPr>
      </p:pic>
      <p:pic>
        <p:nvPicPr>
          <p:cNvPr id="13328" name="Picture 16" descr="http://ekstrabladet.dk/incoming/article5019193.ece/IMAGE_ALTERNATES/p900/Millatu%20Ibrahim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23528" y="0"/>
            <a:ext cx="8572500" cy="46386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1763713" y="1989138"/>
            <a:ext cx="6357937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a-DK" sz="3600">
                <a:solidFill>
                  <a:srgbClr val="99CC00"/>
                </a:solidFill>
                <a:latin typeface="Gill Sans MT" pitchFamily="34" charset="0"/>
              </a:rPr>
              <a:t>Modtagne sager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a-DK" sz="3600">
              <a:solidFill>
                <a:srgbClr val="99CC00"/>
              </a:solidFill>
              <a:latin typeface="Gill Sans MT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968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124" name="Rektangel 4"/>
          <p:cNvSpPr>
            <a:spLocks noChangeArrowheads="1"/>
          </p:cNvSpPr>
          <p:nvPr/>
        </p:nvSpPr>
        <p:spPr bwMode="auto">
          <a:xfrm>
            <a:off x="3429000" y="5429250"/>
            <a:ext cx="757237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12800" indent="-811213" algn="ctr">
              <a:spcBef>
                <a:spcPts val="225"/>
              </a:spcBef>
              <a:buClrTx/>
              <a:buFontTx/>
              <a:buNone/>
              <a:tabLst>
                <a:tab pos="812800" algn="l"/>
                <a:tab pos="1727200" algn="l"/>
                <a:tab pos="2641600" algn="l"/>
                <a:tab pos="3556000" algn="l"/>
                <a:tab pos="4470400" algn="l"/>
                <a:tab pos="5384800" algn="l"/>
                <a:tab pos="6299200" algn="l"/>
                <a:tab pos="7213600" algn="l"/>
                <a:tab pos="8128000" algn="l"/>
                <a:tab pos="9042400" algn="l"/>
                <a:tab pos="9956800" algn="l"/>
                <a:tab pos="10871200" algn="l"/>
              </a:tabLst>
            </a:pPr>
            <a:r>
              <a:rPr lang="da-DK" sz="900" b="1">
                <a:solidFill>
                  <a:srgbClr val="000000"/>
                </a:solidFill>
              </a:rPr>
              <a:t> </a:t>
            </a:r>
          </a:p>
          <a:p>
            <a:pPr marL="812800" indent="-811213">
              <a:spcBef>
                <a:spcPts val="975"/>
              </a:spcBef>
              <a:buClrTx/>
              <a:buFontTx/>
              <a:buNone/>
              <a:tabLst>
                <a:tab pos="812800" algn="l"/>
                <a:tab pos="1727200" algn="l"/>
                <a:tab pos="2641600" algn="l"/>
                <a:tab pos="3556000" algn="l"/>
                <a:tab pos="4470400" algn="l"/>
                <a:tab pos="5384800" algn="l"/>
                <a:tab pos="6299200" algn="l"/>
                <a:tab pos="7213600" algn="l"/>
                <a:tab pos="8128000" algn="l"/>
                <a:tab pos="9042400" algn="l"/>
                <a:tab pos="9956800" algn="l"/>
                <a:tab pos="10871200" algn="l"/>
              </a:tabLst>
            </a:pPr>
            <a:endParaRPr lang="da-DK" sz="900" b="1">
              <a:solidFill>
                <a:srgbClr val="000000"/>
              </a:solidFill>
              <a:latin typeface="Gill Sans MT" pitchFamily="34" charset="0"/>
            </a:endParaRPr>
          </a:p>
          <a:p>
            <a:pPr marL="812800" indent="-811213">
              <a:spcBef>
                <a:spcPts val="975"/>
              </a:spcBef>
              <a:buClrTx/>
              <a:buFontTx/>
              <a:buNone/>
              <a:tabLst>
                <a:tab pos="812800" algn="l"/>
                <a:tab pos="1727200" algn="l"/>
                <a:tab pos="2641600" algn="l"/>
                <a:tab pos="3556000" algn="l"/>
                <a:tab pos="4470400" algn="l"/>
                <a:tab pos="5384800" algn="l"/>
                <a:tab pos="6299200" algn="l"/>
                <a:tab pos="7213600" algn="l"/>
                <a:tab pos="8128000" algn="l"/>
                <a:tab pos="9042400" algn="l"/>
                <a:tab pos="9956800" algn="l"/>
                <a:tab pos="10871200" algn="l"/>
              </a:tabLst>
            </a:pPr>
            <a:endParaRPr lang="da-DK" sz="2800" i="1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5125" name="Tekstboks 5"/>
          <p:cNvSpPr txBox="1">
            <a:spLocks noChangeArrowheads="1"/>
          </p:cNvSpPr>
          <p:nvPr/>
        </p:nvSpPr>
        <p:spPr bwMode="auto">
          <a:xfrm>
            <a:off x="755650" y="3213100"/>
            <a:ext cx="7993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a-DK">
              <a:solidFill>
                <a:schemeClr val="tx1"/>
              </a:solidFill>
            </a:endParaRPr>
          </a:p>
        </p:txBody>
      </p:sp>
      <p:sp>
        <p:nvSpPr>
          <p:cNvPr id="5126" name="Tekstboks 7"/>
          <p:cNvSpPr txBox="1">
            <a:spLocks noChangeArrowheads="1"/>
          </p:cNvSpPr>
          <p:nvPr/>
        </p:nvSpPr>
        <p:spPr bwMode="auto">
          <a:xfrm>
            <a:off x="539552" y="2420888"/>
            <a:ext cx="7561262" cy="495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a-DK" sz="2000" dirty="0">
              <a:solidFill>
                <a:schemeClr val="tx1"/>
              </a:solidFill>
              <a:latin typeface="Gill Sans MT" pitchFamily="34" charset="0"/>
            </a:endParaRPr>
          </a:p>
          <a:p>
            <a:r>
              <a:rPr lang="da-DK" sz="2000" dirty="0">
                <a:solidFill>
                  <a:schemeClr val="tx1"/>
                </a:solidFill>
                <a:latin typeface="Gill Sans MT" pitchFamily="34" charset="0"/>
              </a:rPr>
              <a:t>Sager vedr. udrejse til konfliktområder:  </a:t>
            </a:r>
          </a:p>
          <a:p>
            <a:endParaRPr lang="da-DK" sz="2000" dirty="0">
              <a:solidFill>
                <a:schemeClr val="tx1"/>
              </a:solidFill>
              <a:latin typeface="Gill Sans MT" pitchFamily="34" charset="0"/>
            </a:endParaRPr>
          </a:p>
          <a:p>
            <a:pPr lvl="1">
              <a:buFont typeface="Arial" charset="0"/>
              <a:buChar char="•"/>
            </a:pPr>
            <a:r>
              <a:rPr lang="da-DK" sz="2000" dirty="0">
                <a:solidFill>
                  <a:schemeClr val="tx1"/>
                </a:solidFill>
                <a:latin typeface="Gill Sans MT" pitchFamily="34" charset="0"/>
              </a:rPr>
              <a:t>Mentorforløb med unge, der har hensigt om udrejse.</a:t>
            </a:r>
          </a:p>
          <a:p>
            <a:pPr lvl="1">
              <a:buFont typeface="Arial" charset="0"/>
              <a:buChar char="•"/>
            </a:pPr>
            <a:r>
              <a:rPr lang="da-DK" sz="2000" dirty="0">
                <a:solidFill>
                  <a:schemeClr val="tx1"/>
                </a:solidFill>
                <a:latin typeface="Gill Sans MT" pitchFamily="34" charset="0"/>
              </a:rPr>
              <a:t>Mentorforløb med unge, der er hjemvendt fra konfliktområder. </a:t>
            </a:r>
          </a:p>
          <a:p>
            <a:pPr lvl="1">
              <a:buFont typeface="Arial" charset="0"/>
              <a:buChar char="•"/>
            </a:pPr>
            <a:r>
              <a:rPr lang="da-DK" sz="2000" dirty="0">
                <a:solidFill>
                  <a:schemeClr val="tx1"/>
                </a:solidFill>
                <a:latin typeface="Gill Sans MT" pitchFamily="34" charset="0"/>
              </a:rPr>
              <a:t>Forløb med enker, der står tilbage uden deres mand. </a:t>
            </a:r>
          </a:p>
          <a:p>
            <a:pPr lvl="1">
              <a:buFont typeface="Arial" charset="0"/>
              <a:buChar char="•"/>
            </a:pPr>
            <a:r>
              <a:rPr lang="da-DK" sz="2000" dirty="0">
                <a:solidFill>
                  <a:schemeClr val="tx1"/>
                </a:solidFill>
                <a:latin typeface="Gill Sans MT" pitchFamily="34" charset="0"/>
              </a:rPr>
              <a:t>Forældrecoachforløb med sørgende mødre, hvis sønner er omkommet.</a:t>
            </a:r>
          </a:p>
          <a:p>
            <a:pPr lvl="1">
              <a:buFont typeface="Arial" charset="0"/>
              <a:buChar char="•"/>
            </a:pPr>
            <a:r>
              <a:rPr lang="da-DK" sz="2000" dirty="0">
                <a:solidFill>
                  <a:schemeClr val="tx1"/>
                </a:solidFill>
                <a:latin typeface="Gill Sans MT" pitchFamily="34" charset="0"/>
              </a:rPr>
              <a:t>Forældrecoachforløb med mødre, hvis børn fortsat befinder sig i konfliktområder.</a:t>
            </a:r>
          </a:p>
          <a:p>
            <a:pPr lvl="1">
              <a:buFont typeface="Arial" charset="0"/>
              <a:buChar char="•"/>
            </a:pPr>
            <a:r>
              <a:rPr lang="da-DK" sz="2000" dirty="0">
                <a:solidFill>
                  <a:schemeClr val="tx1"/>
                </a:solidFill>
                <a:latin typeface="Gill Sans MT" pitchFamily="34" charset="0"/>
              </a:rPr>
              <a:t>Rådgivningsforløb med kommunale medarbejdere, som har kontakt med borgeren.</a:t>
            </a:r>
            <a:endParaRPr lang="da-DK" sz="2000" dirty="0">
              <a:solidFill>
                <a:schemeClr val="tx1"/>
              </a:solidFill>
            </a:endParaRPr>
          </a:p>
          <a:p>
            <a:r>
              <a:rPr lang="da-DK" sz="2000" dirty="0">
                <a:solidFill>
                  <a:schemeClr val="tx1"/>
                </a:solidFill>
              </a:rPr>
              <a:t/>
            </a:r>
            <a:br>
              <a:rPr lang="da-DK" sz="2000" dirty="0">
                <a:solidFill>
                  <a:schemeClr val="tx1"/>
                </a:solidFill>
              </a:rPr>
            </a:br>
            <a:endParaRPr lang="da-DK" sz="2000" dirty="0">
              <a:solidFill>
                <a:schemeClr val="tx1"/>
              </a:solidFill>
            </a:endParaRPr>
          </a:p>
          <a:p>
            <a:pPr>
              <a:buFont typeface="Arial" charset="0"/>
              <a:buChar char="•"/>
            </a:pPr>
            <a:endParaRPr lang="da-DK" dirty="0">
              <a:solidFill>
                <a:schemeClr val="tx1"/>
              </a:solidFill>
            </a:endParaRPr>
          </a:p>
          <a:p>
            <a:pPr>
              <a:buFont typeface="Arial" charset="0"/>
              <a:buChar char="•"/>
            </a:pPr>
            <a:endParaRPr lang="da-DK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4472</TotalTime>
  <Words>2072</Words>
  <Application>Microsoft Office PowerPoint</Application>
  <PresentationFormat>Skærmshow (4:3)</PresentationFormat>
  <Paragraphs>395</Paragraphs>
  <Slides>19</Slides>
  <Notes>19</Notes>
  <HiddenSlides>4</HiddenSlides>
  <MMClips>0</MMClips>
  <ScaleCrop>false</ScaleCrop>
  <HeadingPairs>
    <vt:vector size="6" baseType="variant">
      <vt:variant>
        <vt:lpstr>Benyttede skrifttyper</vt:lpstr>
      </vt:variant>
      <vt:variant>
        <vt:i4>10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19</vt:i4>
      </vt:variant>
    </vt:vector>
  </HeadingPairs>
  <TitlesOfParts>
    <vt:vector size="30" baseType="lpstr">
      <vt:lpstr>ＭＳ Ｐゴシック</vt:lpstr>
      <vt:lpstr>Arial</vt:lpstr>
      <vt:lpstr>Arial Unicode MS</vt:lpstr>
      <vt:lpstr>Calibri</vt:lpstr>
      <vt:lpstr>Gill Sans MT</vt:lpstr>
      <vt:lpstr>Symbol</vt:lpstr>
      <vt:lpstr>Times New Roman</vt:lpstr>
      <vt:lpstr>Trebuchet MS</vt:lpstr>
      <vt:lpstr>Verdana</vt:lpstr>
      <vt:lpstr>Wingdings</vt:lpstr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HÅNDTERING AF UNGE FRA RISIKOMILJØERNE</vt:lpstr>
      <vt:lpstr>PowerPoint-præsentation</vt:lpstr>
      <vt:lpstr>Flere spørgsmål til VINK?  Tlf: 33172929 Mobil: 23239641 Email: zq0m@bif.kk.dk Hjemmeside: www.kk.dk/vink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vg20</dc:creator>
  <cp:lastModifiedBy>AVU Vejledning</cp:lastModifiedBy>
  <cp:revision>363</cp:revision>
  <cp:lastPrinted>2010-05-03T08:36:42Z</cp:lastPrinted>
  <dcterms:created xsi:type="dcterms:W3CDTF">2010-05-03T08:36:17Z</dcterms:created>
  <dcterms:modified xsi:type="dcterms:W3CDTF">2016-12-12T12:44:10Z</dcterms:modified>
</cp:coreProperties>
</file>