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78" r:id="rId4"/>
    <p:sldId id="261" r:id="rId5"/>
    <p:sldId id="270" r:id="rId6"/>
    <p:sldId id="269" r:id="rId7"/>
    <p:sldId id="260" r:id="rId8"/>
    <p:sldId id="262" r:id="rId9"/>
    <p:sldId id="268" r:id="rId10"/>
    <p:sldId id="263" r:id="rId11"/>
    <p:sldId id="276" r:id="rId12"/>
    <p:sldId id="277" r:id="rId13"/>
  </p:sldIdLst>
  <p:sldSz cx="7169150" cy="5376863" type="B5ISO"/>
  <p:notesSz cx="6797675" cy="9928225"/>
  <p:defaultTextStyle>
    <a:defPPr>
      <a:defRPr lang="da-DK"/>
    </a:defPPr>
    <a:lvl1pPr marL="0" algn="l" defTabSz="7168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8445" algn="l" defTabSz="7168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16890" algn="l" defTabSz="7168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75334" algn="l" defTabSz="7168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33779" algn="l" defTabSz="7168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92224" algn="l" defTabSz="7168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50669" algn="l" defTabSz="7168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09114" algn="l" defTabSz="7168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67558" algn="l" defTabSz="7168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0" autoAdjust="0"/>
    <p:restoredTop sz="94660"/>
  </p:normalViewPr>
  <p:slideViewPr>
    <p:cSldViewPr>
      <p:cViewPr>
        <p:scale>
          <a:sx n="117" d="100"/>
          <a:sy n="117" d="100"/>
        </p:scale>
        <p:origin x="-906" y="0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7169150" cy="5376863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689" tIns="35844" rIns="71689" bIns="35844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frundet rektangel 12"/>
          <p:cNvSpPr/>
          <p:nvPr/>
        </p:nvSpPr>
        <p:spPr>
          <a:xfrm>
            <a:off x="51207" y="54690"/>
            <a:ext cx="7066734" cy="5246872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1689" tIns="35844" rIns="71689" bIns="358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1015630" y="2509203"/>
            <a:ext cx="5018405" cy="1254601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358445" indent="0" algn="ctr">
              <a:buNone/>
            </a:lvl2pPr>
            <a:lvl3pPr marL="716890" indent="0" algn="ctr">
              <a:buNone/>
            </a:lvl3pPr>
            <a:lvl4pPr marL="1075334" indent="0" algn="ctr">
              <a:buNone/>
            </a:lvl4pPr>
            <a:lvl5pPr marL="1433779" indent="0" algn="ctr">
              <a:buNone/>
            </a:lvl5pPr>
            <a:lvl6pPr marL="1792224" indent="0" algn="ctr">
              <a:buNone/>
            </a:lvl6pPr>
            <a:lvl7pPr marL="2150669" indent="0" algn="ctr">
              <a:buNone/>
            </a:lvl7pPr>
            <a:lvl8pPr marL="2509114" indent="0" algn="ctr">
              <a:buNone/>
            </a:lvl8pPr>
            <a:lvl9pPr marL="2867558" indent="0" algn="ctr">
              <a:buNone/>
            </a:lvl9pPr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28" name="Pladsholder til dato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5BBA-EDB4-434E-8545-B856C9AF25BF}" type="datetimeFigureOut">
              <a:rPr lang="da-DK" smtClean="0"/>
              <a:pPr/>
              <a:t>31-10-2016</a:t>
            </a:fld>
            <a:endParaRPr lang="da-DK"/>
          </a:p>
        </p:txBody>
      </p:sp>
      <p:sp>
        <p:nvSpPr>
          <p:cNvPr id="17" name="Pladsholder til sidefod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9" name="Pladsholder til dias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100">
                <a:solidFill>
                  <a:srgbClr val="FFFFFF"/>
                </a:solidFill>
              </a:defRPr>
            </a:lvl1pPr>
          </a:lstStyle>
          <a:p>
            <a:fld id="{C5520C35-0B4B-4367-B916-209A73837461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Rektangel 6"/>
          <p:cNvSpPr/>
          <p:nvPr/>
        </p:nvSpPr>
        <p:spPr>
          <a:xfrm>
            <a:off x="49340" y="1136294"/>
            <a:ext cx="7073136" cy="119748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1689" tIns="35844" rIns="71689" bIns="358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49340" y="1095067"/>
            <a:ext cx="7073136" cy="94538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1689" tIns="35844" rIns="71689" bIns="358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49340" y="2333776"/>
            <a:ext cx="7073136" cy="8666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1689" tIns="35844" rIns="71689" bIns="358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358458" y="1180691"/>
            <a:ext cx="6452235" cy="1152541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5BBA-EDB4-434E-8545-B856C9AF25BF}" type="datetimeFigureOut">
              <a:rPr lang="da-DK" smtClean="0"/>
              <a:pPr/>
              <a:t>31-10-2016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0C35-0B4B-4367-B916-209A7383746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5197634" y="215326"/>
            <a:ext cx="1577213" cy="4587759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716915" y="215326"/>
            <a:ext cx="4361233" cy="4587759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5BBA-EDB4-434E-8545-B856C9AF25BF}" type="datetimeFigureOut">
              <a:rPr lang="da-DK" smtClean="0"/>
              <a:pPr/>
              <a:t>31-10-2016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0C35-0B4B-4367-B916-209A7383746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5BBA-EDB4-434E-8545-B856C9AF25BF}" type="datetimeFigureOut">
              <a:rPr lang="da-DK" smtClean="0"/>
              <a:pPr/>
              <a:t>31-10-2016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0C35-0B4B-4367-B916-209A73837461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Pladsholder til indhold 7"/>
          <p:cNvSpPr>
            <a:spLocks noGrp="1"/>
          </p:cNvSpPr>
          <p:nvPr>
            <p:ph sz="quarter" idx="1"/>
          </p:nvPr>
        </p:nvSpPr>
        <p:spPr>
          <a:xfrm>
            <a:off x="716915" y="1135116"/>
            <a:ext cx="6093778" cy="3584575"/>
          </a:xfrm>
        </p:spPr>
        <p:txBody>
          <a:bodyPr vert="horz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7169150" cy="5376863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689" tIns="35844" rIns="71689" bIns="35844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frundet rektangel 9"/>
          <p:cNvSpPr/>
          <p:nvPr/>
        </p:nvSpPr>
        <p:spPr>
          <a:xfrm>
            <a:off x="51207" y="54690"/>
            <a:ext cx="7066734" cy="5246872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1689" tIns="35844" rIns="71689" bIns="358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6313" y="746787"/>
            <a:ext cx="6093778" cy="1067905"/>
          </a:xfrm>
        </p:spPr>
        <p:txBody>
          <a:bodyPr anchor="b" anchorCtr="0"/>
          <a:lstStyle>
            <a:lvl1pPr algn="l">
              <a:buNone/>
              <a:defRPr sz="3100" b="0" cap="none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66313" y="1997654"/>
            <a:ext cx="6093778" cy="1049235"/>
          </a:xfrm>
        </p:spPr>
        <p:txBody>
          <a:bodyPr anchor="t" anchorCtr="0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5BBA-EDB4-434E-8545-B856C9AF25BF}" type="datetimeFigureOut">
              <a:rPr lang="da-DK" smtClean="0"/>
              <a:pPr/>
              <a:t>31-10-2016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627301" y="4839176"/>
            <a:ext cx="3136503" cy="358458"/>
          </a:xfrm>
        </p:spPr>
        <p:txBody>
          <a:bodyPr/>
          <a:lstStyle/>
          <a:p>
            <a:endParaRPr lang="da-DK"/>
          </a:p>
        </p:txBody>
      </p:sp>
      <p:sp>
        <p:nvSpPr>
          <p:cNvPr id="7" name="Rektangel 6"/>
          <p:cNvSpPr/>
          <p:nvPr/>
        </p:nvSpPr>
        <p:spPr>
          <a:xfrm flipV="1">
            <a:off x="54421" y="1863501"/>
            <a:ext cx="7066846" cy="7169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1689" tIns="35844" rIns="71689" bIns="358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54213" y="1835782"/>
            <a:ext cx="7067055" cy="3584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1689" tIns="35844" rIns="71689" bIns="358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53554" y="1935671"/>
            <a:ext cx="7067713" cy="3584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1689" tIns="35844" rIns="71689" bIns="358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114706" y="4867853"/>
            <a:ext cx="358458" cy="358458"/>
          </a:xfrm>
        </p:spPr>
        <p:txBody>
          <a:bodyPr/>
          <a:lstStyle/>
          <a:p>
            <a:fld id="{C5520C35-0B4B-4367-B916-209A7383746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5BBA-EDB4-434E-8545-B856C9AF25BF}" type="datetimeFigureOut">
              <a:rPr lang="da-DK" smtClean="0"/>
              <a:pPr/>
              <a:t>31-10-2016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0C35-0B4B-4367-B916-209A73837461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716915" y="1135116"/>
            <a:ext cx="2939352" cy="3584575"/>
          </a:xfrm>
        </p:spPr>
        <p:txBody>
          <a:bodyPr vert="horz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3868354" y="1135116"/>
            <a:ext cx="2939352" cy="3584575"/>
          </a:xfrm>
        </p:spPr>
        <p:txBody>
          <a:bodyPr vert="horz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6915" y="214079"/>
            <a:ext cx="6093778" cy="896144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16915" y="1135116"/>
            <a:ext cx="2927403" cy="597429"/>
          </a:xfrm>
          <a:noFill/>
          <a:ln w="12700" cap="sq" cmpd="sng" algn="ctr">
            <a:noFill/>
            <a:prstDash val="solid"/>
          </a:ln>
        </p:spPr>
        <p:txBody>
          <a:bodyPr lIns="71689" anchor="b" anchorCtr="0">
            <a:noAutofit/>
          </a:bodyPr>
          <a:lstStyle>
            <a:lvl1pPr marL="0" indent="0">
              <a:buNone/>
              <a:defRPr sz="19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600" b="1"/>
            </a:lvl2pPr>
            <a:lvl3pPr>
              <a:buNone/>
              <a:defRPr sz="1400" b="1"/>
            </a:lvl3pPr>
            <a:lvl4pPr>
              <a:buNone/>
              <a:defRPr sz="1300" b="1"/>
            </a:lvl4pPr>
            <a:lvl5pPr>
              <a:buNone/>
              <a:defRPr sz="13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3883290" y="1135116"/>
            <a:ext cx="2927403" cy="597429"/>
          </a:xfrm>
          <a:noFill/>
          <a:ln w="12700" cap="sq" cmpd="sng" algn="ctr">
            <a:noFill/>
            <a:prstDash val="solid"/>
          </a:ln>
        </p:spPr>
        <p:txBody>
          <a:bodyPr lIns="71689" anchor="b" anchorCtr="0">
            <a:noAutofit/>
          </a:bodyPr>
          <a:lstStyle>
            <a:lvl1pPr marL="0" indent="0">
              <a:buNone/>
              <a:defRPr sz="19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600" b="1"/>
            </a:lvl2pPr>
            <a:lvl3pPr>
              <a:buNone/>
              <a:defRPr sz="1400" b="1"/>
            </a:lvl3pPr>
            <a:lvl4pPr>
              <a:buNone/>
              <a:defRPr sz="1300" b="1"/>
            </a:lvl4pPr>
            <a:lvl5pPr>
              <a:buNone/>
              <a:defRPr sz="13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5BBA-EDB4-434E-8545-B856C9AF25BF}" type="datetimeFigureOut">
              <a:rPr lang="da-DK" smtClean="0"/>
              <a:pPr/>
              <a:t>31-10-2016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0C35-0B4B-4367-B916-209A73837461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Pladsholder til indhold 10"/>
          <p:cNvSpPr>
            <a:spLocks noGrp="1"/>
          </p:cNvSpPr>
          <p:nvPr>
            <p:ph sz="half" idx="2"/>
          </p:nvPr>
        </p:nvSpPr>
        <p:spPr>
          <a:xfrm>
            <a:off x="716915" y="1762416"/>
            <a:ext cx="2927403" cy="3046889"/>
          </a:xfrm>
        </p:spPr>
        <p:txBody>
          <a:bodyPr vert="horz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3" name="Pladsholder til indhold 12"/>
          <p:cNvSpPr>
            <a:spLocks noGrp="1"/>
          </p:cNvSpPr>
          <p:nvPr>
            <p:ph sz="half" idx="4"/>
          </p:nvPr>
        </p:nvSpPr>
        <p:spPr>
          <a:xfrm>
            <a:off x="3883290" y="1762416"/>
            <a:ext cx="2927403" cy="3046889"/>
          </a:xfrm>
        </p:spPr>
        <p:txBody>
          <a:bodyPr vert="horz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5BBA-EDB4-434E-8545-B856C9AF25BF}" type="datetimeFigureOut">
              <a:rPr lang="da-DK" smtClean="0"/>
              <a:pPr/>
              <a:t>31-10-2016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0C35-0B4B-4367-B916-209A7383746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5BBA-EDB4-434E-8545-B856C9AF25BF}" type="datetimeFigureOut">
              <a:rPr lang="da-DK" smtClean="0"/>
              <a:pPr/>
              <a:t>31-10-2016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0C35-0B4B-4367-B916-209A7383746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7169150" cy="5376863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1689" tIns="35844" rIns="71689" bIns="35844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frundet rektangel 8"/>
          <p:cNvSpPr/>
          <p:nvPr/>
        </p:nvSpPr>
        <p:spPr>
          <a:xfrm>
            <a:off x="50184" y="54690"/>
            <a:ext cx="7066734" cy="524781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1689" tIns="35844" rIns="71689" bIns="358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6915" y="214079"/>
            <a:ext cx="6093778" cy="896144"/>
          </a:xfrm>
        </p:spPr>
        <p:txBody>
          <a:bodyPr anchor="b" anchorCtr="0"/>
          <a:lstStyle>
            <a:lvl1pPr algn="l">
              <a:buNone/>
              <a:defRPr sz="3100" b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716915" y="1254602"/>
            <a:ext cx="1493573" cy="3524832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5BBA-EDB4-434E-8545-B856C9AF25BF}" type="datetimeFigureOut">
              <a:rPr lang="da-DK" smtClean="0"/>
              <a:pPr/>
              <a:t>31-10-2016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0C35-0B4B-4367-B916-209A73837461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1"/>
          </p:nvPr>
        </p:nvSpPr>
        <p:spPr>
          <a:xfrm>
            <a:off x="2329974" y="1254602"/>
            <a:ext cx="4480719" cy="3524832"/>
          </a:xfrm>
        </p:spPr>
        <p:txBody>
          <a:bodyPr vert="horz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6915" y="3842168"/>
            <a:ext cx="5735320" cy="409488"/>
          </a:xfrm>
        </p:spPr>
        <p:txBody>
          <a:bodyPr anchor="ctr">
            <a:noAutofit/>
          </a:bodyPr>
          <a:lstStyle>
            <a:lvl1pPr algn="l">
              <a:buNone/>
              <a:defRPr sz="2200" b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716915" y="4269679"/>
            <a:ext cx="5735320" cy="537686"/>
          </a:xfrm>
        </p:spPr>
        <p:txBody>
          <a:bodyPr/>
          <a:lstStyle>
            <a:lvl1pPr marL="0" indent="0">
              <a:buFontTx/>
              <a:buNone/>
              <a:defRPr sz="13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E5BBA-EDB4-434E-8545-B856C9AF25BF}" type="datetimeFigureOut">
              <a:rPr lang="da-DK" smtClean="0"/>
              <a:pPr/>
              <a:t>31-10-2016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716915" y="4839176"/>
            <a:ext cx="3046889" cy="358458"/>
          </a:xfr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114706" y="4867853"/>
            <a:ext cx="358458" cy="358458"/>
          </a:xfrm>
        </p:spPr>
        <p:txBody>
          <a:bodyPr/>
          <a:lstStyle/>
          <a:p>
            <a:fld id="{C5520C35-0B4B-4367-B916-209A73837461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Rektangel 10"/>
          <p:cNvSpPr/>
          <p:nvPr/>
        </p:nvSpPr>
        <p:spPr>
          <a:xfrm flipV="1">
            <a:off x="53554" y="3672037"/>
            <a:ext cx="7061613" cy="7169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1689" tIns="35844" rIns="71689" bIns="358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53713" y="3646102"/>
            <a:ext cx="7061455" cy="3584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1689" tIns="35844" rIns="71689" bIns="358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53714" y="3742341"/>
            <a:ext cx="7061454" cy="3826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1689" tIns="35844" rIns="71689" bIns="358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3556" y="52276"/>
            <a:ext cx="7057718" cy="3592043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500"/>
            </a:lvl1pPr>
          </a:lstStyle>
          <a:p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7169150" cy="5376863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689" tIns="35844" rIns="71689" bIns="35844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frundet rektangel 7"/>
          <p:cNvSpPr/>
          <p:nvPr/>
        </p:nvSpPr>
        <p:spPr>
          <a:xfrm>
            <a:off x="50184" y="54690"/>
            <a:ext cx="7066734" cy="524781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1689" tIns="35844" rIns="71689" bIns="358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dsholder til titel 21"/>
          <p:cNvSpPr>
            <a:spLocks noGrp="1"/>
          </p:cNvSpPr>
          <p:nvPr>
            <p:ph type="title"/>
          </p:nvPr>
        </p:nvSpPr>
        <p:spPr>
          <a:xfrm>
            <a:off x="716915" y="215324"/>
            <a:ext cx="6093778" cy="896144"/>
          </a:xfrm>
          <a:prstGeom prst="rect">
            <a:avLst/>
          </a:prstGeom>
        </p:spPr>
        <p:txBody>
          <a:bodyPr lIns="71689" tIns="35844" rIns="71689" bIns="71689" anchor="b" anchorCtr="0">
            <a:normAutofit/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3" name="Pladsholder til tekst 12"/>
          <p:cNvSpPr>
            <a:spLocks noGrp="1"/>
          </p:cNvSpPr>
          <p:nvPr>
            <p:ph type="body" idx="1"/>
          </p:nvPr>
        </p:nvSpPr>
        <p:spPr>
          <a:xfrm>
            <a:off x="716915" y="1135116"/>
            <a:ext cx="6093778" cy="3584575"/>
          </a:xfrm>
          <a:prstGeom prst="rect">
            <a:avLst/>
          </a:prstGeom>
        </p:spPr>
        <p:txBody>
          <a:bodyPr lIns="71689" tIns="35844" rIns="71689" bIns="35844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>
            <a:off x="4839176" y="4854113"/>
            <a:ext cx="1941645" cy="373393"/>
          </a:xfrm>
          <a:prstGeom prst="rect">
            <a:avLst/>
          </a:prstGeom>
        </p:spPr>
        <p:txBody>
          <a:bodyPr lIns="71689" tIns="35844" rIns="71689" bIns="35844" anchor="ctr" anchorCtr="0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fld id="{107E5BBA-EDB4-434E-8545-B856C9AF25BF}" type="datetimeFigureOut">
              <a:rPr lang="da-DK" smtClean="0"/>
              <a:pPr/>
              <a:t>31-10-2016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>
            <a:off x="716915" y="4839176"/>
            <a:ext cx="3106632" cy="358458"/>
          </a:xfrm>
          <a:prstGeom prst="rect">
            <a:avLst/>
          </a:prstGeom>
        </p:spPr>
        <p:txBody>
          <a:bodyPr lIns="71689" tIns="35844" rIns="71689" bIns="35844" anchor="ctr" anchorCtr="0"/>
          <a:lstStyle>
            <a:lvl1pPr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114706" y="4869048"/>
            <a:ext cx="358458" cy="358458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1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5520C35-0B4B-4367-B916-209A7383746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1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15067" indent="-215067" algn="l" rtl="0" eaLnBrk="1" latinLnBrk="0" hangingPunct="1">
        <a:spcBef>
          <a:spcPts val="455"/>
        </a:spcBef>
        <a:buClr>
          <a:schemeClr val="accent1"/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30134" indent="-179222" algn="l" rtl="0" eaLnBrk="1" latinLnBrk="0" hangingPunct="1">
        <a:spcBef>
          <a:spcPts val="290"/>
        </a:spcBef>
        <a:buClr>
          <a:schemeClr val="accent2"/>
        </a:buClr>
        <a:buSzPct val="85000"/>
        <a:buFont typeface="Wingdings 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645201" indent="-179222" algn="l" rtl="0" eaLnBrk="1" latinLnBrk="0" hangingPunct="1">
        <a:spcBef>
          <a:spcPts val="29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60268" indent="-179222" algn="l" rtl="0" eaLnBrk="1" latinLnBrk="0" hangingPunct="1">
        <a:spcBef>
          <a:spcPts val="290"/>
        </a:spcBef>
        <a:buClr>
          <a:schemeClr val="accent3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75334" indent="-179222" algn="l" rtl="0" eaLnBrk="1" latinLnBrk="0" hangingPunct="1">
        <a:spcBef>
          <a:spcPts val="290"/>
        </a:spcBef>
        <a:buClr>
          <a:schemeClr val="accent3"/>
        </a:buClr>
        <a:buFontTx/>
        <a:buChar char="o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90401" indent="-179222" algn="l" rtl="0" eaLnBrk="1" latinLnBrk="0" hangingPunct="1">
        <a:spcBef>
          <a:spcPts val="290"/>
        </a:spcBef>
        <a:buClr>
          <a:schemeClr val="accent3"/>
        </a:buClr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05468" indent="-179222" algn="l" rtl="0" eaLnBrk="1" latinLnBrk="0" hangingPunct="1">
        <a:spcBef>
          <a:spcPts val="290"/>
        </a:spcBef>
        <a:buClr>
          <a:schemeClr val="accent2"/>
        </a:buClr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720535" indent="-179222" algn="l" rtl="0" eaLnBrk="1" latinLnBrk="0" hangingPunct="1">
        <a:spcBef>
          <a:spcPts val="290"/>
        </a:spcBef>
        <a:buClr>
          <a:schemeClr val="accent1">
            <a:tint val="60000"/>
          </a:schemeClr>
        </a:buClr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935602" indent="-179222" algn="l" rtl="0" eaLnBrk="1" latinLnBrk="0" hangingPunct="1">
        <a:spcBef>
          <a:spcPts val="290"/>
        </a:spcBef>
        <a:buClr>
          <a:schemeClr val="accent2">
            <a:tint val="60000"/>
          </a:schemeClr>
        </a:buClr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584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7168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7533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43377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922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15066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5091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8675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418200" y="2531262"/>
            <a:ext cx="6158300" cy="2845601"/>
          </a:xfrm>
        </p:spPr>
        <p:txBody>
          <a:bodyPr>
            <a:normAutofit/>
          </a:bodyPr>
          <a:lstStyle/>
          <a:p>
            <a:r>
              <a:rPr lang="da-DK" sz="2400" b="1" dirty="0" smtClean="0"/>
              <a:t>af</a:t>
            </a:r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Ove K. Pedersen</a:t>
            </a:r>
          </a:p>
          <a:p>
            <a:r>
              <a:rPr lang="en-US" sz="2400" b="1" dirty="0" smtClean="0"/>
              <a:t>Department of Business and Politics</a:t>
            </a:r>
          </a:p>
          <a:p>
            <a:r>
              <a:rPr lang="en-US" sz="2400" b="1" dirty="0" smtClean="0"/>
              <a:t>CBS</a:t>
            </a:r>
          </a:p>
          <a:p>
            <a:endParaRPr lang="en-US" dirty="0" smtClean="0"/>
          </a:p>
          <a:p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18200" y="960240"/>
            <a:ext cx="6155910" cy="1728192"/>
          </a:xfrm>
        </p:spPr>
        <p:txBody>
          <a:bodyPr>
            <a:normAutofit/>
          </a:bodyPr>
          <a:lstStyle/>
          <a:p>
            <a:r>
              <a:rPr lang="da-DK" dirty="0" smtClean="0"/>
              <a:t>ER DER MENING MED GALSKABEN – ELLER ER DET BARE KAOS?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>
          <a:xfrm>
            <a:off x="1015630" y="2509203"/>
            <a:ext cx="5018405" cy="2699508"/>
          </a:xfrm>
        </p:spPr>
        <p:txBody>
          <a:bodyPr>
            <a:normAutofit fontScale="47500" lnSpcReduction="20000"/>
          </a:bodyPr>
          <a:lstStyle/>
          <a:p>
            <a:r>
              <a:rPr lang="en-US" sz="3600" b="1" dirty="0" err="1" smtClean="0"/>
              <a:t>Påtage</a:t>
            </a:r>
            <a:r>
              <a:rPr lang="en-US" sz="3600" b="1" dirty="0" smtClean="0"/>
              <a:t> sig </a:t>
            </a:r>
            <a:r>
              <a:rPr lang="en-US" sz="3600" b="1" dirty="0" err="1" smtClean="0"/>
              <a:t>ansvar</a:t>
            </a:r>
            <a:r>
              <a:rPr lang="en-US" sz="3600" b="1" dirty="0" smtClean="0"/>
              <a:t> for </a:t>
            </a:r>
            <a:r>
              <a:rPr lang="en-US" sz="3600" b="1" dirty="0" err="1" smtClean="0"/>
              <a:t>sammenhængende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uddannelsesystem</a:t>
            </a:r>
            <a:endParaRPr lang="en-US" sz="3600" b="1" dirty="0" smtClean="0"/>
          </a:p>
          <a:p>
            <a:endParaRPr lang="en-US" sz="3600" b="1" dirty="0" smtClean="0"/>
          </a:p>
          <a:p>
            <a:pPr marL="342900" indent="-342900">
              <a:buFontTx/>
              <a:buChar char="-"/>
            </a:pPr>
            <a:r>
              <a:rPr lang="en-US" sz="3600" b="1" dirty="0" err="1" smtClean="0"/>
              <a:t>Fleksible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overgange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mellem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uddannelsesniveauer</a:t>
            </a:r>
            <a:endParaRPr lang="en-US" sz="3600" b="1" dirty="0" smtClean="0"/>
          </a:p>
          <a:p>
            <a:pPr marL="342900" indent="-342900">
              <a:buFontTx/>
              <a:buChar char="-"/>
            </a:pPr>
            <a:endParaRPr lang="en-US" sz="3600" b="1" dirty="0"/>
          </a:p>
          <a:p>
            <a:pPr marL="342900" indent="-342900">
              <a:buFontTx/>
              <a:buChar char="-"/>
            </a:pPr>
            <a:r>
              <a:rPr lang="en-US" sz="3600" b="1" dirty="0" err="1" smtClean="0"/>
              <a:t>Åben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adgang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baseret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på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formelle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såvel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som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reale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kompetencer</a:t>
            </a:r>
            <a:endParaRPr lang="en-US" sz="3600" b="1" dirty="0" smtClean="0"/>
          </a:p>
          <a:p>
            <a:pPr marL="342900" indent="-342900">
              <a:buFontTx/>
              <a:buChar char="-"/>
            </a:pPr>
            <a:endParaRPr lang="en-US" sz="3600" b="1" dirty="0" smtClean="0"/>
          </a:p>
          <a:p>
            <a:pPr marL="342900" indent="-342900">
              <a:buFontTx/>
              <a:buChar char="-"/>
            </a:pPr>
            <a:r>
              <a:rPr lang="en-US" sz="3600" b="1" dirty="0" err="1"/>
              <a:t>Individualiserede</a:t>
            </a:r>
            <a:r>
              <a:rPr lang="en-US" sz="3600" b="1" dirty="0"/>
              <a:t> </a:t>
            </a:r>
            <a:r>
              <a:rPr lang="en-US" sz="3600" b="1" dirty="0" err="1"/>
              <a:t>vider</a:t>
            </a:r>
            <a:r>
              <a:rPr lang="en-US" sz="3600" b="1" dirty="0"/>
              <a:t>- og </a:t>
            </a:r>
            <a:r>
              <a:rPr lang="en-US" sz="3600" b="1" dirty="0" err="1"/>
              <a:t>efteruddannelsesprogrammer</a:t>
            </a:r>
            <a:endParaRPr lang="en-US" sz="3600" b="1" dirty="0"/>
          </a:p>
          <a:p>
            <a:pPr marL="342900" indent="-342900">
              <a:buFontTx/>
              <a:buChar char="-"/>
            </a:pPr>
            <a:endParaRPr lang="en-US" sz="2600" b="1" dirty="0" smtClean="0"/>
          </a:p>
          <a:p>
            <a:pPr marL="342900" indent="-342900"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UDFORDRING:</a:t>
            </a:r>
            <a:br>
              <a:rPr lang="en-US" dirty="0" smtClean="0"/>
            </a:br>
            <a:r>
              <a:rPr lang="en-US" dirty="0" smtClean="0"/>
              <a:t>UDDANNELSESSYSTEMET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>
          <a:xfrm>
            <a:off x="1015630" y="2509203"/>
            <a:ext cx="5018405" cy="2867660"/>
          </a:xfrm>
        </p:spPr>
        <p:txBody>
          <a:bodyPr>
            <a:normAutofit fontScale="47500" lnSpcReduction="20000"/>
          </a:bodyPr>
          <a:lstStyle/>
          <a:p>
            <a:endParaRPr lang="en-US" sz="3600" dirty="0" smtClean="0"/>
          </a:p>
          <a:p>
            <a:r>
              <a:rPr lang="en-US" sz="3600" b="1" dirty="0" err="1" smtClean="0"/>
              <a:t>Påtage</a:t>
            </a:r>
            <a:r>
              <a:rPr lang="en-US" sz="3600" b="1" dirty="0" smtClean="0"/>
              <a:t> sig </a:t>
            </a:r>
            <a:r>
              <a:rPr lang="en-US" sz="3600" b="1" dirty="0" err="1" smtClean="0"/>
              <a:t>ansvar</a:t>
            </a:r>
            <a:r>
              <a:rPr lang="en-US" sz="3600" b="1" dirty="0" smtClean="0"/>
              <a:t> for at</a:t>
            </a:r>
          </a:p>
          <a:p>
            <a:endParaRPr lang="en-US" sz="3600" b="1" dirty="0" smtClean="0"/>
          </a:p>
          <a:p>
            <a:r>
              <a:rPr lang="en-US" sz="3600" b="1" dirty="0" smtClean="0"/>
              <a:t> - </a:t>
            </a:r>
            <a:r>
              <a:rPr lang="en-US" sz="3600" b="1" dirty="0" err="1" smtClean="0"/>
              <a:t>sikre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arbejdsplads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frem</a:t>
            </a:r>
            <a:r>
              <a:rPr lang="en-US" sz="3600" b="1" dirty="0" smtClean="0"/>
              <a:t> for jobs</a:t>
            </a:r>
          </a:p>
          <a:p>
            <a:endParaRPr lang="en-US" sz="3600" b="1" dirty="0" smtClean="0"/>
          </a:p>
          <a:p>
            <a:pPr marL="571500" indent="-571500">
              <a:buFontTx/>
              <a:buChar char="-"/>
            </a:pPr>
            <a:r>
              <a:rPr lang="en-US" sz="3600" b="1" dirty="0" smtClean="0"/>
              <a:t>- </a:t>
            </a:r>
            <a:r>
              <a:rPr lang="en-US" sz="3600" b="1" dirty="0" err="1" smtClean="0"/>
              <a:t>forøge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beskæftigelsesdygtighed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gennem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kompetenceudvikling</a:t>
            </a:r>
            <a:endParaRPr lang="en-US" sz="3600" b="1" dirty="0" smtClean="0"/>
          </a:p>
          <a:p>
            <a:pPr marL="571500" indent="-571500">
              <a:buFontTx/>
              <a:buChar char="-"/>
            </a:pPr>
            <a:endParaRPr lang="en-US" sz="3600" b="1" dirty="0"/>
          </a:p>
          <a:p>
            <a:pPr marL="571500" indent="-571500">
              <a:buFontTx/>
              <a:buChar char="-"/>
            </a:pPr>
            <a:r>
              <a:rPr lang="en-US" sz="3600" b="1" dirty="0" smtClean="0"/>
              <a:t>- </a:t>
            </a:r>
            <a:r>
              <a:rPr lang="en-US" sz="3600" b="1" dirty="0" err="1" smtClean="0"/>
              <a:t>forøge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individuel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fleksibilitet</a:t>
            </a:r>
            <a:r>
              <a:rPr lang="en-US" sz="3600" b="1" dirty="0" smtClean="0"/>
              <a:t> </a:t>
            </a:r>
            <a:r>
              <a:rPr lang="en-US" sz="3600" b="1" dirty="0"/>
              <a:t>og </a:t>
            </a:r>
            <a:r>
              <a:rPr lang="en-US" sz="3600" b="1" dirty="0" err="1"/>
              <a:t>mobilitet</a:t>
            </a:r>
            <a:endParaRPr lang="en-US" sz="3600" b="1" dirty="0"/>
          </a:p>
          <a:p>
            <a:endParaRPr lang="en-US" sz="4200" dirty="0" smtClean="0"/>
          </a:p>
          <a:p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358458" y="1180692"/>
            <a:ext cx="6452235" cy="1003684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DE NYE TILLIDSOPGAVER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600" dirty="0" smtClean="0"/>
              <a:t>UDFORDRING: VIRKSOMHEDERNE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2827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>
          <a:xfrm>
            <a:off x="1015630" y="2509203"/>
            <a:ext cx="5018405" cy="2867660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b="1" dirty="0" err="1" smtClean="0"/>
              <a:t>Påtage</a:t>
            </a:r>
            <a:r>
              <a:rPr lang="en-US" b="1" dirty="0" smtClean="0"/>
              <a:t> sig </a:t>
            </a:r>
            <a:r>
              <a:rPr lang="en-US" b="1" dirty="0" err="1" smtClean="0"/>
              <a:t>ansvar</a:t>
            </a:r>
            <a:r>
              <a:rPr lang="en-US" b="1" dirty="0" smtClean="0"/>
              <a:t> </a:t>
            </a:r>
            <a:r>
              <a:rPr lang="en-US" b="1" dirty="0"/>
              <a:t>for </a:t>
            </a:r>
            <a:r>
              <a:rPr lang="en-US" b="1" dirty="0" err="1" smtClean="0"/>
              <a:t>kompetenceudvikling</a:t>
            </a:r>
            <a:r>
              <a:rPr lang="en-US" b="1" dirty="0" smtClean="0"/>
              <a:t> </a:t>
            </a:r>
            <a:r>
              <a:rPr lang="en-US" b="1" dirty="0" err="1" smtClean="0"/>
              <a:t>kræver</a:t>
            </a:r>
            <a:r>
              <a:rPr lang="en-US" b="1" dirty="0" smtClean="0"/>
              <a:t>:</a:t>
            </a:r>
          </a:p>
          <a:p>
            <a:r>
              <a:rPr lang="en-US" b="1" dirty="0" smtClean="0"/>
              <a:t> </a:t>
            </a:r>
            <a:r>
              <a:rPr lang="en-US" b="1" dirty="0" err="1" smtClean="0"/>
              <a:t>Livslang</a:t>
            </a:r>
            <a:r>
              <a:rPr lang="en-US" b="1" dirty="0" smtClean="0"/>
              <a:t> </a:t>
            </a:r>
            <a:r>
              <a:rPr lang="en-US" b="1" dirty="0"/>
              <a:t>motivation</a:t>
            </a:r>
          </a:p>
          <a:p>
            <a:r>
              <a:rPr lang="en-US" b="1" dirty="0" err="1" smtClean="0"/>
              <a:t>Livcyklus</a:t>
            </a:r>
            <a:r>
              <a:rPr lang="en-US" b="1" dirty="0" smtClean="0"/>
              <a:t> </a:t>
            </a:r>
            <a:r>
              <a:rPr lang="en-US" b="1" dirty="0" err="1"/>
              <a:t>incitamenter</a:t>
            </a:r>
            <a:endParaRPr lang="en-US" b="1" dirty="0"/>
          </a:p>
          <a:p>
            <a:r>
              <a:rPr lang="en-US" b="1" dirty="0" err="1"/>
              <a:t>Individualiserede</a:t>
            </a:r>
            <a:r>
              <a:rPr lang="en-US" b="1" dirty="0"/>
              <a:t> </a:t>
            </a:r>
            <a:r>
              <a:rPr lang="en-US" b="1" dirty="0" err="1" smtClean="0"/>
              <a:t>vider</a:t>
            </a:r>
            <a:r>
              <a:rPr lang="en-US" b="1" dirty="0" smtClean="0"/>
              <a:t>- og </a:t>
            </a:r>
            <a:r>
              <a:rPr lang="en-US" b="1" dirty="0" err="1" smtClean="0"/>
              <a:t>efteruddannelsesprogrammer</a:t>
            </a:r>
            <a:endParaRPr lang="en-US" b="1" dirty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UDFORDRING: MEDARBEJDER OG JOBSØGENDE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3261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>
          <a:xfrm>
            <a:off x="992287" y="2544415"/>
            <a:ext cx="5018405" cy="2832448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b="1" dirty="0" smtClean="0"/>
              <a:t>Fra </a:t>
            </a:r>
            <a:r>
              <a:rPr lang="en-US" b="1" dirty="0" err="1"/>
              <a:t>b</a:t>
            </a:r>
            <a:r>
              <a:rPr lang="en-US" b="1" dirty="0" err="1" smtClean="0"/>
              <a:t>eskyttelse</a:t>
            </a:r>
            <a:r>
              <a:rPr lang="en-US" b="1" dirty="0" smtClean="0"/>
              <a:t> til </a:t>
            </a:r>
            <a:r>
              <a:rPr lang="en-US" b="1" dirty="0" err="1" smtClean="0"/>
              <a:t>mobilisering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Fra </a:t>
            </a:r>
            <a:r>
              <a:rPr lang="en-US" b="1" dirty="0" err="1"/>
              <a:t>k</a:t>
            </a:r>
            <a:r>
              <a:rPr lang="en-US" b="1" dirty="0" err="1" smtClean="0"/>
              <a:t>ompensation</a:t>
            </a:r>
            <a:r>
              <a:rPr lang="en-US" b="1" dirty="0" smtClean="0"/>
              <a:t> til </a:t>
            </a:r>
            <a:r>
              <a:rPr lang="en-US" b="1" dirty="0" err="1" smtClean="0"/>
              <a:t>forebyggelse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Fra </a:t>
            </a:r>
            <a:r>
              <a:rPr lang="en-US" b="1" dirty="0" err="1" smtClean="0"/>
              <a:t>omfordeling</a:t>
            </a:r>
            <a:r>
              <a:rPr lang="en-US" b="1" dirty="0" smtClean="0"/>
              <a:t> til </a:t>
            </a:r>
            <a:r>
              <a:rPr lang="en-US" b="1" dirty="0" err="1" smtClean="0"/>
              <a:t>incitamenter</a:t>
            </a:r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KONKURRENCESTAT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9178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>
          <a:xfrm>
            <a:off x="776263" y="2400399"/>
            <a:ext cx="5594469" cy="2976464"/>
          </a:xfrm>
        </p:spPr>
        <p:txBody>
          <a:bodyPr>
            <a:normAutofit/>
          </a:bodyPr>
          <a:lstStyle/>
          <a:p>
            <a:endParaRPr lang="en-US" sz="2200" dirty="0" smtClean="0"/>
          </a:p>
          <a:p>
            <a:r>
              <a:rPr lang="en-US" b="1" dirty="0" err="1" smtClean="0"/>
              <a:t>Forandringer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</a:p>
          <a:p>
            <a:r>
              <a:rPr lang="en-US" b="1" dirty="0" err="1" smtClean="0"/>
              <a:t>konkurrencesbetingelser</a:t>
            </a:r>
            <a:endParaRPr lang="en-US" b="1" dirty="0" smtClean="0"/>
          </a:p>
          <a:p>
            <a:pPr>
              <a:buFontTx/>
              <a:buChar char="-"/>
            </a:pPr>
            <a:endParaRPr lang="en-US" b="1" dirty="0" smtClean="0"/>
          </a:p>
          <a:p>
            <a:pPr>
              <a:buFontTx/>
              <a:buChar char="-"/>
            </a:pPr>
            <a:r>
              <a:rPr lang="en-US" b="1" dirty="0" err="1" smtClean="0"/>
              <a:t>Transnationale</a:t>
            </a:r>
            <a:r>
              <a:rPr lang="en-US" b="1" dirty="0" smtClean="0"/>
              <a:t> </a:t>
            </a:r>
            <a:r>
              <a:rPr lang="en-US" b="1" dirty="0" err="1" smtClean="0"/>
              <a:t>markeder</a:t>
            </a:r>
            <a:r>
              <a:rPr lang="en-US" b="1" dirty="0" smtClean="0"/>
              <a:t> </a:t>
            </a:r>
          </a:p>
          <a:p>
            <a:pPr>
              <a:buFontTx/>
              <a:buChar char="-"/>
            </a:pPr>
            <a:r>
              <a:rPr lang="en-US" b="1" dirty="0" smtClean="0"/>
              <a:t> </a:t>
            </a:r>
            <a:r>
              <a:rPr lang="en-US" b="1" dirty="0" err="1" smtClean="0"/>
              <a:t>Teknologi</a:t>
            </a:r>
            <a:endParaRPr lang="en-US" b="1" dirty="0" smtClean="0"/>
          </a:p>
          <a:p>
            <a:r>
              <a:rPr lang="en-US" b="1" dirty="0" smtClean="0"/>
              <a:t>- </a:t>
            </a:r>
            <a:r>
              <a:rPr lang="en-US" b="1" dirty="0" err="1" smtClean="0"/>
              <a:t>Demografi</a:t>
            </a:r>
            <a:endParaRPr lang="en-US" b="1" dirty="0" smtClean="0"/>
          </a:p>
          <a:p>
            <a:endParaRPr lang="en-US" sz="2200" b="1" dirty="0" smtClean="0"/>
          </a:p>
          <a:p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ARBEJDSMARKED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43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>
          <a:xfrm>
            <a:off x="1015630" y="2509203"/>
            <a:ext cx="5018405" cy="2411476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b="1" dirty="0" err="1" smtClean="0"/>
              <a:t>Mobilitet</a:t>
            </a:r>
            <a:r>
              <a:rPr lang="en-US" b="1" dirty="0" smtClean="0"/>
              <a:t> </a:t>
            </a:r>
            <a:r>
              <a:rPr lang="en-US" b="1" dirty="0" err="1" smtClean="0"/>
              <a:t>gennem</a:t>
            </a:r>
            <a:r>
              <a:rPr lang="en-US" b="1" dirty="0" smtClean="0"/>
              <a:t> </a:t>
            </a:r>
            <a:r>
              <a:rPr lang="en-US" b="1" dirty="0" err="1" smtClean="0"/>
              <a:t>uddannelse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err="1" smtClean="0"/>
              <a:t>Evnen</a:t>
            </a:r>
            <a:r>
              <a:rPr lang="en-US" b="1" dirty="0" smtClean="0"/>
              <a:t> </a:t>
            </a:r>
            <a:r>
              <a:rPr lang="en-US" b="1" dirty="0" err="1" smtClean="0"/>
              <a:t>til</a:t>
            </a:r>
            <a:r>
              <a:rPr lang="en-US" b="1" dirty="0" smtClean="0"/>
              <a:t> at </a:t>
            </a:r>
            <a:r>
              <a:rPr lang="en-US" b="1" dirty="0" err="1" smtClean="0"/>
              <a:t>forøge</a:t>
            </a:r>
            <a:r>
              <a:rPr lang="en-US" b="1" dirty="0" smtClean="0"/>
              <a:t> den </a:t>
            </a:r>
            <a:r>
              <a:rPr lang="en-US" b="1" dirty="0" err="1" smtClean="0"/>
              <a:t>enkeltes</a:t>
            </a:r>
            <a:r>
              <a:rPr lang="en-US" b="1" dirty="0" smtClean="0"/>
              <a:t> </a:t>
            </a:r>
            <a:r>
              <a:rPr lang="en-US" b="1" dirty="0" err="1" smtClean="0"/>
              <a:t>beskæftigelsesdygtighed</a:t>
            </a:r>
            <a:r>
              <a:rPr lang="en-US" b="1" dirty="0" smtClean="0"/>
              <a:t> </a:t>
            </a:r>
            <a:r>
              <a:rPr lang="en-US" b="1" dirty="0" err="1" smtClean="0"/>
              <a:t>ved</a:t>
            </a:r>
            <a:r>
              <a:rPr lang="en-US" b="1" dirty="0" smtClean="0"/>
              <a:t> </a:t>
            </a:r>
            <a:r>
              <a:rPr lang="en-US" b="1" dirty="0" err="1" smtClean="0"/>
              <a:t>hjælp</a:t>
            </a:r>
            <a:r>
              <a:rPr lang="en-US" b="1" dirty="0" smtClean="0"/>
              <a:t> </a:t>
            </a:r>
            <a:r>
              <a:rPr lang="en-US" b="1" dirty="0" err="1" smtClean="0"/>
              <a:t>af</a:t>
            </a:r>
            <a:endParaRPr lang="en-US" b="1" dirty="0" smtClean="0"/>
          </a:p>
          <a:p>
            <a:r>
              <a:rPr lang="en-US" b="1" dirty="0" err="1" smtClean="0"/>
              <a:t>ét</a:t>
            </a:r>
            <a:r>
              <a:rPr lang="en-US" b="1" dirty="0" smtClean="0"/>
              <a:t> </a:t>
            </a:r>
            <a:r>
              <a:rPr lang="en-US" b="1" dirty="0" err="1" smtClean="0"/>
              <a:t>sammenhængende</a:t>
            </a:r>
            <a:r>
              <a:rPr lang="en-US" b="1" dirty="0" smtClean="0"/>
              <a:t> </a:t>
            </a:r>
            <a:r>
              <a:rPr lang="en-US" b="1" dirty="0" err="1" smtClean="0"/>
              <a:t>uddannelsessystem</a:t>
            </a:r>
            <a:endParaRPr lang="en-US" b="1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HVAD ER MOBICATION?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>
          <a:xfrm>
            <a:off x="1015630" y="2509203"/>
            <a:ext cx="5018405" cy="248348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="1" dirty="0" smtClean="0"/>
              <a:t>-</a:t>
            </a:r>
            <a:r>
              <a:rPr lang="en-US" b="1" dirty="0" err="1" smtClean="0"/>
              <a:t>Flexibilitet</a:t>
            </a:r>
            <a:r>
              <a:rPr lang="en-US" b="1" dirty="0" smtClean="0"/>
              <a:t> (</a:t>
            </a:r>
            <a:r>
              <a:rPr lang="en-US" b="1" dirty="0" err="1" smtClean="0"/>
              <a:t>hyre-og-fyre</a:t>
            </a:r>
            <a:r>
              <a:rPr lang="en-US" b="1" dirty="0" smtClean="0"/>
              <a:t> </a:t>
            </a:r>
            <a:r>
              <a:rPr lang="en-US" b="1" dirty="0" err="1" smtClean="0"/>
              <a:t>normer</a:t>
            </a:r>
            <a:r>
              <a:rPr lang="en-US" b="1" dirty="0" smtClean="0"/>
              <a:t>)</a:t>
            </a:r>
          </a:p>
          <a:p>
            <a:r>
              <a:rPr lang="en-US" b="1" dirty="0" smtClean="0"/>
              <a:t>- Flexicurity (</a:t>
            </a:r>
            <a:r>
              <a:rPr lang="en-US" b="1" dirty="0" err="1" smtClean="0"/>
              <a:t>tidsbegrænset</a:t>
            </a:r>
            <a:r>
              <a:rPr lang="en-US" b="1" dirty="0" smtClean="0"/>
              <a:t> </a:t>
            </a:r>
            <a:r>
              <a:rPr lang="en-US" b="1" dirty="0" err="1" smtClean="0"/>
              <a:t>støtte</a:t>
            </a:r>
            <a:r>
              <a:rPr lang="en-US" b="1" dirty="0" smtClean="0"/>
              <a:t> </a:t>
            </a:r>
            <a:r>
              <a:rPr lang="en-US" b="1" dirty="0" err="1" smtClean="0"/>
              <a:t>ved</a:t>
            </a:r>
            <a:r>
              <a:rPr lang="en-US" b="1" dirty="0" smtClean="0"/>
              <a:t> </a:t>
            </a:r>
            <a:r>
              <a:rPr lang="en-US" b="1" dirty="0" err="1" smtClean="0"/>
              <a:t>arbejdsløshed</a:t>
            </a:r>
            <a:r>
              <a:rPr lang="en-US" b="1" dirty="0" smtClean="0"/>
              <a:t>)</a:t>
            </a:r>
          </a:p>
          <a:p>
            <a:r>
              <a:rPr lang="en-US" b="1" dirty="0" smtClean="0"/>
              <a:t>- Mobication (</a:t>
            </a:r>
            <a:r>
              <a:rPr lang="en-US" b="1" dirty="0" err="1" smtClean="0"/>
              <a:t>investering</a:t>
            </a:r>
            <a:r>
              <a:rPr lang="en-US" b="1" dirty="0" smtClean="0"/>
              <a:t> </a:t>
            </a:r>
            <a:r>
              <a:rPr lang="en-US" b="1" dirty="0" err="1" smtClean="0"/>
              <a:t>til</a:t>
            </a:r>
            <a:r>
              <a:rPr lang="en-US" b="1" dirty="0" smtClean="0"/>
              <a:t> </a:t>
            </a:r>
            <a:r>
              <a:rPr lang="en-US" b="1" dirty="0" err="1" smtClean="0"/>
              <a:t>fremme</a:t>
            </a:r>
            <a:r>
              <a:rPr lang="en-US" b="1" dirty="0" smtClean="0"/>
              <a:t> </a:t>
            </a:r>
            <a:r>
              <a:rPr lang="en-US" b="1" dirty="0" err="1" smtClean="0"/>
              <a:t>af</a:t>
            </a:r>
            <a:r>
              <a:rPr lang="en-US" b="1" dirty="0" smtClean="0"/>
              <a:t> </a:t>
            </a:r>
            <a:r>
              <a:rPr lang="en-US" b="1" dirty="0" err="1" smtClean="0"/>
              <a:t>beskæftigelsesdygtighed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TRE FASER</a:t>
            </a:r>
            <a:br>
              <a:rPr lang="en-US" dirty="0" smtClean="0"/>
            </a:br>
            <a:r>
              <a:rPr lang="en-US" dirty="0" smtClean="0"/>
              <a:t>1993-2016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>
          <a:xfrm>
            <a:off x="1015630" y="2509203"/>
            <a:ext cx="5018405" cy="226746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endParaRPr lang="en-US" sz="2400" b="1" dirty="0" smtClean="0"/>
          </a:p>
          <a:p>
            <a:pPr>
              <a:buFontTx/>
              <a:buChar char="-"/>
            </a:pPr>
            <a:r>
              <a:rPr lang="en-US" b="1" dirty="0" smtClean="0"/>
              <a:t>Job-</a:t>
            </a:r>
            <a:r>
              <a:rPr lang="en-US" b="1" dirty="0" err="1" smtClean="0"/>
              <a:t>til</a:t>
            </a:r>
            <a:r>
              <a:rPr lang="en-US" b="1" dirty="0" smtClean="0"/>
              <a:t>-job </a:t>
            </a:r>
            <a:r>
              <a:rPr lang="en-US" b="1" dirty="0" err="1" smtClean="0"/>
              <a:t>mobilitet</a:t>
            </a:r>
            <a:endParaRPr lang="en-US" b="1" dirty="0" smtClean="0"/>
          </a:p>
          <a:p>
            <a:pPr>
              <a:buFontTx/>
              <a:buChar char="-"/>
            </a:pPr>
            <a:r>
              <a:rPr lang="en-US" b="1" dirty="0" err="1" smtClean="0"/>
              <a:t>Geografisk</a:t>
            </a:r>
            <a:r>
              <a:rPr lang="en-US" b="1" dirty="0" smtClean="0"/>
              <a:t> </a:t>
            </a:r>
            <a:r>
              <a:rPr lang="en-US" b="1" dirty="0" err="1" smtClean="0"/>
              <a:t>mobilitet</a:t>
            </a:r>
            <a:endParaRPr lang="en-US" b="1" dirty="0" smtClean="0"/>
          </a:p>
          <a:p>
            <a:pPr>
              <a:buFontTx/>
              <a:buChar char="-"/>
            </a:pPr>
            <a:r>
              <a:rPr lang="en-US" b="1" dirty="0" err="1" smtClean="0"/>
              <a:t>Funktionel</a:t>
            </a:r>
            <a:r>
              <a:rPr lang="en-US" b="1" dirty="0" smtClean="0"/>
              <a:t> </a:t>
            </a:r>
            <a:r>
              <a:rPr lang="en-US" b="1" dirty="0" err="1" smtClean="0"/>
              <a:t>mobilitet</a:t>
            </a:r>
            <a:endParaRPr lang="en-US" b="1" dirty="0" smtClean="0"/>
          </a:p>
          <a:p>
            <a:pPr>
              <a:buFontTx/>
              <a:buChar char="-"/>
            </a:pPr>
            <a:r>
              <a:rPr lang="en-US" b="1" dirty="0" err="1" smtClean="0"/>
              <a:t>Transitionel</a:t>
            </a:r>
            <a:r>
              <a:rPr lang="en-US" b="1" dirty="0" smtClean="0"/>
              <a:t> </a:t>
            </a:r>
            <a:r>
              <a:rPr lang="en-US" b="1" dirty="0" err="1" smtClean="0"/>
              <a:t>mobilitet</a:t>
            </a:r>
            <a:endParaRPr lang="en-US" b="1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FIRE TYPER AF MOBILITET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>
          <a:xfrm>
            <a:off x="1015630" y="2509203"/>
            <a:ext cx="5018405" cy="255549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sz="2400" dirty="0" smtClean="0"/>
              <a:t>Fra </a:t>
            </a:r>
            <a:r>
              <a:rPr lang="en-US" sz="2400" dirty="0" err="1" smtClean="0"/>
              <a:t>efterspørgsels</a:t>
            </a:r>
            <a:r>
              <a:rPr lang="en-US" sz="2400" dirty="0" smtClean="0"/>
              <a:t>- </a:t>
            </a:r>
            <a:r>
              <a:rPr lang="en-US" sz="2400" dirty="0" err="1" smtClean="0"/>
              <a:t>til</a:t>
            </a:r>
            <a:r>
              <a:rPr lang="en-US" sz="2400" dirty="0" smtClean="0"/>
              <a:t> </a:t>
            </a:r>
            <a:r>
              <a:rPr lang="en-US" sz="2400" dirty="0" err="1" smtClean="0"/>
              <a:t>udbudspolitik</a:t>
            </a:r>
            <a:endParaRPr lang="en-US" sz="2400" dirty="0" smtClean="0"/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 Fra </a:t>
            </a:r>
            <a:r>
              <a:rPr lang="en-US" sz="2400" dirty="0" err="1" smtClean="0"/>
              <a:t>konjunktur</a:t>
            </a:r>
            <a:r>
              <a:rPr lang="en-US" sz="2400" dirty="0" smtClean="0"/>
              <a:t>- </a:t>
            </a:r>
            <a:r>
              <a:rPr lang="en-US" sz="2400" dirty="0" err="1" smtClean="0"/>
              <a:t>til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strukturreformer</a:t>
            </a:r>
            <a:endParaRPr lang="en-US" sz="2400" dirty="0" smtClean="0"/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Fra </a:t>
            </a:r>
            <a:r>
              <a:rPr lang="en-US" sz="2400" dirty="0" err="1" smtClean="0"/>
              <a:t>reaktive</a:t>
            </a:r>
            <a:r>
              <a:rPr lang="en-US" sz="2400" dirty="0" smtClean="0"/>
              <a:t>- </a:t>
            </a:r>
            <a:r>
              <a:rPr lang="en-US" sz="2400" dirty="0" err="1" smtClean="0"/>
              <a:t>til</a:t>
            </a:r>
            <a:r>
              <a:rPr lang="en-US" sz="2400" dirty="0" smtClean="0"/>
              <a:t> </a:t>
            </a:r>
            <a:r>
              <a:rPr lang="en-US" sz="2400" dirty="0" err="1" smtClean="0"/>
              <a:t>proaktive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politikker</a:t>
            </a:r>
            <a:endParaRPr lang="en-US" sz="2400" dirty="0" smtClean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NYE POLITISKE MÅLSÆTNINGER</a:t>
            </a:r>
            <a:br>
              <a:rPr lang="en-US" dirty="0" smtClean="0"/>
            </a:br>
            <a:r>
              <a:rPr lang="en-US" dirty="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>
          <a:xfrm>
            <a:off x="1015630" y="2509203"/>
            <a:ext cx="5018405" cy="286766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600" dirty="0" smtClean="0"/>
              <a:t> </a:t>
            </a:r>
            <a:r>
              <a:rPr lang="en-US" b="1" dirty="0" smtClean="0"/>
              <a:t>Fra </a:t>
            </a:r>
            <a:r>
              <a:rPr lang="en-US" b="1" dirty="0" err="1" smtClean="0"/>
              <a:t>fuld</a:t>
            </a:r>
            <a:r>
              <a:rPr lang="en-US" b="1" dirty="0" smtClean="0"/>
              <a:t> </a:t>
            </a:r>
            <a:r>
              <a:rPr lang="en-US" b="1" dirty="0" err="1" smtClean="0"/>
              <a:t>beskæftigelse</a:t>
            </a:r>
            <a:r>
              <a:rPr lang="en-US" b="1" dirty="0" smtClean="0"/>
              <a:t> </a:t>
            </a:r>
            <a:r>
              <a:rPr lang="en-US" b="1" dirty="0" err="1" smtClean="0"/>
              <a:t>til</a:t>
            </a:r>
            <a:r>
              <a:rPr lang="en-US" b="1" dirty="0" smtClean="0"/>
              <a:t> </a:t>
            </a:r>
            <a:r>
              <a:rPr lang="en-US" b="1" dirty="0" err="1" smtClean="0"/>
              <a:t>høj</a:t>
            </a:r>
            <a:r>
              <a:rPr lang="en-US" b="1" dirty="0" smtClean="0"/>
              <a:t> </a:t>
            </a:r>
            <a:r>
              <a:rPr lang="en-US" b="1" dirty="0" err="1" smtClean="0"/>
              <a:t>beskæftigelsesrate</a:t>
            </a:r>
            <a:endParaRPr lang="en-US" b="1" dirty="0" smtClean="0"/>
          </a:p>
          <a:p>
            <a:pPr>
              <a:buFontTx/>
              <a:buChar char="-"/>
            </a:pPr>
            <a:endParaRPr lang="en-US" b="1" dirty="0" smtClean="0"/>
          </a:p>
          <a:p>
            <a:pPr>
              <a:buFontTx/>
              <a:buChar char="-"/>
            </a:pPr>
            <a:r>
              <a:rPr lang="en-US" b="1" dirty="0" smtClean="0"/>
              <a:t>Fra </a:t>
            </a:r>
            <a:r>
              <a:rPr lang="en-US" b="1" dirty="0" err="1" smtClean="0"/>
              <a:t>ansættelsessikkerhed</a:t>
            </a:r>
            <a:r>
              <a:rPr lang="en-US" b="1" dirty="0" smtClean="0"/>
              <a:t> </a:t>
            </a:r>
            <a:r>
              <a:rPr lang="en-US" b="1" dirty="0" err="1" smtClean="0"/>
              <a:t>til</a:t>
            </a:r>
            <a:r>
              <a:rPr lang="en-US" b="1" dirty="0" smtClean="0"/>
              <a:t> </a:t>
            </a:r>
            <a:r>
              <a:rPr lang="en-US" b="1" dirty="0" err="1" smtClean="0"/>
              <a:t>beskæftigelsesdygtighed</a:t>
            </a:r>
            <a:endParaRPr lang="en-US" b="1" dirty="0" smtClean="0"/>
          </a:p>
          <a:p>
            <a:pPr>
              <a:buFontTx/>
              <a:buChar char="-"/>
            </a:pPr>
            <a:endParaRPr lang="en-US" b="1" dirty="0" smtClean="0"/>
          </a:p>
          <a:p>
            <a:r>
              <a:rPr lang="en-US" b="1" dirty="0" smtClean="0"/>
              <a:t>- Fra flexicurity </a:t>
            </a:r>
            <a:r>
              <a:rPr lang="en-US" b="1" dirty="0" err="1" smtClean="0"/>
              <a:t>til</a:t>
            </a:r>
            <a:r>
              <a:rPr lang="en-US" b="1" dirty="0" smtClean="0"/>
              <a:t> mobication</a:t>
            </a:r>
          </a:p>
          <a:p>
            <a:endParaRPr lang="en-US" b="1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NYE POLITISKE MÅLSÆTNINGER</a:t>
            </a:r>
            <a:br>
              <a:rPr lang="en-US" dirty="0" smtClean="0"/>
            </a:br>
            <a:r>
              <a:rPr lang="en-US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>
          <a:xfrm>
            <a:off x="992287" y="2544415"/>
            <a:ext cx="5018405" cy="2555492"/>
          </a:xfrm>
        </p:spPr>
        <p:txBody>
          <a:bodyPr>
            <a:noAutofit/>
          </a:bodyPr>
          <a:lstStyle/>
          <a:p>
            <a:pPr marL="342900" indent="-342900">
              <a:buFontTx/>
              <a:buChar char="-"/>
            </a:pPr>
            <a:r>
              <a:rPr lang="en-US" b="1" dirty="0" err="1" smtClean="0"/>
              <a:t>Kompetenceløft</a:t>
            </a:r>
            <a:r>
              <a:rPr lang="en-US" b="1" dirty="0" smtClean="0"/>
              <a:t> for </a:t>
            </a:r>
            <a:r>
              <a:rPr lang="en-US" b="1" dirty="0" err="1" smtClean="0"/>
              <a:t>alle</a:t>
            </a:r>
            <a:r>
              <a:rPr lang="en-US" b="1" dirty="0" smtClean="0"/>
              <a:t> - </a:t>
            </a:r>
            <a:r>
              <a:rPr lang="en-US" b="1" dirty="0" err="1" smtClean="0"/>
              <a:t>uanset</a:t>
            </a:r>
            <a:r>
              <a:rPr lang="en-US" b="1" dirty="0" smtClean="0"/>
              <a:t> alder, </a:t>
            </a:r>
            <a:r>
              <a:rPr lang="en-US" b="1" dirty="0" err="1" smtClean="0"/>
              <a:t>køn</a:t>
            </a:r>
            <a:r>
              <a:rPr lang="en-US" b="1" dirty="0" smtClean="0"/>
              <a:t>, </a:t>
            </a:r>
            <a:r>
              <a:rPr lang="en-US" b="1" dirty="0" err="1" smtClean="0"/>
              <a:t>arbejdstilknytning</a:t>
            </a:r>
            <a:endParaRPr lang="en-US" b="1" dirty="0" smtClean="0"/>
          </a:p>
          <a:p>
            <a:pPr marL="342900" indent="-342900">
              <a:buFontTx/>
              <a:buChar char="-"/>
            </a:pPr>
            <a:endParaRPr lang="en-US" b="1" dirty="0" smtClean="0"/>
          </a:p>
          <a:p>
            <a:pPr marL="342900" indent="-342900">
              <a:buFontTx/>
              <a:buChar char="-"/>
            </a:pPr>
            <a:r>
              <a:rPr lang="en-US" b="1" dirty="0" err="1" smtClean="0"/>
              <a:t>Kompetenceudvikling</a:t>
            </a:r>
            <a:r>
              <a:rPr lang="en-US" b="1" dirty="0" smtClean="0"/>
              <a:t> for </a:t>
            </a:r>
            <a:r>
              <a:rPr lang="en-US" b="1" dirty="0" err="1" smtClean="0"/>
              <a:t>alle</a:t>
            </a:r>
            <a:r>
              <a:rPr lang="en-US" b="1" dirty="0" smtClean="0"/>
              <a:t> - </a:t>
            </a:r>
            <a:r>
              <a:rPr lang="en-US" b="1" dirty="0" err="1" smtClean="0"/>
              <a:t>uanset</a:t>
            </a:r>
            <a:r>
              <a:rPr lang="en-US" b="1" dirty="0" smtClean="0"/>
              <a:t> alder, </a:t>
            </a:r>
            <a:r>
              <a:rPr lang="en-US" b="1" dirty="0" err="1" smtClean="0"/>
              <a:t>køn</a:t>
            </a:r>
            <a:r>
              <a:rPr lang="en-US" b="1" dirty="0" smtClean="0"/>
              <a:t>, </a:t>
            </a:r>
            <a:r>
              <a:rPr lang="en-US" b="1" dirty="0" err="1" smtClean="0"/>
              <a:t>arbejdstilknytning</a:t>
            </a:r>
            <a:endParaRPr lang="en-US" b="1" dirty="0" smtClean="0"/>
          </a:p>
          <a:p>
            <a:pPr marL="342900" indent="-342900">
              <a:buFontTx/>
              <a:buChar char="-"/>
            </a:pPr>
            <a:endParaRPr lang="en-US" b="1" dirty="0" smtClean="0"/>
          </a:p>
          <a:p>
            <a:r>
              <a:rPr lang="en-US" b="1" dirty="0" smtClean="0"/>
              <a:t>- Fra </a:t>
            </a:r>
            <a:r>
              <a:rPr lang="en-US" b="1" dirty="0" err="1" smtClean="0"/>
              <a:t>niveau</a:t>
            </a:r>
            <a:r>
              <a:rPr lang="en-US" b="1" dirty="0" smtClean="0"/>
              <a:t>- </a:t>
            </a:r>
            <a:r>
              <a:rPr lang="en-US" b="1" dirty="0" err="1" smtClean="0"/>
              <a:t>og</a:t>
            </a:r>
            <a:r>
              <a:rPr lang="en-US" b="1" dirty="0" smtClean="0"/>
              <a:t> </a:t>
            </a:r>
            <a:r>
              <a:rPr lang="en-US" b="1" dirty="0" err="1" smtClean="0"/>
              <a:t>fagspecifikke</a:t>
            </a:r>
            <a:r>
              <a:rPr lang="en-US" b="1" dirty="0" smtClean="0"/>
              <a:t> </a:t>
            </a:r>
            <a:r>
              <a:rPr lang="en-US" b="1" dirty="0" err="1" smtClean="0"/>
              <a:t>til</a:t>
            </a:r>
            <a:r>
              <a:rPr lang="en-US" b="1" dirty="0" smtClean="0"/>
              <a:t> </a:t>
            </a:r>
            <a:r>
              <a:rPr lang="en-US" b="1" dirty="0" err="1" smtClean="0"/>
              <a:t>generelle</a:t>
            </a:r>
            <a:r>
              <a:rPr lang="en-US" b="1" dirty="0" smtClean="0"/>
              <a:t> </a:t>
            </a:r>
            <a:r>
              <a:rPr lang="en-US" b="1" dirty="0" err="1" smtClean="0"/>
              <a:t>kompetencer</a:t>
            </a:r>
            <a:endParaRPr lang="en-US" b="1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NYE POLITISKE MÅLSÆTNINGER</a:t>
            </a:r>
            <a:br>
              <a:rPr lang="en-US" dirty="0" smtClean="0"/>
            </a:br>
            <a:r>
              <a:rPr lang="en-US" dirty="0" smtClean="0"/>
              <a:t> 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genkapital">
  <a:themeElements>
    <a:clrScheme name="Egenkapital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genkapital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kapita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268</TotalTime>
  <Words>243</Words>
  <Application>Microsoft Office PowerPoint</Application>
  <PresentationFormat>B5 (ISO) (176 x 250 mm)</PresentationFormat>
  <Paragraphs>84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12</vt:i4>
      </vt:variant>
    </vt:vector>
  </HeadingPairs>
  <TitlesOfParts>
    <vt:vector size="13" baseType="lpstr">
      <vt:lpstr>Egenkapital</vt:lpstr>
      <vt:lpstr>ER DER MENING MED GALSKABEN – ELLER ER DET BARE KAOS?</vt:lpstr>
      <vt:lpstr>KONKURRENCESTAT</vt:lpstr>
      <vt:lpstr>ARBEJDSMARKED</vt:lpstr>
      <vt:lpstr>HVAD ER MOBICATION?</vt:lpstr>
      <vt:lpstr>TRE FASER 1993-2016</vt:lpstr>
      <vt:lpstr>FIRE TYPER AF MOBILITET</vt:lpstr>
      <vt:lpstr> NYE POLITISKE MÅLSÆTNINGER 1</vt:lpstr>
      <vt:lpstr>NYE POLITISKE MÅLSÆTNINGER 2</vt:lpstr>
      <vt:lpstr>NYE POLITISKE MÅLSÆTNINGER  3</vt:lpstr>
      <vt:lpstr>UDFORDRING: UDDANNELSESSYSTEMET</vt:lpstr>
      <vt:lpstr>DE NYE TILLIDSOPGAVER  UDFORDRING: VIRKSOMHEDERNE  </vt:lpstr>
      <vt:lpstr>UDFORDRING: MEDARBEJDER OG JOBSØGENDE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MOBICATION What, Why and How?</dc:title>
  <dc:creator>Lenovo User</dc:creator>
  <cp:lastModifiedBy>Benny Wielandt - TEC</cp:lastModifiedBy>
  <cp:revision>35</cp:revision>
  <cp:lastPrinted>2016-10-27T17:08:57Z</cp:lastPrinted>
  <dcterms:created xsi:type="dcterms:W3CDTF">2012-11-19T00:53:23Z</dcterms:created>
  <dcterms:modified xsi:type="dcterms:W3CDTF">2016-10-31T07:48:11Z</dcterms:modified>
</cp:coreProperties>
</file>